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54" r:id="rId1"/>
    <p:sldMasterId id="2147483770" r:id="rId2"/>
  </p:sldMasterIdLst>
  <p:notesMasterIdLst>
    <p:notesMasterId r:id="rId54"/>
  </p:notesMasterIdLst>
  <p:handoutMasterIdLst>
    <p:handoutMasterId r:id="rId55"/>
  </p:handoutMasterIdLst>
  <p:sldIdLst>
    <p:sldId id="1460" r:id="rId3"/>
    <p:sldId id="1543" r:id="rId4"/>
    <p:sldId id="1473" r:id="rId5"/>
    <p:sldId id="1486" r:id="rId6"/>
    <p:sldId id="1487" r:id="rId7"/>
    <p:sldId id="1542" r:id="rId8"/>
    <p:sldId id="1502" r:id="rId9"/>
    <p:sldId id="1488" r:id="rId10"/>
    <p:sldId id="1489" r:id="rId11"/>
    <p:sldId id="1547" r:id="rId12"/>
    <p:sldId id="1492" r:id="rId13"/>
    <p:sldId id="1514" r:id="rId14"/>
    <p:sldId id="1544" r:id="rId15"/>
    <p:sldId id="1496" r:id="rId16"/>
    <p:sldId id="1504" r:id="rId17"/>
    <p:sldId id="1515" r:id="rId18"/>
    <p:sldId id="1545" r:id="rId19"/>
    <p:sldId id="1499" r:id="rId20"/>
    <p:sldId id="1511" r:id="rId21"/>
    <p:sldId id="1528" r:id="rId22"/>
    <p:sldId id="1531" r:id="rId23"/>
    <p:sldId id="1527" r:id="rId24"/>
    <p:sldId id="1503" r:id="rId25"/>
    <p:sldId id="1501" r:id="rId26"/>
    <p:sldId id="1505" r:id="rId27"/>
    <p:sldId id="1506" r:id="rId28"/>
    <p:sldId id="1493" r:id="rId29"/>
    <p:sldId id="1525" r:id="rId30"/>
    <p:sldId id="1508" r:id="rId31"/>
    <p:sldId id="1507" r:id="rId32"/>
    <p:sldId id="1509" r:id="rId33"/>
    <p:sldId id="1510" r:id="rId34"/>
    <p:sldId id="1485" r:id="rId35"/>
    <p:sldId id="1565" r:id="rId36"/>
    <p:sldId id="1534" r:id="rId37"/>
    <p:sldId id="1530" r:id="rId38"/>
    <p:sldId id="1526" r:id="rId39"/>
    <p:sldId id="1552" r:id="rId40"/>
    <p:sldId id="1539" r:id="rId41"/>
    <p:sldId id="1550" r:id="rId42"/>
    <p:sldId id="1532" r:id="rId43"/>
    <p:sldId id="1529" r:id="rId44"/>
    <p:sldId id="1566" r:id="rId45"/>
    <p:sldId id="1553" r:id="rId46"/>
    <p:sldId id="1546" r:id="rId47"/>
    <p:sldId id="1497" r:id="rId48"/>
    <p:sldId id="1548" r:id="rId49"/>
    <p:sldId id="1458" r:id="rId50"/>
    <p:sldId id="1524" r:id="rId51"/>
    <p:sldId id="1517" r:id="rId52"/>
    <p:sldId id="1495" r:id="rId53"/>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97" userDrawn="1">
          <p15:clr>
            <a:srgbClr val="A4A3A4"/>
          </p15:clr>
        </p15:guide>
        <p15:guide id="2" orient="horz" pos="29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A86E9"/>
    <a:srgbClr val="EFF8E4"/>
    <a:srgbClr val="EBF6DE"/>
    <a:srgbClr val="E3F2D2"/>
    <a:srgbClr val="95D153"/>
    <a:srgbClr val="FFF4F3"/>
    <a:srgbClr val="B8E08C"/>
    <a:srgbClr val="A7D971"/>
    <a:srgbClr val="8FC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95" autoAdjust="0"/>
  </p:normalViewPr>
  <p:slideViewPr>
    <p:cSldViewPr>
      <p:cViewPr varScale="1">
        <p:scale>
          <a:sx n="64" d="100"/>
          <a:sy n="64" d="100"/>
        </p:scale>
        <p:origin x="1410" y="72"/>
      </p:cViewPr>
      <p:guideLst>
        <p:guide pos="3097"/>
        <p:guide orient="horz" pos="2976"/>
      </p:guideLst>
    </p:cSldViewPr>
  </p:slideViewPr>
  <p:outlineViewPr>
    <p:cViewPr>
      <p:scale>
        <a:sx n="33" d="100"/>
        <a:sy n="33" d="100"/>
      </p:scale>
      <p:origin x="0" y="342"/>
    </p:cViewPr>
  </p:outlineViewPr>
  <p:notesTextViewPr>
    <p:cViewPr>
      <p:scale>
        <a:sx n="1" d="1"/>
        <a:sy n="1" d="1"/>
      </p:scale>
      <p:origin x="0" y="0"/>
    </p:cViewPr>
  </p:notesTextViewPr>
  <p:notesViewPr>
    <p:cSldViewPr showGuides="1">
      <p:cViewPr varScale="1">
        <p:scale>
          <a:sx n="76" d="100"/>
          <a:sy n="76" d="100"/>
        </p:scale>
        <p:origin x="3600"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CA9A1-49A5-4813-BE73-64411D697E83}" type="datetimeFigureOut">
              <a:rPr kumimoji="1" lang="ja-JP" altLang="en-US" smtClean="0"/>
              <a:t>2025/2/14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18005-AB2E-4230-9CBF-EC876F8C3946}" type="datetimeFigureOut">
              <a:rPr kumimoji="1" lang="ja-JP" altLang="en-US" smtClean="0"/>
              <a:t>2025/2/14</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a:t>
            </a:fld>
            <a:endParaRPr kumimoji="1" lang="ja-JP" altLang="en-US"/>
          </a:p>
        </p:txBody>
      </p:sp>
    </p:spTree>
    <p:extLst>
      <p:ext uri="{BB962C8B-B14F-4D97-AF65-F5344CB8AC3E}">
        <p14:creationId xmlns:p14="http://schemas.microsoft.com/office/powerpoint/2010/main" val="239805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11</a:t>
            </a:fld>
            <a:endParaRPr kumimoji="1" lang="ja-JP" altLang="en-US"/>
          </a:p>
        </p:txBody>
      </p:sp>
    </p:spTree>
    <p:extLst>
      <p:ext uri="{BB962C8B-B14F-4D97-AF65-F5344CB8AC3E}">
        <p14:creationId xmlns:p14="http://schemas.microsoft.com/office/powerpoint/2010/main" val="281222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13</a:t>
            </a:fld>
            <a:endParaRPr kumimoji="1" lang="ja-JP" altLang="en-US"/>
          </a:p>
        </p:txBody>
      </p:sp>
    </p:spTree>
    <p:extLst>
      <p:ext uri="{BB962C8B-B14F-4D97-AF65-F5344CB8AC3E}">
        <p14:creationId xmlns:p14="http://schemas.microsoft.com/office/powerpoint/2010/main" val="246799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14</a:t>
            </a:fld>
            <a:endParaRPr kumimoji="1" lang="ja-JP" altLang="en-US"/>
          </a:p>
        </p:txBody>
      </p:sp>
    </p:spTree>
    <p:extLst>
      <p:ext uri="{BB962C8B-B14F-4D97-AF65-F5344CB8AC3E}">
        <p14:creationId xmlns:p14="http://schemas.microsoft.com/office/powerpoint/2010/main" val="270231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15</a:t>
            </a:fld>
            <a:endParaRPr kumimoji="1" lang="ja-JP" altLang="en-US"/>
          </a:p>
        </p:txBody>
      </p:sp>
    </p:spTree>
    <p:extLst>
      <p:ext uri="{BB962C8B-B14F-4D97-AF65-F5344CB8AC3E}">
        <p14:creationId xmlns:p14="http://schemas.microsoft.com/office/powerpoint/2010/main" val="300893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17</a:t>
            </a:fld>
            <a:endParaRPr kumimoji="1" lang="ja-JP" altLang="en-US"/>
          </a:p>
        </p:txBody>
      </p:sp>
    </p:spTree>
    <p:extLst>
      <p:ext uri="{BB962C8B-B14F-4D97-AF65-F5344CB8AC3E}">
        <p14:creationId xmlns:p14="http://schemas.microsoft.com/office/powerpoint/2010/main" val="1216661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18</a:t>
            </a:fld>
            <a:endParaRPr kumimoji="1" lang="ja-JP" altLang="en-US"/>
          </a:p>
        </p:txBody>
      </p:sp>
    </p:spTree>
    <p:extLst>
      <p:ext uri="{BB962C8B-B14F-4D97-AF65-F5344CB8AC3E}">
        <p14:creationId xmlns:p14="http://schemas.microsoft.com/office/powerpoint/2010/main" val="2377701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22</a:t>
            </a:fld>
            <a:endParaRPr kumimoji="1" lang="ja-JP" altLang="en-US"/>
          </a:p>
        </p:txBody>
      </p:sp>
    </p:spTree>
    <p:extLst>
      <p:ext uri="{BB962C8B-B14F-4D97-AF65-F5344CB8AC3E}">
        <p14:creationId xmlns:p14="http://schemas.microsoft.com/office/powerpoint/2010/main" val="510230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23</a:t>
            </a:fld>
            <a:endParaRPr kumimoji="1" lang="ja-JP" altLang="en-US"/>
          </a:p>
        </p:txBody>
      </p:sp>
    </p:spTree>
    <p:extLst>
      <p:ext uri="{BB962C8B-B14F-4D97-AF65-F5344CB8AC3E}">
        <p14:creationId xmlns:p14="http://schemas.microsoft.com/office/powerpoint/2010/main" val="2470520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24</a:t>
            </a:fld>
            <a:endParaRPr kumimoji="1" lang="ja-JP" altLang="en-US"/>
          </a:p>
        </p:txBody>
      </p:sp>
    </p:spTree>
    <p:extLst>
      <p:ext uri="{BB962C8B-B14F-4D97-AF65-F5344CB8AC3E}">
        <p14:creationId xmlns:p14="http://schemas.microsoft.com/office/powerpoint/2010/main" val="408230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25</a:t>
            </a:fld>
            <a:endParaRPr kumimoji="1" lang="ja-JP" altLang="en-US"/>
          </a:p>
        </p:txBody>
      </p:sp>
    </p:spTree>
    <p:extLst>
      <p:ext uri="{BB962C8B-B14F-4D97-AF65-F5344CB8AC3E}">
        <p14:creationId xmlns:p14="http://schemas.microsoft.com/office/powerpoint/2010/main" val="368638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a:t>
            </a:fld>
            <a:endParaRPr kumimoji="1" lang="ja-JP" altLang="en-US"/>
          </a:p>
        </p:txBody>
      </p:sp>
    </p:spTree>
    <p:extLst>
      <p:ext uri="{BB962C8B-B14F-4D97-AF65-F5344CB8AC3E}">
        <p14:creationId xmlns:p14="http://schemas.microsoft.com/office/powerpoint/2010/main" val="3571797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26</a:t>
            </a:fld>
            <a:endParaRPr kumimoji="1" lang="ja-JP" altLang="en-US"/>
          </a:p>
        </p:txBody>
      </p:sp>
    </p:spTree>
    <p:extLst>
      <p:ext uri="{BB962C8B-B14F-4D97-AF65-F5344CB8AC3E}">
        <p14:creationId xmlns:p14="http://schemas.microsoft.com/office/powerpoint/2010/main" val="3726846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C71EF-6B87-3507-0296-C3D2A2345B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02DE64-3BB8-57E6-EBFD-F8992DCD87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49EBAF5-593A-9B38-4279-8960AD8BB4F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64AABD0-9F16-EDAC-9DBB-50BFBC328E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E3972-898B-454C-95F2-E930BA80A49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68831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28</a:t>
            </a:fld>
            <a:endParaRPr kumimoji="1" lang="ja-JP" altLang="en-US"/>
          </a:p>
        </p:txBody>
      </p:sp>
    </p:spTree>
    <p:extLst>
      <p:ext uri="{BB962C8B-B14F-4D97-AF65-F5344CB8AC3E}">
        <p14:creationId xmlns:p14="http://schemas.microsoft.com/office/powerpoint/2010/main" val="156982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29</a:t>
            </a:fld>
            <a:endParaRPr kumimoji="1" lang="ja-JP" altLang="en-US"/>
          </a:p>
        </p:txBody>
      </p:sp>
    </p:spTree>
    <p:extLst>
      <p:ext uri="{BB962C8B-B14F-4D97-AF65-F5344CB8AC3E}">
        <p14:creationId xmlns:p14="http://schemas.microsoft.com/office/powerpoint/2010/main" val="1759315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30</a:t>
            </a:fld>
            <a:endParaRPr kumimoji="1" lang="ja-JP" altLang="en-US"/>
          </a:p>
        </p:txBody>
      </p:sp>
    </p:spTree>
    <p:extLst>
      <p:ext uri="{BB962C8B-B14F-4D97-AF65-F5344CB8AC3E}">
        <p14:creationId xmlns:p14="http://schemas.microsoft.com/office/powerpoint/2010/main" val="1102196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31</a:t>
            </a:fld>
            <a:endParaRPr kumimoji="1" lang="ja-JP" altLang="en-US"/>
          </a:p>
        </p:txBody>
      </p:sp>
    </p:spTree>
    <p:extLst>
      <p:ext uri="{BB962C8B-B14F-4D97-AF65-F5344CB8AC3E}">
        <p14:creationId xmlns:p14="http://schemas.microsoft.com/office/powerpoint/2010/main" val="973866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33</a:t>
            </a:fld>
            <a:endParaRPr kumimoji="1" lang="ja-JP" altLang="en-US"/>
          </a:p>
        </p:txBody>
      </p:sp>
    </p:spTree>
    <p:extLst>
      <p:ext uri="{BB962C8B-B14F-4D97-AF65-F5344CB8AC3E}">
        <p14:creationId xmlns:p14="http://schemas.microsoft.com/office/powerpoint/2010/main" val="1254183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AD7A-238E-507C-DFC8-0C70B87064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6B458F-58D9-ABEF-4FAD-0F4AEEFFF33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045AEA-BA09-70B6-BD52-129B40A25B9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49CADC5-49B9-AFB3-B13E-5603B678050C}"/>
              </a:ext>
            </a:extLst>
          </p:cNvPr>
          <p:cNvSpPr>
            <a:spLocks noGrp="1"/>
          </p:cNvSpPr>
          <p:nvPr>
            <p:ph type="sldNum" sz="quarter" idx="10"/>
          </p:nvPr>
        </p:nvSpPr>
        <p:spPr/>
        <p:txBody>
          <a:bodyPr/>
          <a:lstStyle/>
          <a:p>
            <a:fld id="{AF6E3972-898B-454C-95F2-E930BA80A49A}" type="slidenum">
              <a:rPr kumimoji="1" lang="ja-JP" altLang="en-US" smtClean="0"/>
              <a:t>36</a:t>
            </a:fld>
            <a:endParaRPr kumimoji="1" lang="ja-JP" altLang="en-US"/>
          </a:p>
        </p:txBody>
      </p:sp>
    </p:spTree>
    <p:extLst>
      <p:ext uri="{BB962C8B-B14F-4D97-AF65-F5344CB8AC3E}">
        <p14:creationId xmlns:p14="http://schemas.microsoft.com/office/powerpoint/2010/main" val="1120185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2DC8B-161E-913E-83DF-3FC59BDD3F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4C00F9-7B2D-729E-8F73-D9C69C85EF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D34B254-D830-9FE0-0A88-76401E497BA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2D070C5-1882-1F8B-D63A-0CBF05E2F956}"/>
              </a:ext>
            </a:extLst>
          </p:cNvPr>
          <p:cNvSpPr>
            <a:spLocks noGrp="1"/>
          </p:cNvSpPr>
          <p:nvPr>
            <p:ph type="sldNum" sz="quarter" idx="10"/>
          </p:nvPr>
        </p:nvSpPr>
        <p:spPr/>
        <p:txBody>
          <a:bodyPr/>
          <a:lstStyle/>
          <a:p>
            <a:fld id="{AF6E3972-898B-454C-95F2-E930BA80A49A}" type="slidenum">
              <a:rPr kumimoji="1" lang="ja-JP" altLang="en-US" smtClean="0"/>
              <a:t>39</a:t>
            </a:fld>
            <a:endParaRPr kumimoji="1" lang="ja-JP" altLang="en-US"/>
          </a:p>
        </p:txBody>
      </p:sp>
    </p:spTree>
    <p:extLst>
      <p:ext uri="{BB962C8B-B14F-4D97-AF65-F5344CB8AC3E}">
        <p14:creationId xmlns:p14="http://schemas.microsoft.com/office/powerpoint/2010/main" val="2178682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28B18-12BB-8C8F-418B-1CBE14D7AC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69C322-A235-6EFF-25A0-0916E750644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82913A-F8CA-7C5C-9EA5-6D4BFF1CF8B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50E1CB8-3A35-DE4C-A270-810538335750}"/>
              </a:ext>
            </a:extLst>
          </p:cNvPr>
          <p:cNvSpPr>
            <a:spLocks noGrp="1"/>
          </p:cNvSpPr>
          <p:nvPr>
            <p:ph type="sldNum" sz="quarter" idx="10"/>
          </p:nvPr>
        </p:nvSpPr>
        <p:spPr/>
        <p:txBody>
          <a:bodyPr/>
          <a:lstStyle/>
          <a:p>
            <a:fld id="{AF6E3972-898B-454C-95F2-E930BA80A49A}" type="slidenum">
              <a:rPr kumimoji="1" lang="ja-JP" altLang="en-US" smtClean="0"/>
              <a:t>40</a:t>
            </a:fld>
            <a:endParaRPr kumimoji="1" lang="ja-JP" altLang="en-US"/>
          </a:p>
        </p:txBody>
      </p:sp>
    </p:spTree>
    <p:extLst>
      <p:ext uri="{BB962C8B-B14F-4D97-AF65-F5344CB8AC3E}">
        <p14:creationId xmlns:p14="http://schemas.microsoft.com/office/powerpoint/2010/main" val="71485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4</a:t>
            </a:fld>
            <a:endParaRPr kumimoji="1" lang="ja-JP" altLang="en-US"/>
          </a:p>
        </p:txBody>
      </p:sp>
    </p:spTree>
    <p:extLst>
      <p:ext uri="{BB962C8B-B14F-4D97-AF65-F5344CB8AC3E}">
        <p14:creationId xmlns:p14="http://schemas.microsoft.com/office/powerpoint/2010/main" val="2613250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87523-2D54-C915-2AFC-22B740C386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6F36EE-F7E8-7E3E-1A9E-708C2613D2F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CA3F47-564C-C5D5-E75E-22C757CC97C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61ABCC4-DAF7-3BFA-6611-58BF2E1981E2}"/>
              </a:ext>
            </a:extLst>
          </p:cNvPr>
          <p:cNvSpPr>
            <a:spLocks noGrp="1"/>
          </p:cNvSpPr>
          <p:nvPr>
            <p:ph type="sldNum" sz="quarter" idx="10"/>
          </p:nvPr>
        </p:nvSpPr>
        <p:spPr/>
        <p:txBody>
          <a:bodyPr/>
          <a:lstStyle/>
          <a:p>
            <a:fld id="{AF6E3972-898B-454C-95F2-E930BA80A49A}" type="slidenum">
              <a:rPr kumimoji="1" lang="ja-JP" altLang="en-US" smtClean="0"/>
              <a:t>41</a:t>
            </a:fld>
            <a:endParaRPr kumimoji="1" lang="ja-JP" altLang="en-US"/>
          </a:p>
        </p:txBody>
      </p:sp>
    </p:spTree>
    <p:extLst>
      <p:ext uri="{BB962C8B-B14F-4D97-AF65-F5344CB8AC3E}">
        <p14:creationId xmlns:p14="http://schemas.microsoft.com/office/powerpoint/2010/main" val="269323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42</a:t>
            </a:fld>
            <a:endParaRPr kumimoji="1" lang="ja-JP" altLang="en-US"/>
          </a:p>
        </p:txBody>
      </p:sp>
    </p:spTree>
    <p:extLst>
      <p:ext uri="{BB962C8B-B14F-4D97-AF65-F5344CB8AC3E}">
        <p14:creationId xmlns:p14="http://schemas.microsoft.com/office/powerpoint/2010/main" val="406458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AFEE0-41A6-F47B-A9CA-A692B9F482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88BF96F-17A2-6CAD-CC64-166EB9D3E3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024DE2-0DE3-B5D7-E270-96BF919B89B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FA1CD9-F09B-DED9-1660-D8F2627D3A73}"/>
              </a:ext>
            </a:extLst>
          </p:cNvPr>
          <p:cNvSpPr>
            <a:spLocks noGrp="1"/>
          </p:cNvSpPr>
          <p:nvPr>
            <p:ph type="sldNum" sz="quarter" idx="10"/>
          </p:nvPr>
        </p:nvSpPr>
        <p:spPr/>
        <p:txBody>
          <a:bodyPr/>
          <a:lstStyle/>
          <a:p>
            <a:fld id="{AF6E3972-898B-454C-95F2-E930BA80A49A}" type="slidenum">
              <a:rPr kumimoji="1" lang="ja-JP" altLang="en-US" smtClean="0"/>
              <a:t>43</a:t>
            </a:fld>
            <a:endParaRPr kumimoji="1" lang="ja-JP" altLang="en-US"/>
          </a:p>
        </p:txBody>
      </p:sp>
    </p:spTree>
    <p:extLst>
      <p:ext uri="{BB962C8B-B14F-4D97-AF65-F5344CB8AC3E}">
        <p14:creationId xmlns:p14="http://schemas.microsoft.com/office/powerpoint/2010/main" val="3024406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45</a:t>
            </a:fld>
            <a:endParaRPr kumimoji="1" lang="ja-JP" altLang="en-US"/>
          </a:p>
        </p:txBody>
      </p:sp>
    </p:spTree>
    <p:extLst>
      <p:ext uri="{BB962C8B-B14F-4D97-AF65-F5344CB8AC3E}">
        <p14:creationId xmlns:p14="http://schemas.microsoft.com/office/powerpoint/2010/main" val="560305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46</a:t>
            </a:fld>
            <a:endParaRPr kumimoji="1" lang="ja-JP" altLang="en-US"/>
          </a:p>
        </p:txBody>
      </p:sp>
    </p:spTree>
    <p:extLst>
      <p:ext uri="{BB962C8B-B14F-4D97-AF65-F5344CB8AC3E}">
        <p14:creationId xmlns:p14="http://schemas.microsoft.com/office/powerpoint/2010/main" val="89203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47</a:t>
            </a:fld>
            <a:endParaRPr kumimoji="1" lang="ja-JP" altLang="en-US"/>
          </a:p>
        </p:txBody>
      </p:sp>
    </p:spTree>
    <p:extLst>
      <p:ext uri="{BB962C8B-B14F-4D97-AF65-F5344CB8AC3E}">
        <p14:creationId xmlns:p14="http://schemas.microsoft.com/office/powerpoint/2010/main" val="3942023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48</a:t>
            </a:fld>
            <a:endParaRPr kumimoji="1" lang="ja-JP" altLang="en-US"/>
          </a:p>
        </p:txBody>
      </p:sp>
    </p:spTree>
    <p:extLst>
      <p:ext uri="{BB962C8B-B14F-4D97-AF65-F5344CB8AC3E}">
        <p14:creationId xmlns:p14="http://schemas.microsoft.com/office/powerpoint/2010/main" val="3533499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DC06-1DA2-8BED-A0FC-DE71B9BC9DF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EC8C76-D5E6-5C0E-DCEA-0E1A000C2F9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9246E17-E0BF-0FB5-C591-18B3D0936B8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568C191-692B-CB72-0010-94F952046C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E3972-898B-454C-95F2-E930BA80A49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0254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5</a:t>
            </a:fld>
            <a:endParaRPr kumimoji="1" lang="ja-JP" altLang="en-US"/>
          </a:p>
        </p:txBody>
      </p:sp>
    </p:spTree>
    <p:extLst>
      <p:ext uri="{BB962C8B-B14F-4D97-AF65-F5344CB8AC3E}">
        <p14:creationId xmlns:p14="http://schemas.microsoft.com/office/powerpoint/2010/main" val="296643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6</a:t>
            </a:fld>
            <a:endParaRPr kumimoji="1" lang="ja-JP" altLang="en-US"/>
          </a:p>
        </p:txBody>
      </p:sp>
    </p:spTree>
    <p:extLst>
      <p:ext uri="{BB962C8B-B14F-4D97-AF65-F5344CB8AC3E}">
        <p14:creationId xmlns:p14="http://schemas.microsoft.com/office/powerpoint/2010/main" val="417253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7</a:t>
            </a:fld>
            <a:endParaRPr kumimoji="1" lang="ja-JP" altLang="en-US"/>
          </a:p>
        </p:txBody>
      </p:sp>
    </p:spTree>
    <p:extLst>
      <p:ext uri="{BB962C8B-B14F-4D97-AF65-F5344CB8AC3E}">
        <p14:creationId xmlns:p14="http://schemas.microsoft.com/office/powerpoint/2010/main" val="349920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8</a:t>
            </a:fld>
            <a:endParaRPr kumimoji="1" lang="ja-JP" altLang="en-US"/>
          </a:p>
        </p:txBody>
      </p:sp>
    </p:spTree>
    <p:extLst>
      <p:ext uri="{BB962C8B-B14F-4D97-AF65-F5344CB8AC3E}">
        <p14:creationId xmlns:p14="http://schemas.microsoft.com/office/powerpoint/2010/main" val="25693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9</a:t>
            </a:fld>
            <a:endParaRPr kumimoji="1" lang="ja-JP" altLang="en-US"/>
          </a:p>
        </p:txBody>
      </p:sp>
    </p:spTree>
    <p:extLst>
      <p:ext uri="{BB962C8B-B14F-4D97-AF65-F5344CB8AC3E}">
        <p14:creationId xmlns:p14="http://schemas.microsoft.com/office/powerpoint/2010/main" val="49245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10</a:t>
            </a:fld>
            <a:endParaRPr kumimoji="1" lang="ja-JP" altLang="en-US"/>
          </a:p>
        </p:txBody>
      </p:sp>
    </p:spTree>
    <p:extLst>
      <p:ext uri="{BB962C8B-B14F-4D97-AF65-F5344CB8AC3E}">
        <p14:creationId xmlns:p14="http://schemas.microsoft.com/office/powerpoint/2010/main" val="383991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3104964"/>
            <a:ext cx="8280400" cy="609398"/>
          </a:xfrm>
        </p:spPr>
        <p:txBody>
          <a:bodyPr wrap="square" anchor="t" anchorCtr="0">
            <a:spAutoFit/>
          </a:bodyPr>
          <a:lstStyle>
            <a:lvl1pPr algn="l">
              <a:lnSpc>
                <a:spcPct val="110000"/>
              </a:lnSpc>
              <a:defRPr sz="3600" b="1"/>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p:txBody>
          <a:bodyPr/>
          <a:lstStyle>
            <a:lvl1pPr>
              <a:defRPr>
                <a:solidFill>
                  <a:schemeClr val="tx1">
                    <a:alpha val="0"/>
                  </a:schemeClr>
                </a:solidFill>
              </a:defRPr>
            </a:lvl1pPr>
          </a:lstStyle>
          <a:p>
            <a:r>
              <a:rPr lang="en-US" altLang="ja-JP"/>
              <a:t>© </a:t>
            </a:r>
            <a:r>
              <a:rPr lang="ja-JP" altLang="en-US"/>
              <a:t>ワーク・ライフ・サポート大泉</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auto">
          <a:xfrm flipV="1">
            <a:off x="0" y="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auto">
          <a:xfrm flipH="1">
            <a:off x="9078000" y="603000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字幕 2">
            <a:extLst>
              <a:ext uri="{FF2B5EF4-FFF2-40B4-BE49-F238E27FC236}">
                <a16:creationId xmlns:a16="http://schemas.microsoft.com/office/drawing/2014/main" id="{BB3B72FB-FACC-43CF-B0E6-5414783CA1DA}"/>
              </a:ext>
            </a:extLst>
          </p:cNvPr>
          <p:cNvSpPr>
            <a:spLocks noGrp="1"/>
          </p:cNvSpPr>
          <p:nvPr>
            <p:ph type="subTitle" idx="1"/>
          </p:nvPr>
        </p:nvSpPr>
        <p:spPr>
          <a:xfrm>
            <a:off x="812800" y="2499603"/>
            <a:ext cx="8280400" cy="389337"/>
          </a:xfrm>
          <a:prstGeom prst="rect">
            <a:avLst/>
          </a:prstGeom>
        </p:spPr>
        <p:txBody>
          <a:bodyPr wrap="square" lIns="0" tIns="0" rIns="0" bIns="0" anchor="b" anchorCtr="0">
            <a:spAutoFit/>
          </a:bodyPr>
          <a:lstStyle>
            <a:lvl1pPr marL="0" indent="0" algn="l">
              <a:lnSpc>
                <a:spcPct val="120000"/>
              </a:lnSpc>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4247044785"/>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ブランク（サブカラー｜メイン）">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0BF4B38-E87B-445A-B4E3-34B6A3FC93AE}"/>
              </a:ext>
            </a:extLst>
          </p:cNvPr>
          <p:cNvSpPr>
            <a:spLocks noChangeArrowheads="1"/>
          </p:cNvSpPr>
          <p:nvPr userDrawn="1"/>
        </p:nvSpPr>
        <p:spPr bwMode="auto">
          <a:xfrm>
            <a:off x="0" y="0"/>
            <a:ext cx="9906000" cy="6858000"/>
          </a:xfrm>
          <a:prstGeom prst="roundRect">
            <a:avLst>
              <a:gd name="adj" fmla="val 0"/>
            </a:avLst>
          </a:prstGeom>
          <a:solidFill>
            <a:schemeClr val="bg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2"/>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B7FA9985-DBCC-4D9A-B76B-10246AFCD59D}"/>
              </a:ext>
            </a:extLst>
          </p:cNvPr>
          <p:cNvSpPr>
            <a:spLocks noGrp="1"/>
          </p:cNvSpPr>
          <p:nvPr>
            <p:ph type="ftr" sz="quarter" idx="10"/>
          </p:nvPr>
        </p:nvSpPr>
        <p:spPr>
          <a:xfrm>
            <a:off x="812801" y="6489340"/>
            <a:ext cx="8280400" cy="265733"/>
          </a:xfrm>
        </p:spPr>
        <p:txBody>
          <a:bodyPr/>
          <a:lstStyle>
            <a:lvl1pPr>
              <a:defRPr>
                <a:solidFill>
                  <a:schemeClr val="tx2"/>
                </a:solidFill>
              </a:defRPr>
            </a:lvl1pPr>
          </a:lstStyle>
          <a:p>
            <a:r>
              <a:rPr lang="en-US" altLang="ja-JP"/>
              <a:t>© </a:t>
            </a:r>
            <a:r>
              <a:rPr lang="ja-JP" altLang="en-US"/>
              <a:t>ワーク・ライフ・サポート大泉</a:t>
            </a:r>
            <a:endParaRPr lang="ja-JP" altLang="en-US" dirty="0"/>
          </a:p>
        </p:txBody>
      </p:sp>
      <p:sp>
        <p:nvSpPr>
          <p:cNvPr id="4" name="スライド番号プレースホルダー 3">
            <a:extLst>
              <a:ext uri="{FF2B5EF4-FFF2-40B4-BE49-F238E27FC236}">
                <a16:creationId xmlns:a16="http://schemas.microsoft.com/office/drawing/2014/main" id="{9C904497-A7C3-4557-AF5C-60A15B67CA45}"/>
              </a:ext>
            </a:extLst>
          </p:cNvPr>
          <p:cNvSpPr>
            <a:spLocks noGrp="1"/>
          </p:cNvSpPr>
          <p:nvPr>
            <p:ph type="sldNum" sz="quarter" idx="11"/>
          </p:nvPr>
        </p:nvSpPr>
        <p:spPr>
          <a:xfrm>
            <a:off x="9273480" y="6489340"/>
            <a:ext cx="475196" cy="257113"/>
          </a:xfrm>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054884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ブランク（メインカラー）">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255A006D-B326-46ED-A96C-37080030A215}"/>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ABE0CF2A-7636-404D-A586-76DA2BC5E173}"/>
              </a:ext>
            </a:extLst>
          </p:cNvPr>
          <p:cNvSpPr>
            <a:spLocks noGrp="1"/>
          </p:cNvSpPr>
          <p:nvPr>
            <p:ph type="ftr" sz="quarter" idx="10"/>
          </p:nvPr>
        </p:nvSpPr>
        <p:spPr bwMode="gray"/>
        <p:txBody>
          <a:bodyPr/>
          <a:lstStyle>
            <a:lvl1pPr>
              <a:defRPr>
                <a:solidFill>
                  <a:schemeClr val="bg1"/>
                </a:solidFill>
              </a:defRPr>
            </a:lvl1pPr>
          </a:lstStyle>
          <a:p>
            <a:r>
              <a:rPr lang="en-US" altLang="ja-JP"/>
              <a:t>© </a:t>
            </a:r>
            <a:r>
              <a:rPr lang="ja-JP" altLang="en-US"/>
              <a:t>ワーク・ライフ・サポート大泉</a:t>
            </a:r>
            <a:endParaRPr lang="ja-JP" altLang="en-US" dirty="0"/>
          </a:p>
        </p:txBody>
      </p:sp>
      <p:sp>
        <p:nvSpPr>
          <p:cNvPr id="4" name="スライド番号プレースホルダー 3">
            <a:extLst>
              <a:ext uri="{FF2B5EF4-FFF2-40B4-BE49-F238E27FC236}">
                <a16:creationId xmlns:a16="http://schemas.microsoft.com/office/drawing/2014/main" id="{EAFA7581-92BD-4129-919D-1C9DD5FA6A1D}"/>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1651364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ブランク（無彩色）">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96A19C9E-39F5-449D-834B-06E292BEE7BA}"/>
              </a:ext>
            </a:extLst>
          </p:cNvPr>
          <p:cNvSpPr>
            <a:spLocks noChangeArrowheads="1"/>
          </p:cNvSpPr>
          <p:nvPr userDrawn="1"/>
        </p:nvSpPr>
        <p:spPr bwMode="auto">
          <a:xfrm>
            <a:off x="0" y="0"/>
            <a:ext cx="9906000" cy="6858000"/>
          </a:xfrm>
          <a:prstGeom prst="roundRect">
            <a:avLst>
              <a:gd name="adj" fmla="val 0"/>
            </a:avLst>
          </a:prstGeom>
          <a:solidFill>
            <a:schemeClr val="tx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D96F316E-ED50-4681-9605-F1338D2F5227}"/>
              </a:ext>
            </a:extLst>
          </p:cNvPr>
          <p:cNvSpPr>
            <a:spLocks noGrp="1"/>
          </p:cNvSpPr>
          <p:nvPr>
            <p:ph type="ftr" sz="quarter" idx="10"/>
          </p:nvPr>
        </p:nvSpPr>
        <p:spPr bwMode="gray"/>
        <p:txBody>
          <a:bodyPr/>
          <a:lstStyle>
            <a:lvl1pPr>
              <a:defRPr>
                <a:solidFill>
                  <a:schemeClr val="bg1"/>
                </a:solidFill>
              </a:defRPr>
            </a:lvl1pPr>
          </a:lstStyle>
          <a:p>
            <a:r>
              <a:rPr lang="en-US" altLang="ja-JP"/>
              <a:t>© </a:t>
            </a:r>
            <a:r>
              <a:rPr lang="ja-JP" altLang="en-US"/>
              <a:t>ワーク・ライフ・サポート大泉</a:t>
            </a:r>
            <a:endParaRPr lang="ja-JP" altLang="en-US" dirty="0"/>
          </a:p>
        </p:txBody>
      </p:sp>
      <p:sp>
        <p:nvSpPr>
          <p:cNvPr id="4" name="スライド番号プレースホルダー 3">
            <a:extLst>
              <a:ext uri="{FF2B5EF4-FFF2-40B4-BE49-F238E27FC236}">
                <a16:creationId xmlns:a16="http://schemas.microsoft.com/office/drawing/2014/main" id="{FEE7954D-86AC-47FC-B2DA-8E3331DD553E}"/>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784994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ブランク（ブラック）">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631CA94-E670-4184-8DEE-97DE5B8D7154}"/>
              </a:ext>
            </a:extLst>
          </p:cNvPr>
          <p:cNvSpPr>
            <a:spLocks noChangeArrowheads="1"/>
          </p:cNvSpPr>
          <p:nvPr userDrawn="1"/>
        </p:nvSpPr>
        <p:spPr bwMode="auto">
          <a:xfrm>
            <a:off x="0" y="0"/>
            <a:ext cx="9906000" cy="6858000"/>
          </a:xfrm>
          <a:prstGeom prst="roundRect">
            <a:avLst>
              <a:gd name="adj" fmla="val 0"/>
            </a:avLst>
          </a:prstGeom>
          <a:solidFill>
            <a:srgbClr val="000000"/>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300BF6DA-F0DC-4118-91E1-C2C1B1B0D780}"/>
              </a:ext>
            </a:extLst>
          </p:cNvPr>
          <p:cNvSpPr>
            <a:spLocks noGrp="1"/>
          </p:cNvSpPr>
          <p:nvPr>
            <p:ph type="ftr" sz="quarter" idx="10"/>
          </p:nvPr>
        </p:nvSpPr>
        <p:spPr bwMode="gray"/>
        <p:txBody>
          <a:bodyPr/>
          <a:lstStyle>
            <a:lvl1pPr>
              <a:defRPr>
                <a:solidFill>
                  <a:schemeClr val="bg1"/>
                </a:solidFill>
              </a:defRPr>
            </a:lvl1pPr>
          </a:lstStyle>
          <a:p>
            <a:r>
              <a:rPr lang="en-US" altLang="ja-JP"/>
              <a:t>© </a:t>
            </a:r>
            <a:r>
              <a:rPr lang="ja-JP" altLang="en-US"/>
              <a:t>ワーク・ライフ・サポート大泉</a:t>
            </a:r>
            <a:endParaRPr lang="ja-JP" altLang="en-US" dirty="0"/>
          </a:p>
        </p:txBody>
      </p:sp>
      <p:sp>
        <p:nvSpPr>
          <p:cNvPr id="4" name="スライド番号プレースホルダー 3">
            <a:extLst>
              <a:ext uri="{FF2B5EF4-FFF2-40B4-BE49-F238E27FC236}">
                <a16:creationId xmlns:a16="http://schemas.microsoft.com/office/drawing/2014/main" id="{A9AE46FF-BFA3-4608-8645-0CFDB75A921B}"/>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6859025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A084C3FB-3B69-4A3B-812C-A06519C2DE4B}"/>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ctrTitle"/>
          </p:nvPr>
        </p:nvSpPr>
        <p:spPr bwMode="gray">
          <a:xfrm>
            <a:off x="812800" y="3104964"/>
            <a:ext cx="8280400" cy="609398"/>
          </a:xfrm>
        </p:spPr>
        <p:txBody>
          <a:bodyPr wrap="square">
            <a:spAutoFit/>
          </a:bodyPr>
          <a:lstStyle>
            <a:lvl1pPr algn="ctr">
              <a:lnSpc>
                <a:spcPct val="110000"/>
              </a:lnSpc>
              <a:defRPr sz="3600" b="1">
                <a:solidFill>
                  <a:schemeClr val="bg1"/>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bwMode="gray"/>
        <p:txBody>
          <a:bodyPr/>
          <a:lstStyle>
            <a:lvl1pPr>
              <a:defRPr>
                <a:solidFill>
                  <a:schemeClr val="bg1">
                    <a:alpha val="0"/>
                  </a:schemeClr>
                </a:solidFill>
              </a:defRPr>
            </a:lvl1pPr>
          </a:lstStyle>
          <a:p>
            <a:r>
              <a:rPr lang="en-US" altLang="ja-JP"/>
              <a:t>© </a:t>
            </a:r>
            <a:r>
              <a:rPr lang="ja-JP" altLang="en-US"/>
              <a:t>ワーク・ライフ・サポート大泉</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bwMode="gray"/>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gray">
          <a:xfrm flipV="1">
            <a:off x="0" y="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gray">
          <a:xfrm flipH="1">
            <a:off x="9078000" y="603000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6479427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02B77A-CDEF-5736-EA90-19A347F51BDE}"/>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A723B5C-9C9E-1589-3E3E-E0ABDE85BD71}"/>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A1F4A5F-FDC6-8ADD-68A2-352853F6A735}"/>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5" name="フッター プレースホルダー 4">
            <a:extLst>
              <a:ext uri="{FF2B5EF4-FFF2-40B4-BE49-F238E27FC236}">
                <a16:creationId xmlns:a16="http://schemas.microsoft.com/office/drawing/2014/main" id="{ADC10C52-E3A9-B09F-D42A-0B9329E3AE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FA03E2-9F17-51BB-B0D2-121F85B0C2D3}"/>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1733891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9A0DF3-F968-D752-72F2-EF0287C265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50F2DD-117E-8771-A483-6CEF4AD6D79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217F36-1035-2161-80DB-421980B8549D}"/>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5" name="フッター プレースホルダー 4">
            <a:extLst>
              <a:ext uri="{FF2B5EF4-FFF2-40B4-BE49-F238E27FC236}">
                <a16:creationId xmlns:a16="http://schemas.microsoft.com/office/drawing/2014/main" id="{C17918E1-5300-26E3-12D2-420C6AB36F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B6D569-549C-F726-B51F-A077397BED52}"/>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327944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CF4ED1-FC1E-589F-4B79-1E267F3430B2}"/>
              </a:ext>
            </a:extLst>
          </p:cNvPr>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46C7EE-A09F-6B42-0254-382599EA8DFA}"/>
              </a:ext>
            </a:extLst>
          </p:cNvPr>
          <p:cNvSpPr>
            <a:spLocks noGrp="1"/>
          </p:cNvSpPr>
          <p:nvPr>
            <p:ph type="body" idx="1"/>
          </p:nvPr>
        </p:nvSpPr>
        <p:spPr>
          <a:xfrm>
            <a:off x="676275" y="4589463"/>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8AF07D8-65E3-DCCC-29F5-681FBCDCD383}"/>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5" name="フッター プレースホルダー 4">
            <a:extLst>
              <a:ext uri="{FF2B5EF4-FFF2-40B4-BE49-F238E27FC236}">
                <a16:creationId xmlns:a16="http://schemas.microsoft.com/office/drawing/2014/main" id="{3D78D446-62C1-BDD8-A2AD-D902DF7149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AB3B06-EEB3-EB36-87AD-A3412F1F30D9}"/>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1030170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4AF7A1-9A25-F3B0-CFD7-3094D2AD05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C2BBBE-EF5D-BEDF-121A-6B0776066BBC}"/>
              </a:ext>
            </a:extLst>
          </p:cNvPr>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73F7445-17FE-592D-7FFB-CEC072400340}"/>
              </a:ext>
            </a:extLst>
          </p:cNvPr>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8D8118-881B-23DD-7DB6-9929BDE8A0CA}"/>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6" name="フッター プレースホルダー 5">
            <a:extLst>
              <a:ext uri="{FF2B5EF4-FFF2-40B4-BE49-F238E27FC236}">
                <a16:creationId xmlns:a16="http://schemas.microsoft.com/office/drawing/2014/main" id="{727CBB5B-37A7-BE23-39B9-F8F9FD949AB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41E2D1-F4EE-8A0F-CE3A-41CC43E841C2}"/>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54628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8AF52-DD08-9D2E-9FFD-DFB5361AD7FF}"/>
              </a:ext>
            </a:extLst>
          </p:cNvPr>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3E9E20-3ED3-E85E-EA75-CD0C010F65BE}"/>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E7D87C8-19B9-D7EE-1FA7-9AA2FE6AF236}"/>
              </a:ext>
            </a:extLst>
          </p:cNvPr>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333984D-B5C3-7B62-1E0F-138A13B48005}"/>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5FD5937-25C2-D998-5FB0-2F88994AB85A}"/>
              </a:ext>
            </a:extLst>
          </p:cNvPr>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1D7A2DE-6953-9D3C-1A56-C587956C79D0}"/>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8" name="フッター プレースホルダー 7">
            <a:extLst>
              <a:ext uri="{FF2B5EF4-FFF2-40B4-BE49-F238E27FC236}">
                <a16:creationId xmlns:a16="http://schemas.microsoft.com/office/drawing/2014/main" id="{14639505-B909-2742-22F5-05A1AAF6C09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15F5642-130E-FEF7-43FB-A27623EB596D}"/>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225073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gray">
          <a:xfrm>
            <a:off x="2361600" y="1051200"/>
            <a:ext cx="6731600" cy="396044"/>
          </a:xfrm>
        </p:spPr>
        <p:txBody>
          <a:bodyPr/>
          <a:lstStyle>
            <a:lvl1pPr>
              <a:defRPr>
                <a:solidFill>
                  <a:schemeClr val="tx2"/>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4D825F5B-A637-4B67-BFB8-794FCAF16B5E}"/>
              </a:ext>
            </a:extLst>
          </p:cNvPr>
          <p:cNvSpPr>
            <a:spLocks noGrp="1"/>
          </p:cNvSpPr>
          <p:nvPr>
            <p:ph type="ftr" sz="quarter" idx="10"/>
          </p:nvPr>
        </p:nvSpPr>
        <p:spPr>
          <a:xfrm>
            <a:off x="812801" y="6489340"/>
            <a:ext cx="8280400" cy="265733"/>
          </a:xfrm>
        </p:spPr>
        <p:txBody>
          <a:bodyPr/>
          <a:lstStyle>
            <a:lvl1pPr>
              <a:defRPr sz="1100">
                <a:latin typeface="+mj-ea"/>
                <a:ea typeface="+mj-ea"/>
              </a:defRPr>
            </a:lvl1pPr>
          </a:lstStyle>
          <a:p>
            <a:r>
              <a:rPr lang="en-US" altLang="ja-JP" dirty="0"/>
              <a:t>© </a:t>
            </a:r>
            <a:r>
              <a:rPr lang="ja-JP" altLang="en-US" dirty="0"/>
              <a:t>ワーク・ライフ・サポート大泉</a:t>
            </a:r>
          </a:p>
        </p:txBody>
      </p:sp>
      <p:sp>
        <p:nvSpPr>
          <p:cNvPr id="9" name="スライド番号プレースホルダー 8">
            <a:extLst>
              <a:ext uri="{FF2B5EF4-FFF2-40B4-BE49-F238E27FC236}">
                <a16:creationId xmlns:a16="http://schemas.microsoft.com/office/drawing/2014/main" id="{3C115E19-4A06-4168-9085-83E789D1633F}"/>
              </a:ext>
            </a:extLst>
          </p:cNvPr>
          <p:cNvSpPr>
            <a:spLocks noGrp="1"/>
          </p:cNvSpPr>
          <p:nvPr>
            <p:ph type="sldNum" sz="quarter" idx="11"/>
          </p:nvPr>
        </p:nvSpPr>
        <p:spPr>
          <a:xfrm>
            <a:off x="9273480" y="6489340"/>
            <a:ext cx="475196" cy="257113"/>
          </a:xfrm>
        </p:spPr>
        <p:txBody>
          <a:bodyPr/>
          <a:lstStyle>
            <a:lvl1pPr>
              <a:defRPr sz="1100" b="0"/>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87916939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129F9A-31F9-8881-A4CE-7ECDD8D9BDD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8751AFD-11E2-C5BC-07A3-7D95AA1BE191}"/>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4" name="フッター プレースホルダー 3">
            <a:extLst>
              <a:ext uri="{FF2B5EF4-FFF2-40B4-BE49-F238E27FC236}">
                <a16:creationId xmlns:a16="http://schemas.microsoft.com/office/drawing/2014/main" id="{5F6B782E-6502-B0C5-2F10-756F72371B3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424CB81-92D3-AB98-527D-F163671DFF1D}"/>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1316184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AD2725C-E747-FAE0-726B-5DF318D68CDD}"/>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3" name="フッター プレースホルダー 2">
            <a:extLst>
              <a:ext uri="{FF2B5EF4-FFF2-40B4-BE49-F238E27FC236}">
                <a16:creationId xmlns:a16="http://schemas.microsoft.com/office/drawing/2014/main" id="{5DC17301-D695-39D1-E9F9-CB054C9A115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63EA032-13E8-B07A-6CB0-133BB6F48628}"/>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409377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2716D-F79A-7927-8A5B-BD42CBFED6DD}"/>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8FFE50-3AEF-B793-4379-37B4755A4FA6}"/>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F1B7D1-51A3-3B35-5195-A9E834D9D860}"/>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1551F5-B1D8-861B-B4A9-6E323E3D031D}"/>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6" name="フッター プレースホルダー 5">
            <a:extLst>
              <a:ext uri="{FF2B5EF4-FFF2-40B4-BE49-F238E27FC236}">
                <a16:creationId xmlns:a16="http://schemas.microsoft.com/office/drawing/2014/main" id="{A4BECDAE-3201-F146-B477-C3ED9F93747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CB74A6-3BB5-1ABA-A7CA-D57A994737E6}"/>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3718936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455E4-83EF-0BF9-6C0C-EB005E3DB1E8}"/>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A5B250-30D1-34B2-7D00-678A0D3A8EB0}"/>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4E01AE0-5084-40CD-1D77-58E31452FD90}"/>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191A5E-2653-3722-580C-001B82E81218}"/>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6" name="フッター プレースホルダー 5">
            <a:extLst>
              <a:ext uri="{FF2B5EF4-FFF2-40B4-BE49-F238E27FC236}">
                <a16:creationId xmlns:a16="http://schemas.microsoft.com/office/drawing/2014/main" id="{1D43473D-D6A2-DD20-73FA-30C1056618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BE2C52-01E2-F67E-1845-49E44104FAEB}"/>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1220866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15FF0A-7C87-5B8C-7D01-7159A0F05BB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0F1D4B-C498-5E1B-2F4C-23DB316C1A7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A7FCC2-4FCA-A328-00ED-63B208CE851D}"/>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5" name="フッター プレースホルダー 4">
            <a:extLst>
              <a:ext uri="{FF2B5EF4-FFF2-40B4-BE49-F238E27FC236}">
                <a16:creationId xmlns:a16="http://schemas.microsoft.com/office/drawing/2014/main" id="{21A8DF33-2396-7CA8-C268-604A1076F5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B75AAC-5E80-5040-4CA4-57B0878FC35C}"/>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1634493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7944BCB-F0FA-A27C-CCB4-58E5D1ED64AC}"/>
              </a:ext>
            </a:extLst>
          </p:cNvPr>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657EB97-7802-41DD-76DC-80DA8E5B8BFD}"/>
              </a:ext>
            </a:extLst>
          </p:cNvPr>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140D38-636E-C226-8AE1-D791E2B59BD8}"/>
              </a:ext>
            </a:extLst>
          </p:cNvPr>
          <p:cNvSpPr>
            <a:spLocks noGrp="1"/>
          </p:cNvSpPr>
          <p:nvPr>
            <p:ph type="dt" sz="half" idx="10"/>
          </p:nvPr>
        </p:nvSpPr>
        <p:spPr/>
        <p:txBody>
          <a:bodyPr/>
          <a:lstStyle/>
          <a:p>
            <a:fld id="{DC0CE850-5E37-41AB-9C71-07C1C00AAEC9}" type="datetimeFigureOut">
              <a:rPr kumimoji="1" lang="ja-JP" altLang="en-US" smtClean="0"/>
              <a:t>2025/2/14</a:t>
            </a:fld>
            <a:endParaRPr kumimoji="1" lang="ja-JP" altLang="en-US"/>
          </a:p>
        </p:txBody>
      </p:sp>
      <p:sp>
        <p:nvSpPr>
          <p:cNvPr id="5" name="フッター プレースホルダー 4">
            <a:extLst>
              <a:ext uri="{FF2B5EF4-FFF2-40B4-BE49-F238E27FC236}">
                <a16:creationId xmlns:a16="http://schemas.microsoft.com/office/drawing/2014/main" id="{BCCE8CF0-F04E-9835-3E56-F045A29C45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F39B53-74EE-7507-ECAD-4D04AD6DE958}"/>
              </a:ext>
            </a:extLst>
          </p:cNvPr>
          <p:cNvSpPr>
            <a:spLocks noGrp="1"/>
          </p:cNvSpPr>
          <p:nvPr>
            <p:ph type="sldNum" sz="quarter" idx="12"/>
          </p:nvPr>
        </p:nvSpPr>
        <p:spPr/>
        <p:txBody>
          <a:body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364006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中扉">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917F67-28C0-48E8-BB7F-49080353AEF9}"/>
              </a:ext>
            </a:extLst>
          </p:cNvPr>
          <p:cNvSpPr>
            <a:spLocks noChangeArrowheads="1"/>
          </p:cNvSpPr>
          <p:nvPr userDrawn="1"/>
        </p:nvSpPr>
        <p:spPr bwMode="gray">
          <a:xfrm>
            <a:off x="0" y="0"/>
            <a:ext cx="9906000" cy="6858000"/>
          </a:xfrm>
          <a:prstGeom prst="rect">
            <a:avLst/>
          </a:prstGeom>
          <a:solidFill>
            <a:schemeClr val="bg2"/>
          </a:solidFill>
          <a:ln>
            <a:noFill/>
          </a:ln>
          <a:effectLst/>
        </p:spPr>
        <p:txBody>
          <a:bodyPr lIns="0" tIns="0" rIns="0" bIns="0" anchor="ctr">
            <a:noAutofit/>
          </a:bodyPr>
          <a:lstStyle/>
          <a:p>
            <a:endParaRPr lang="ja-JP" altLang="en-US">
              <a:solidFill>
                <a:schemeClr val="tx2"/>
              </a:solidFill>
            </a:endParaRPr>
          </a:p>
        </p:txBody>
      </p:sp>
      <p:sp>
        <p:nvSpPr>
          <p:cNvPr id="2" name="タイトル 1"/>
          <p:cNvSpPr>
            <a:spLocks noGrp="1"/>
          </p:cNvSpPr>
          <p:nvPr>
            <p:ph type="title"/>
          </p:nvPr>
        </p:nvSpPr>
        <p:spPr>
          <a:xfrm>
            <a:off x="632520" y="2945131"/>
            <a:ext cx="8640960" cy="931738"/>
          </a:xfrm>
          <a:ln w="6350">
            <a:solidFill>
              <a:schemeClr val="tx2"/>
            </a:solidFill>
          </a:ln>
        </p:spPr>
        <p:txBody>
          <a:bodyPr wrap="square" lIns="251999" tIns="251999" rIns="251999" bIns="180000">
            <a:spAutoFit/>
          </a:bodyPr>
          <a:lstStyle>
            <a:lvl1pPr algn="ctr">
              <a:lnSpc>
                <a:spcPct val="120000"/>
              </a:lnSpc>
              <a:defRPr sz="2800" b="0">
                <a:solidFill>
                  <a:schemeClr val="tx2"/>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0A9B9FE6-C3F3-408A-8600-F8E84042703E}"/>
              </a:ext>
            </a:extLst>
          </p:cNvPr>
          <p:cNvSpPr>
            <a:spLocks noGrp="1"/>
          </p:cNvSpPr>
          <p:nvPr>
            <p:ph type="ftr" sz="quarter" idx="10"/>
          </p:nvPr>
        </p:nvSpPr>
        <p:spPr>
          <a:xfrm>
            <a:off x="812801" y="6489340"/>
            <a:ext cx="8280400" cy="265733"/>
          </a:xfrm>
        </p:spPr>
        <p:txBody>
          <a:bodyPr/>
          <a:lstStyle>
            <a:lvl1pPr>
              <a:defRPr sz="1100">
                <a:solidFill>
                  <a:schemeClr val="tx1"/>
                </a:solidFill>
                <a:latin typeface="+mj-ea"/>
                <a:ea typeface="+mj-ea"/>
              </a:defRPr>
            </a:lvl1pPr>
          </a:lstStyle>
          <a:p>
            <a:r>
              <a:rPr lang="en-US" altLang="ja-JP" dirty="0"/>
              <a:t>© </a:t>
            </a:r>
            <a:r>
              <a:rPr lang="ja-JP" altLang="en-US" dirty="0"/>
              <a:t>ワーク・ライフ・サポート大泉</a:t>
            </a:r>
          </a:p>
        </p:txBody>
      </p:sp>
      <p:sp>
        <p:nvSpPr>
          <p:cNvPr id="4" name="スライド番号プレースホルダー 3">
            <a:extLst>
              <a:ext uri="{FF2B5EF4-FFF2-40B4-BE49-F238E27FC236}">
                <a16:creationId xmlns:a16="http://schemas.microsoft.com/office/drawing/2014/main" id="{9FE23E56-ECA0-480D-A109-CBCB7B732C53}"/>
              </a:ext>
            </a:extLst>
          </p:cNvPr>
          <p:cNvSpPr>
            <a:spLocks noGrp="1"/>
          </p:cNvSpPr>
          <p:nvPr>
            <p:ph type="sldNum" sz="quarter" idx="11"/>
          </p:nvPr>
        </p:nvSpPr>
        <p:spPr>
          <a:xfrm>
            <a:off x="9273480" y="6489340"/>
            <a:ext cx="475196" cy="257113"/>
          </a:xfrm>
        </p:spPr>
        <p:txBody>
          <a:bodyPr/>
          <a:lstStyle>
            <a:lvl1pPr>
              <a:defRPr sz="1100" b="0">
                <a:solidFill>
                  <a:schemeClr val="tx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738065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2分割">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847704B3-DBAD-41AF-91A4-04C16CB4715B}"/>
              </a:ext>
            </a:extLst>
          </p:cNvPr>
          <p:cNvSpPr>
            <a:spLocks noGrp="1"/>
          </p:cNvSpPr>
          <p:nvPr>
            <p:ph type="ftr" sz="quarter" idx="10"/>
          </p:nvPr>
        </p:nvSpPr>
        <p:spPr>
          <a:xfrm>
            <a:off x="812801" y="6489340"/>
            <a:ext cx="8280400" cy="265733"/>
          </a:xfrm>
        </p:spPr>
        <p:txBody>
          <a:bodyPr/>
          <a:lstStyle>
            <a:lvl1pPr>
              <a:defRPr sz="1100">
                <a:latin typeface="+mj-ea"/>
                <a:ea typeface="+mj-ea"/>
              </a:defRPr>
            </a:lvl1pPr>
          </a:lstStyle>
          <a:p>
            <a:r>
              <a:rPr lang="en-US" altLang="ja-JP" dirty="0"/>
              <a:t>© </a:t>
            </a:r>
            <a:r>
              <a:rPr lang="ja-JP" altLang="en-US" dirty="0"/>
              <a:t>ワーク・ライフ・サポート大泉</a:t>
            </a:r>
          </a:p>
        </p:txBody>
      </p:sp>
      <p:sp>
        <p:nvSpPr>
          <p:cNvPr id="4" name="スライド番号プレースホルダー 3">
            <a:extLst>
              <a:ext uri="{FF2B5EF4-FFF2-40B4-BE49-F238E27FC236}">
                <a16:creationId xmlns:a16="http://schemas.microsoft.com/office/drawing/2014/main" id="{09C92EC6-27CC-4DAD-9CBB-D16A8301D8ED}"/>
              </a:ext>
            </a:extLst>
          </p:cNvPr>
          <p:cNvSpPr>
            <a:spLocks noGrp="1"/>
          </p:cNvSpPr>
          <p:nvPr>
            <p:ph type="sldNum" sz="quarter" idx="11"/>
          </p:nvPr>
        </p:nvSpPr>
        <p:spPr>
          <a:xfrm>
            <a:off x="9273480" y="6489340"/>
            <a:ext cx="475196" cy="257113"/>
          </a:xfrm>
        </p:spPr>
        <p:txBody>
          <a:bodyPr/>
          <a:lstStyle>
            <a:lvl1pPr>
              <a:defRPr sz="1100" b="0"/>
            </a:lvl1p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F4F14F26-7E76-4A9F-8E87-6231A2C2134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03344744"/>
      </p:ext>
    </p:extLst>
  </p:cSld>
  <p:clrMapOvr>
    <a:masterClrMapping/>
  </p:clrMapOvr>
  <p:extLst>
    <p:ext uri="{DCECCB84-F9BA-43D5-87BE-67443E8EF086}">
      <p15:sldGuideLst xmlns:p15="http://schemas.microsoft.com/office/powerpoint/2012/main">
        <p15:guide id="1" pos="2939" userDrawn="1">
          <p15:clr>
            <a:srgbClr val="FBAE40"/>
          </p15:clr>
        </p15:guide>
        <p15:guide id="3" pos="33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コンテンツ｜3分割">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lvl1pPr>
          </a:lstStyle>
          <a:p>
            <a:r>
              <a:rPr kumimoji="1" lang="ja-JP" altLang="en-US"/>
              <a:t>マスター タイトルの書式設定</a:t>
            </a:r>
            <a:endParaRPr kumimoji="1" lang="ja-JP" altLang="en-US" dirty="0"/>
          </a:p>
        </p:txBody>
      </p:sp>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36AF69DA-19C7-4C84-A918-0C1D73F94FD9}"/>
              </a:ext>
            </a:extLst>
          </p:cNvPr>
          <p:cNvSpPr>
            <a:spLocks noGrp="1"/>
          </p:cNvSpPr>
          <p:nvPr>
            <p:ph type="ftr" sz="quarter" idx="10"/>
          </p:nvPr>
        </p:nvSpPr>
        <p:spPr>
          <a:xfrm>
            <a:off x="812801" y="6489340"/>
            <a:ext cx="8280400" cy="265733"/>
          </a:xfrm>
        </p:spPr>
        <p:txBody>
          <a:bodyPr/>
          <a:lstStyle>
            <a:lvl1pPr>
              <a:defRPr sz="1100">
                <a:latin typeface="+mj-ea"/>
                <a:ea typeface="+mj-ea"/>
              </a:defRPr>
            </a:lvl1pPr>
          </a:lstStyle>
          <a:p>
            <a:r>
              <a:rPr lang="en-US" altLang="ja-JP" dirty="0"/>
              <a:t>© </a:t>
            </a:r>
            <a:r>
              <a:rPr lang="ja-JP" altLang="en-US" dirty="0"/>
              <a:t>ワーク・ライフ・サポート大泉</a:t>
            </a:r>
          </a:p>
        </p:txBody>
      </p:sp>
      <p:sp>
        <p:nvSpPr>
          <p:cNvPr id="4" name="スライド番号プレースホルダー 3">
            <a:extLst>
              <a:ext uri="{FF2B5EF4-FFF2-40B4-BE49-F238E27FC236}">
                <a16:creationId xmlns:a16="http://schemas.microsoft.com/office/drawing/2014/main" id="{C5EE5F74-75D7-4D8E-8CED-CB66E7793BDF}"/>
              </a:ext>
            </a:extLst>
          </p:cNvPr>
          <p:cNvSpPr>
            <a:spLocks noGrp="1"/>
          </p:cNvSpPr>
          <p:nvPr>
            <p:ph type="sldNum" sz="quarter" idx="11"/>
          </p:nvPr>
        </p:nvSpPr>
        <p:spPr>
          <a:xfrm>
            <a:off x="9273480" y="6489340"/>
            <a:ext cx="475196" cy="257113"/>
          </a:xfrm>
        </p:spPr>
        <p:txBody>
          <a:bodyPr/>
          <a:lstStyle>
            <a:lvl1pPr>
              <a:defRPr sz="1100" b="0"/>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34514597"/>
      </p:ext>
    </p:extLst>
  </p:cSld>
  <p:clrMapOvr>
    <a:masterClrMapping/>
  </p:clrMapOvr>
  <p:extLst>
    <p:ext uri="{DCECCB84-F9BA-43D5-87BE-67443E8EF086}">
      <p15:sldGuideLst xmlns:p15="http://schemas.microsoft.com/office/powerpoint/2012/main">
        <p15:guide id="1" pos="2099" userDrawn="1">
          <p15:clr>
            <a:srgbClr val="FBAE40"/>
          </p15:clr>
        </p15:guide>
        <p15:guide id="2" pos="4141" userDrawn="1">
          <p15:clr>
            <a:srgbClr val="FBAE40"/>
          </p15:clr>
        </p15:guide>
        <p15:guide id="3" pos="2326" userDrawn="1">
          <p15:clr>
            <a:srgbClr val="FBAE40"/>
          </p15:clr>
        </p15:guide>
        <p15:guide id="4" pos="39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補足情報#1">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C64FBF5E-C770-46F9-8FA5-93B1BC7527FB}"/>
              </a:ext>
            </a:extLst>
          </p:cNvPr>
          <p:cNvSpPr>
            <a:spLocks noChangeArrowheads="1"/>
          </p:cNvSpPr>
          <p:nvPr userDrawn="1"/>
        </p:nvSpPr>
        <p:spPr bwMode="auto">
          <a:xfrm>
            <a:off x="0" y="0"/>
            <a:ext cx="9906000" cy="6858000"/>
          </a:xfrm>
          <a:prstGeom prst="roundRect">
            <a:avLst>
              <a:gd name="adj" fmla="val 0"/>
            </a:avLst>
          </a:prstGeom>
          <a:solidFill>
            <a:schemeClr val="accent6">
              <a:lumMod val="20000"/>
              <a:lumOff val="80000"/>
            </a:schemeClr>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8" name="角丸四角形 7"/>
          <p:cNvSpPr/>
          <p:nvPr userDrawn="1"/>
        </p:nvSpPr>
        <p:spPr bwMode="auto">
          <a:xfrm>
            <a:off x="-1091" y="533"/>
            <a:ext cx="9906000" cy="656692"/>
          </a:xfrm>
          <a:prstGeom prst="roundRect">
            <a:avLst>
              <a:gd name="adj" fmla="val 0"/>
            </a:avLst>
          </a:prstGeom>
          <a:solidFill>
            <a:schemeClr val="tx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2" name="フッター プレースホルダー 1">
            <a:extLst>
              <a:ext uri="{FF2B5EF4-FFF2-40B4-BE49-F238E27FC236}">
                <a16:creationId xmlns:a16="http://schemas.microsoft.com/office/drawing/2014/main" id="{DD2BD622-8926-40F5-8E7B-BD16FFC763AD}"/>
              </a:ext>
            </a:extLst>
          </p:cNvPr>
          <p:cNvSpPr>
            <a:spLocks noGrp="1"/>
          </p:cNvSpPr>
          <p:nvPr>
            <p:ph type="ftr" sz="quarter" idx="10"/>
          </p:nvPr>
        </p:nvSpPr>
        <p:spPr>
          <a:xfrm>
            <a:off x="812801" y="6489340"/>
            <a:ext cx="8280400" cy="265733"/>
          </a:xfrm>
        </p:spPr>
        <p:txBody>
          <a:bodyPr/>
          <a:lstStyle/>
          <a:p>
            <a:r>
              <a:rPr lang="en-US" altLang="ja-JP"/>
              <a:t>© </a:t>
            </a:r>
            <a:r>
              <a:rPr lang="ja-JP" altLang="en-US"/>
              <a:t>ワーク・ライフ・サポート大泉</a:t>
            </a:r>
            <a:endParaRPr lang="ja-JP" altLang="en-US" dirty="0"/>
          </a:p>
        </p:txBody>
      </p:sp>
      <p:sp>
        <p:nvSpPr>
          <p:cNvPr id="3" name="スライド番号プレースホルダー 2">
            <a:extLst>
              <a:ext uri="{FF2B5EF4-FFF2-40B4-BE49-F238E27FC236}">
                <a16:creationId xmlns:a16="http://schemas.microsoft.com/office/drawing/2014/main" id="{9F1C951F-BA74-48A8-9AB1-3CCF4BE05828}"/>
              </a:ext>
            </a:extLst>
          </p:cNvPr>
          <p:cNvSpPr>
            <a:spLocks noGrp="1"/>
          </p:cNvSpPr>
          <p:nvPr>
            <p:ph type="sldNum" sz="quarter" idx="11"/>
          </p:nvPr>
        </p:nvSpPr>
        <p:spPr>
          <a:xfrm>
            <a:off x="9273480" y="6489340"/>
            <a:ext cx="475196" cy="257113"/>
          </a:xfrm>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8FAE7443-55FC-4497-A461-3BAFA4281456}"/>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23942276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補足情報#2">
    <p:spTree>
      <p:nvGrpSpPr>
        <p:cNvPr id="1" name=""/>
        <p:cNvGrpSpPr/>
        <p:nvPr/>
      </p:nvGrpSpPr>
      <p:grpSpPr>
        <a:xfrm>
          <a:off x="0" y="0"/>
          <a:ext cx="0" cy="0"/>
          <a:chOff x="0" y="0"/>
          <a:chExt cx="0" cy="0"/>
        </a:xfrm>
      </p:grpSpPr>
      <p:sp>
        <p:nvSpPr>
          <p:cNvPr id="11" name="角丸四角形 6"/>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3" name="タイトル 2">
            <a:extLst>
              <a:ext uri="{FF2B5EF4-FFF2-40B4-BE49-F238E27FC236}">
                <a16:creationId xmlns:a16="http://schemas.microsoft.com/office/drawing/2014/main" id="{460E26FE-8640-42D6-9E30-14F39D2A7C5F}"/>
              </a:ext>
            </a:extLst>
          </p:cNvPr>
          <p:cNvSpPr>
            <a:spLocks noGrp="1"/>
          </p:cNvSpPr>
          <p:nvPr>
            <p:ph type="title"/>
          </p:nvPr>
        </p:nvSpPr>
        <p:spPr>
          <a:xfrm>
            <a:off x="272480" y="476672"/>
            <a:ext cx="9361040" cy="396044"/>
          </a:xfrm>
        </p:spPr>
        <p:txBody>
          <a:bodyPr/>
          <a:lstStyle>
            <a:lvl1pPr algn="ctr">
              <a:defRPr b="1">
                <a:solidFill>
                  <a:schemeClr val="tx2"/>
                </a:solidFill>
              </a:defRPr>
            </a:lvl1p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701A9B9D-DAA6-43A9-9453-17D4EDDFDE85}"/>
              </a:ext>
            </a:extLst>
          </p:cNvPr>
          <p:cNvSpPr>
            <a:spLocks noGrp="1"/>
          </p:cNvSpPr>
          <p:nvPr>
            <p:ph type="ftr" sz="quarter" idx="10"/>
          </p:nvPr>
        </p:nvSpPr>
        <p:spPr>
          <a:xfrm>
            <a:off x="812801" y="6439631"/>
            <a:ext cx="8280400" cy="265733"/>
          </a:xfrm>
        </p:spPr>
        <p:txBody>
          <a:bodyPr/>
          <a:lstStyle/>
          <a:p>
            <a:r>
              <a:rPr lang="en-US" altLang="ja-JP"/>
              <a:t>© </a:t>
            </a:r>
            <a:r>
              <a:rPr lang="ja-JP" altLang="en-US"/>
              <a:t>ワーク・ライフ・サポート大泉</a:t>
            </a:r>
            <a:endParaRPr lang="ja-JP" altLang="en-US" dirty="0"/>
          </a:p>
        </p:txBody>
      </p:sp>
      <p:sp>
        <p:nvSpPr>
          <p:cNvPr id="5" name="スライド番号プレースホルダー 4">
            <a:extLst>
              <a:ext uri="{FF2B5EF4-FFF2-40B4-BE49-F238E27FC236}">
                <a16:creationId xmlns:a16="http://schemas.microsoft.com/office/drawing/2014/main" id="{3CD99A8E-5B14-4283-AA57-CDB31932E905}"/>
              </a:ext>
            </a:extLst>
          </p:cNvPr>
          <p:cNvSpPr>
            <a:spLocks noGrp="1"/>
          </p:cNvSpPr>
          <p:nvPr>
            <p:ph type="sldNum" sz="quarter" idx="11"/>
          </p:nvPr>
        </p:nvSpPr>
        <p:spPr>
          <a:xfrm>
            <a:off x="9201472" y="6439631"/>
            <a:ext cx="360040" cy="257113"/>
          </a:xfrm>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4656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4524C63-17A6-4C1E-AA58-7F82E023FDF9}"/>
              </a:ext>
            </a:extLst>
          </p:cNvPr>
          <p:cNvSpPr>
            <a:spLocks noGrp="1"/>
          </p:cNvSpPr>
          <p:nvPr>
            <p:ph type="ftr" sz="quarter" idx="10"/>
          </p:nvPr>
        </p:nvSpPr>
        <p:spPr>
          <a:xfrm>
            <a:off x="812801" y="6489340"/>
            <a:ext cx="8280400" cy="265733"/>
          </a:xfrm>
        </p:spPr>
        <p:txBody>
          <a:bodyPr/>
          <a:lstStyle/>
          <a:p>
            <a:r>
              <a:rPr lang="en-US" altLang="ja-JP"/>
              <a:t>© </a:t>
            </a:r>
            <a:r>
              <a:rPr lang="ja-JP" altLang="en-US"/>
              <a:t>ワーク・ライフ・サポート大泉</a:t>
            </a:r>
            <a:endParaRPr lang="ja-JP" altLang="en-US" dirty="0"/>
          </a:p>
        </p:txBody>
      </p:sp>
      <p:sp>
        <p:nvSpPr>
          <p:cNvPr id="6" name="スライド番号プレースホルダー 5">
            <a:extLst>
              <a:ext uri="{FF2B5EF4-FFF2-40B4-BE49-F238E27FC236}">
                <a16:creationId xmlns:a16="http://schemas.microsoft.com/office/drawing/2014/main" id="{32F09B78-2169-4AE6-A062-67BD4752F7B1}"/>
              </a:ext>
            </a:extLst>
          </p:cNvPr>
          <p:cNvSpPr>
            <a:spLocks noGrp="1"/>
          </p:cNvSpPr>
          <p:nvPr>
            <p:ph type="sldNum" sz="quarter" idx="11"/>
          </p:nvPr>
        </p:nvSpPr>
        <p:spPr>
          <a:xfrm>
            <a:off x="9273480" y="6489340"/>
            <a:ext cx="475196" cy="257113"/>
          </a:xfrm>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8250272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ブランク（サブカラー｜無彩色）">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679291F2-06DE-4B18-8093-3A036929E75E}"/>
              </a:ext>
            </a:extLst>
          </p:cNvPr>
          <p:cNvSpPr>
            <a:spLocks noChangeArrowheads="1"/>
          </p:cNvSpPr>
          <p:nvPr userDrawn="1"/>
        </p:nvSpPr>
        <p:spPr bwMode="auto">
          <a:xfrm>
            <a:off x="0" y="0"/>
            <a:ext cx="9906000" cy="6858000"/>
          </a:xfrm>
          <a:prstGeom prst="roundRect">
            <a:avLst>
              <a:gd name="adj" fmla="val 0"/>
            </a:avLst>
          </a:prstGeom>
          <a:solidFill>
            <a:schemeClr val="accent6">
              <a:lumMod val="20000"/>
              <a:lumOff val="80000"/>
            </a:schemeClr>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B76F6B67-EFB8-4A5E-9639-1834F582BCAC}"/>
              </a:ext>
            </a:extLst>
          </p:cNvPr>
          <p:cNvSpPr>
            <a:spLocks noGrp="1"/>
          </p:cNvSpPr>
          <p:nvPr>
            <p:ph type="ftr" sz="quarter" idx="10"/>
          </p:nvPr>
        </p:nvSpPr>
        <p:spPr>
          <a:xfrm>
            <a:off x="812801" y="6489340"/>
            <a:ext cx="8280400" cy="265733"/>
          </a:xfrm>
        </p:spPr>
        <p:txBody>
          <a:bodyPr/>
          <a:lstStyle/>
          <a:p>
            <a:r>
              <a:rPr lang="en-US" altLang="ja-JP"/>
              <a:t>© </a:t>
            </a:r>
            <a:r>
              <a:rPr lang="ja-JP" altLang="en-US"/>
              <a:t>ワーク・ライフ・サポート大泉</a:t>
            </a:r>
            <a:endParaRPr lang="ja-JP" altLang="en-US" dirty="0"/>
          </a:p>
        </p:txBody>
      </p:sp>
      <p:sp>
        <p:nvSpPr>
          <p:cNvPr id="4" name="スライド番号プレースホルダー 3">
            <a:extLst>
              <a:ext uri="{FF2B5EF4-FFF2-40B4-BE49-F238E27FC236}">
                <a16:creationId xmlns:a16="http://schemas.microsoft.com/office/drawing/2014/main" id="{F1DB4D35-5440-422D-AEF8-67A843BCE3D2}"/>
              </a:ext>
            </a:extLst>
          </p:cNvPr>
          <p:cNvSpPr>
            <a:spLocks noGrp="1"/>
          </p:cNvSpPr>
          <p:nvPr>
            <p:ph type="sldNum" sz="quarter" idx="11"/>
          </p:nvPr>
        </p:nvSpPr>
        <p:spPr>
          <a:xfrm>
            <a:off x="9273480" y="6489340"/>
            <a:ext cx="475196" cy="257113"/>
          </a:xfrm>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612003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6" name="フッター プレースホルダー 5">
            <a:extLst>
              <a:ext uri="{FF2B5EF4-FFF2-40B4-BE49-F238E27FC236}">
                <a16:creationId xmlns:a16="http://schemas.microsoft.com/office/drawing/2014/main" id="{FE14A3B2-D897-4040-9B0C-DDA5D2425D60}"/>
              </a:ext>
            </a:extLst>
          </p:cNvPr>
          <p:cNvSpPr>
            <a:spLocks noGrp="1"/>
          </p:cNvSpPr>
          <p:nvPr>
            <p:ph type="ftr" sz="quarter" idx="3"/>
          </p:nvPr>
        </p:nvSpPr>
        <p:spPr>
          <a:xfrm>
            <a:off x="812801" y="6592266"/>
            <a:ext cx="8280400" cy="265733"/>
          </a:xfrm>
          <a:prstGeom prst="rect">
            <a:avLst/>
          </a:prstGeom>
        </p:spPr>
        <p:txBody>
          <a:bodyPr vert="horz" lIns="0" tIns="0" rIns="0" bIns="0" rtlCol="0" anchor="ctr"/>
          <a:lstStyle>
            <a:lvl1pPr algn="ctr">
              <a:defRPr sz="1100">
                <a:solidFill>
                  <a:schemeClr val="tx1"/>
                </a:solidFill>
                <a:latin typeface="+mj-ea"/>
                <a:ea typeface="+mj-ea"/>
              </a:defRPr>
            </a:lvl1pPr>
          </a:lstStyle>
          <a:p>
            <a:r>
              <a:rPr lang="en-US" altLang="ja-JP" dirty="0"/>
              <a:t>© </a:t>
            </a:r>
            <a:r>
              <a:rPr lang="ja-JP" altLang="en-US" dirty="0"/>
              <a:t>ワーク・ライフ・サポート大泉</a:t>
            </a:r>
          </a:p>
        </p:txBody>
      </p:sp>
      <p:sp>
        <p:nvSpPr>
          <p:cNvPr id="8" name="スライド番号プレースホルダー 5">
            <a:extLst>
              <a:ext uri="{FF2B5EF4-FFF2-40B4-BE49-F238E27FC236}">
                <a16:creationId xmlns:a16="http://schemas.microsoft.com/office/drawing/2014/main" id="{2A0C11AE-607D-4FFF-A554-80D8C7B34075}"/>
              </a:ext>
            </a:extLst>
          </p:cNvPr>
          <p:cNvSpPr>
            <a:spLocks noGrp="1"/>
          </p:cNvSpPr>
          <p:nvPr>
            <p:ph type="sldNum" sz="quarter" idx="4"/>
          </p:nvPr>
        </p:nvSpPr>
        <p:spPr>
          <a:xfrm>
            <a:off x="9273480" y="6592267"/>
            <a:ext cx="475196" cy="257113"/>
          </a:xfrm>
          <a:prstGeom prst="rect">
            <a:avLst/>
          </a:prstGeom>
        </p:spPr>
        <p:txBody>
          <a:bodyPr vert="horz" lIns="0" tIns="0" rIns="0" bIns="0" rtlCol="0" anchor="ctr"/>
          <a:lstStyle>
            <a:lvl1pPr algn="r">
              <a:defRPr sz="1100" b="0">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2571864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67" r:id="rId5"/>
    <p:sldLayoutId id="2147483759" r:id="rId6"/>
    <p:sldLayoutId id="2147483769" r:id="rId7"/>
    <p:sldLayoutId id="2147483761" r:id="rId8"/>
    <p:sldLayoutId id="2147483762" r:id="rId9"/>
    <p:sldLayoutId id="2147483763" r:id="rId10"/>
    <p:sldLayoutId id="2147483764" r:id="rId11"/>
    <p:sldLayoutId id="2147483765" r:id="rId12"/>
    <p:sldLayoutId id="2147483766" r:id="rId13"/>
    <p:sldLayoutId id="2147483768" r:id="rId14"/>
  </p:sldLayoutIdLst>
  <p:hf hdr="0" dt="0"/>
  <p:txStyles>
    <p:titleStyle>
      <a:lvl1pPr algn="l" defTabSz="914400" rtl="0" eaLnBrk="1" latinLnBrk="0" hangingPunct="1">
        <a:lnSpc>
          <a:spcPct val="110000"/>
        </a:lnSpc>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160" userDrawn="1">
          <p15:clr>
            <a:srgbClr val="F26B43"/>
          </p15:clr>
        </p15:guide>
        <p15:guide id="14" pos="3120" userDrawn="1">
          <p15:clr>
            <a:srgbClr val="F26B43"/>
          </p15:clr>
        </p15:guide>
        <p15:guide id="21" pos="512" userDrawn="1">
          <p15:clr>
            <a:srgbClr val="F26B43"/>
          </p15:clr>
        </p15:guide>
        <p15:guide id="22" pos="5728" userDrawn="1">
          <p15:clr>
            <a:srgbClr val="F26B43"/>
          </p15:clr>
        </p15:guide>
        <p15:guide id="23" orient="horz" pos="414" userDrawn="1">
          <p15:clr>
            <a:srgbClr val="F26B43"/>
          </p15:clr>
        </p15:guide>
        <p15:guide id="24" orient="horz" pos="3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D751482-B35B-5ECD-5565-4561396DC95D}"/>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843F790-9DF5-3D90-86C4-DF7EE0B6282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38A348-61CE-EFE4-F554-C2A85A884C28}"/>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0CE850-5E37-41AB-9C71-07C1C00AAEC9}" type="datetimeFigureOut">
              <a:rPr kumimoji="1" lang="ja-JP" altLang="en-US" smtClean="0"/>
              <a:t>2025/2/14</a:t>
            </a:fld>
            <a:endParaRPr kumimoji="1" lang="ja-JP" altLang="en-US"/>
          </a:p>
        </p:txBody>
      </p:sp>
      <p:sp>
        <p:nvSpPr>
          <p:cNvPr id="5" name="フッター プレースホルダー 4">
            <a:extLst>
              <a:ext uri="{FF2B5EF4-FFF2-40B4-BE49-F238E27FC236}">
                <a16:creationId xmlns:a16="http://schemas.microsoft.com/office/drawing/2014/main" id="{BFDCD8B5-01A6-2F13-3CC1-1ED01FE444BB}"/>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072830-8DEC-EB29-3FAF-693019F282EA}"/>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08DE9E-E801-4B35-9E95-6F8EC00257CB}" type="slidenum">
              <a:rPr kumimoji="1" lang="ja-JP" altLang="en-US" smtClean="0"/>
              <a:t>‹#›</a:t>
            </a:fld>
            <a:endParaRPr kumimoji="1" lang="ja-JP" altLang="en-US"/>
          </a:p>
        </p:txBody>
      </p:sp>
    </p:spTree>
    <p:extLst>
      <p:ext uri="{BB962C8B-B14F-4D97-AF65-F5344CB8AC3E}">
        <p14:creationId xmlns:p14="http://schemas.microsoft.com/office/powerpoint/2010/main" val="78290226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05DACD0-5A67-4BF0-9225-65E4919BC668}"/>
              </a:ext>
            </a:extLst>
          </p:cNvPr>
          <p:cNvSpPr>
            <a:spLocks noGrp="1"/>
          </p:cNvSpPr>
          <p:nvPr>
            <p:ph type="ctrTitle"/>
          </p:nvPr>
        </p:nvSpPr>
        <p:spPr>
          <a:xfrm>
            <a:off x="938554" y="2175894"/>
            <a:ext cx="8028892" cy="1218795"/>
          </a:xfrm>
          <a:solidFill>
            <a:srgbClr val="007DD2"/>
          </a:solidFill>
        </p:spPr>
        <p:txBody>
          <a:bodyPr anchor="ctr" anchorCtr="1">
            <a:noAutofit/>
          </a:bodyPr>
          <a:lstStyle/>
          <a:p>
            <a:pPr algn="r"/>
            <a:r>
              <a:rPr lang="ja-JP" altLang="en-US" dirty="0">
                <a:solidFill>
                  <a:schemeClr val="bg1"/>
                </a:solidFill>
              </a:rPr>
              <a:t>改正でどうなる、私たちの年金制度</a:t>
            </a:r>
          </a:p>
        </p:txBody>
      </p:sp>
      <p:sp>
        <p:nvSpPr>
          <p:cNvPr id="6" name="字幕 5">
            <a:extLst>
              <a:ext uri="{FF2B5EF4-FFF2-40B4-BE49-F238E27FC236}">
                <a16:creationId xmlns:a16="http://schemas.microsoft.com/office/drawing/2014/main" id="{10EFEC9F-8813-48F6-873B-1D13CD28F89B}"/>
              </a:ext>
            </a:extLst>
          </p:cNvPr>
          <p:cNvSpPr>
            <a:spLocks noGrp="1"/>
          </p:cNvSpPr>
          <p:nvPr>
            <p:ph type="subTitle" idx="1"/>
          </p:nvPr>
        </p:nvSpPr>
        <p:spPr>
          <a:xfrm>
            <a:off x="829036" y="657225"/>
            <a:ext cx="3403884" cy="578620"/>
          </a:xfrm>
        </p:spPr>
        <p:txBody>
          <a:bodyPr/>
          <a:lstStyle/>
          <a:p>
            <a:pPr algn="dist"/>
            <a:r>
              <a:rPr lang="en-US" altLang="ja-JP" sz="1600" dirty="0">
                <a:latin typeface="+mj-ea"/>
                <a:ea typeface="+mj-ea"/>
              </a:rPr>
              <a:t>NTT</a:t>
            </a:r>
            <a:r>
              <a:rPr lang="ja-JP" altLang="en-US" sz="1600" dirty="0">
                <a:latin typeface="+mj-ea"/>
                <a:ea typeface="+mj-ea"/>
              </a:rPr>
              <a:t>労組退職者の会中央協議会</a:t>
            </a:r>
            <a:endParaRPr lang="en-US" altLang="ja-JP" sz="1600" dirty="0">
              <a:latin typeface="+mj-ea"/>
              <a:ea typeface="+mj-ea"/>
            </a:endParaRPr>
          </a:p>
          <a:p>
            <a:pPr algn="dist"/>
            <a:r>
              <a:rPr lang="ja-JP" altLang="en-US" sz="1600" dirty="0">
                <a:latin typeface="+mj-ea"/>
                <a:ea typeface="+mj-ea"/>
              </a:rPr>
              <a:t>社会保障制度（年金）学習会</a:t>
            </a:r>
          </a:p>
        </p:txBody>
      </p:sp>
      <p:sp>
        <p:nvSpPr>
          <p:cNvPr id="2" name="テキスト ボックス 1">
            <a:extLst>
              <a:ext uri="{FF2B5EF4-FFF2-40B4-BE49-F238E27FC236}">
                <a16:creationId xmlns:a16="http://schemas.microsoft.com/office/drawing/2014/main" id="{0AB474DA-186A-04F5-2AA1-B9315A1DB640}"/>
              </a:ext>
            </a:extLst>
          </p:cNvPr>
          <p:cNvSpPr txBox="1"/>
          <p:nvPr/>
        </p:nvSpPr>
        <p:spPr>
          <a:xfrm>
            <a:off x="5723348" y="5382698"/>
            <a:ext cx="3369852" cy="830997"/>
          </a:xfrm>
          <a:prstGeom prst="rect">
            <a:avLst/>
          </a:prstGeom>
          <a:noFill/>
        </p:spPr>
        <p:txBody>
          <a:bodyPr wrap="square" rtlCol="0">
            <a:spAutoFit/>
          </a:bodyPr>
          <a:lstStyle/>
          <a:p>
            <a:pPr algn="dist"/>
            <a:r>
              <a:rPr kumimoji="1" lang="en-US" altLang="ja-JP" sz="1600" dirty="0">
                <a:latin typeface="メイリオ" panose="020B0604030504040204" pitchFamily="50" charset="-128"/>
                <a:ea typeface="メイリオ" panose="020B0604030504040204" pitchFamily="50" charset="-128"/>
              </a:rPr>
              <a:t>2024</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月２５日</a:t>
            </a:r>
            <a:endParaRPr kumimoji="1" lang="en-US" altLang="ja-JP" sz="1600" dirty="0">
              <a:latin typeface="メイリオ" panose="020B0604030504040204" pitchFamily="50" charset="-128"/>
              <a:ea typeface="メイリオ" panose="020B0604030504040204" pitchFamily="50" charset="-128"/>
            </a:endParaRPr>
          </a:p>
          <a:p>
            <a:pPr algn="dist"/>
            <a:r>
              <a:rPr kumimoji="1" lang="ja-JP" altLang="en-US" sz="1600" dirty="0">
                <a:latin typeface="メイリオ" panose="020B0604030504040204" pitchFamily="50" charset="-128"/>
                <a:ea typeface="メイリオ" panose="020B0604030504040204" pitchFamily="50" charset="-128"/>
              </a:rPr>
              <a:t>ワーク・ライフ・サポート大泉</a:t>
            </a:r>
            <a:endParaRPr kumimoji="1" lang="en-US" altLang="ja-JP" sz="1600" dirty="0">
              <a:latin typeface="メイリオ" panose="020B0604030504040204" pitchFamily="50" charset="-128"/>
              <a:ea typeface="メイリオ" panose="020B0604030504040204" pitchFamily="50" charset="-128"/>
            </a:endParaRPr>
          </a:p>
          <a:p>
            <a:pPr algn="dist"/>
            <a:r>
              <a:rPr kumimoji="1" lang="ja-JP" altLang="en-US" sz="1600" dirty="0">
                <a:latin typeface="メイリオ" panose="020B0604030504040204" pitchFamily="50" charset="-128"/>
                <a:ea typeface="メイリオ" panose="020B0604030504040204" pitchFamily="50" charset="-128"/>
              </a:rPr>
              <a:t>特定社会保険労務士　大泉 三三男</a:t>
            </a:r>
          </a:p>
        </p:txBody>
      </p:sp>
    </p:spTree>
    <p:extLst>
      <p:ext uri="{BB962C8B-B14F-4D97-AF65-F5344CB8AC3E}">
        <p14:creationId xmlns:p14="http://schemas.microsoft.com/office/powerpoint/2010/main" val="302105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54E5AD43-2D65-E3B4-49E7-AEF775F05EEE}"/>
              </a:ext>
            </a:extLst>
          </p:cNvPr>
          <p:cNvSpPr/>
          <p:nvPr/>
        </p:nvSpPr>
        <p:spPr>
          <a:xfrm>
            <a:off x="5495539" y="3249148"/>
            <a:ext cx="360000" cy="1512000"/>
          </a:xfrm>
          <a:prstGeom prst="rect">
            <a:avLst/>
          </a:prstGeom>
          <a:solidFill>
            <a:srgbClr val="FB9BED"/>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nchorCtr="1"/>
          <a:lstStyle/>
          <a:p>
            <a:pPr algn="ctr"/>
            <a:r>
              <a:rPr lang="ja-JP" altLang="en-US" sz="1200" b="1" dirty="0">
                <a:solidFill>
                  <a:schemeClr val="bg1"/>
                </a:solidFill>
                <a:latin typeface="メイリオ" panose="020B0604030504040204" pitchFamily="50" charset="-128"/>
                <a:ea typeface="メイリオ" panose="020B0604030504040204" pitchFamily="50" charset="-128"/>
              </a:rPr>
              <a:t>原則</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0AA88880-4C52-F11C-24BA-2C7A9C04105B}"/>
              </a:ext>
            </a:extLst>
          </p:cNvPr>
          <p:cNvSpPr/>
          <p:nvPr/>
        </p:nvSpPr>
        <p:spPr>
          <a:xfrm>
            <a:off x="2841372" y="4084579"/>
            <a:ext cx="360000" cy="648000"/>
          </a:xfrm>
          <a:prstGeom prst="rect">
            <a:avLst/>
          </a:prstGeom>
          <a:solidFill>
            <a:srgbClr val="FB9BED"/>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nchorCtr="1"/>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原則</a:t>
            </a:r>
          </a:p>
        </p:txBody>
      </p:sp>
      <p:sp>
        <p:nvSpPr>
          <p:cNvPr id="5" name="正方形/長方形 4">
            <a:extLst>
              <a:ext uri="{FF2B5EF4-FFF2-40B4-BE49-F238E27FC236}">
                <a16:creationId xmlns:a16="http://schemas.microsoft.com/office/drawing/2014/main" id="{C4F4D685-2F32-C8E1-22B7-5F3AA3692902}"/>
              </a:ext>
            </a:extLst>
          </p:cNvPr>
          <p:cNvSpPr/>
          <p:nvPr/>
        </p:nvSpPr>
        <p:spPr>
          <a:xfrm>
            <a:off x="1294051" y="3317100"/>
            <a:ext cx="360000" cy="1424235"/>
          </a:xfrm>
          <a:prstGeom prst="rect">
            <a:avLst/>
          </a:prstGeom>
          <a:solidFill>
            <a:srgbClr val="FB9BED"/>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nchorCtr="1"/>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原則</a:t>
            </a:r>
          </a:p>
        </p:txBody>
      </p:sp>
      <p:cxnSp>
        <p:nvCxnSpPr>
          <p:cNvPr id="12" name="直線コネクタ 11">
            <a:extLst>
              <a:ext uri="{FF2B5EF4-FFF2-40B4-BE49-F238E27FC236}">
                <a16:creationId xmlns:a16="http://schemas.microsoft.com/office/drawing/2014/main" id="{4C223A9A-0748-A78B-EBC3-EECECE1938EF}"/>
              </a:ext>
              <a:ext uri="{C183D7F6-B498-43B3-948B-1728B52AA6E4}">
                <adec:decorative xmlns:adec="http://schemas.microsoft.com/office/drawing/2017/decorative" val="1"/>
              </a:ext>
            </a:extLst>
          </p:cNvPr>
          <p:cNvCxnSpPr>
            <a:cxnSpLocks/>
          </p:cNvCxnSpPr>
          <p:nvPr/>
        </p:nvCxnSpPr>
        <p:spPr>
          <a:xfrm flipV="1">
            <a:off x="756551" y="4739207"/>
            <a:ext cx="5528597" cy="601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9</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latin typeface="+mn-ea"/>
                <a:cs typeface="メイリオ" pitchFamily="50" charset="-128"/>
              </a:rPr>
              <a:t>１．まずは年金制度の基礎知識から</a:t>
            </a:r>
            <a:endParaRPr kumimoji="1" lang="ja-JP" altLang="en-US" b="1" dirty="0">
              <a:solidFill>
                <a:schemeClr val="tx2"/>
              </a:solidFill>
            </a:endParaRPr>
          </a:p>
        </p:txBody>
      </p:sp>
      <p:sp>
        <p:nvSpPr>
          <p:cNvPr id="82" name="テキスト ボックス 81">
            <a:extLst>
              <a:ext uri="{FF2B5EF4-FFF2-40B4-BE49-F238E27FC236}">
                <a16:creationId xmlns:a16="http://schemas.microsoft.com/office/drawing/2014/main" id="{CB35E726-56E2-0447-A3C8-313304666771}"/>
              </a:ext>
            </a:extLst>
          </p:cNvPr>
          <p:cNvSpPr txBox="1"/>
          <p:nvPr/>
        </p:nvSpPr>
        <p:spPr>
          <a:xfrm>
            <a:off x="563013" y="681238"/>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⑹　年金制度の仕組み（年金の自動改定とマクロ経済スライドのイメージ）</a:t>
            </a:r>
            <a:endParaRPr kumimoji="1" lang="ja-JP" altLang="en-US" sz="1600" dirty="0">
              <a:solidFill>
                <a:schemeClr val="accent1"/>
              </a:solidFill>
              <a:latin typeface="+mj-ea"/>
              <a:ea typeface="+mj-ea"/>
            </a:endParaRPr>
          </a:p>
        </p:txBody>
      </p:sp>
      <p:sp>
        <p:nvSpPr>
          <p:cNvPr id="9" name="テキスト ボックス 8">
            <a:extLst>
              <a:ext uri="{FF2B5EF4-FFF2-40B4-BE49-F238E27FC236}">
                <a16:creationId xmlns:a16="http://schemas.microsoft.com/office/drawing/2014/main" id="{3EC37785-3152-B15E-C79F-39EBF0E265D7}"/>
              </a:ext>
            </a:extLst>
          </p:cNvPr>
          <p:cNvSpPr txBox="1"/>
          <p:nvPr/>
        </p:nvSpPr>
        <p:spPr>
          <a:xfrm>
            <a:off x="625021" y="971562"/>
            <a:ext cx="8717966" cy="2169406"/>
          </a:xfrm>
          <a:prstGeom prst="roundRect">
            <a:avLst/>
          </a:prstGeom>
          <a:solidFill>
            <a:srgbClr val="FFFBFB"/>
          </a:solidFill>
          <a:ln w="6350">
            <a:solidFill>
              <a:schemeClr val="accent4"/>
            </a:solidFill>
          </a:ln>
        </p:spPr>
        <p:txBody>
          <a:bodyPr wrap="square" rtlCol="0" anchor="ctr" anchorCtr="0">
            <a:noAutofit/>
          </a:bodyPr>
          <a:lstStyle/>
          <a:p>
            <a:pPr marL="285750" indent="-285750" algn="just">
              <a:lnSpc>
                <a:spcPts val="18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年金の原則的な改定（</a:t>
            </a:r>
            <a:r>
              <a:rPr kumimoji="1" lang="ja-JP" altLang="en-US" sz="1400" dirty="0">
                <a:latin typeface="メイリオ" panose="020B0604030504040204" pitchFamily="50" charset="-128"/>
                <a:ea typeface="メイリオ" panose="020B0604030504040204" pitchFamily="50" charset="-128"/>
              </a:rPr>
              <a:t>年金の額は、</a:t>
            </a:r>
            <a:r>
              <a:rPr lang="ja-JP" altLang="en-US" sz="1400" dirty="0">
                <a:latin typeface="メイリオ" panose="020B0604030504040204" pitchFamily="50" charset="-128"/>
                <a:ea typeface="メイリオ" panose="020B0604030504040204" pitchFamily="50" charset="-128"/>
              </a:rPr>
              <a:t>物価や賃金の変動などに合わせ、毎年度改定する）</a:t>
            </a:r>
            <a:endParaRPr lang="en-US" altLang="ja-JP" sz="1400" dirty="0">
              <a:latin typeface="メイリオ" panose="020B0604030504040204" pitchFamily="50" charset="-128"/>
              <a:ea typeface="メイリオ" panose="020B0604030504040204" pitchFamily="50" charset="-128"/>
            </a:endParaRPr>
          </a:p>
          <a:p>
            <a:pPr marL="357188" indent="-174625" algn="just">
              <a:lnSpc>
                <a:spcPts val="18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基準年度前（</a:t>
            </a:r>
            <a:r>
              <a:rPr lang="en-US" altLang="ja-JP" sz="1200" dirty="0">
                <a:latin typeface="メイリオ" panose="020B0604030504040204" pitchFamily="50" charset="-128"/>
                <a:ea typeface="メイリオ" panose="020B0604030504040204" pitchFamily="50" charset="-128"/>
              </a:rPr>
              <a:t>67</a:t>
            </a:r>
            <a:r>
              <a:rPr lang="ja-JP" altLang="en-US" sz="1200" dirty="0">
                <a:latin typeface="メイリオ" panose="020B0604030504040204" pitchFamily="50" charset="-128"/>
                <a:ea typeface="メイリオ" panose="020B0604030504040204" pitchFamily="50" charset="-128"/>
              </a:rPr>
              <a:t>歳以下／新規裁定者）➡ 名目手取り</a:t>
            </a:r>
            <a:r>
              <a:rPr lang="ja-JP" altLang="en-US" sz="1200" b="1" dirty="0">
                <a:solidFill>
                  <a:schemeClr val="accent3"/>
                </a:solidFill>
                <a:latin typeface="メイリオ" panose="020B0604030504040204" pitchFamily="50" charset="-128"/>
                <a:ea typeface="メイリオ" panose="020B0604030504040204" pitchFamily="50" charset="-128"/>
              </a:rPr>
              <a:t>賃金変動率</a:t>
            </a:r>
            <a:r>
              <a:rPr lang="ja-JP" altLang="en-US" sz="1200" dirty="0">
                <a:latin typeface="メイリオ" panose="020B0604030504040204" pitchFamily="50" charset="-128"/>
                <a:ea typeface="メイリオ" panose="020B0604030504040204" pitchFamily="50" charset="-128"/>
              </a:rPr>
              <a:t>（統計数値が２年遅れ＆前</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年度平均の指標）</a:t>
            </a:r>
            <a:endParaRPr lang="en-US" altLang="ja-JP" sz="1200" dirty="0">
              <a:latin typeface="メイリオ" panose="020B0604030504040204" pitchFamily="50" charset="-128"/>
              <a:ea typeface="メイリオ" panose="020B0604030504040204" pitchFamily="50" charset="-128"/>
            </a:endParaRPr>
          </a:p>
          <a:p>
            <a:pPr marL="357188" indent="-174625" algn="just">
              <a:lnSpc>
                <a:spcPts val="18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基準年度以降（</a:t>
            </a:r>
            <a:r>
              <a:rPr lang="en-US" altLang="ja-JP" sz="1200" dirty="0">
                <a:latin typeface="メイリオ" panose="020B0604030504040204" pitchFamily="50" charset="-128"/>
                <a:ea typeface="メイリオ" panose="020B0604030504040204" pitchFamily="50" charset="-128"/>
              </a:rPr>
              <a:t>68</a:t>
            </a:r>
            <a:r>
              <a:rPr lang="ja-JP" altLang="en-US" sz="1200" dirty="0">
                <a:latin typeface="メイリオ" panose="020B0604030504040204" pitchFamily="50" charset="-128"/>
                <a:ea typeface="メイリオ" panose="020B0604030504040204" pitchFamily="50" charset="-128"/>
              </a:rPr>
              <a:t>歳以上／既裁定者）➡ </a:t>
            </a:r>
            <a:r>
              <a:rPr lang="ja-JP" altLang="en-US" sz="1200" b="1" dirty="0">
                <a:solidFill>
                  <a:schemeClr val="accent3"/>
                </a:solidFill>
                <a:latin typeface="メイリオ" panose="020B0604030504040204" pitchFamily="50" charset="-128"/>
                <a:ea typeface="メイリオ" panose="020B0604030504040204" pitchFamily="50" charset="-128"/>
              </a:rPr>
              <a:t>物価変動率</a:t>
            </a:r>
            <a:r>
              <a:rPr lang="ja-JP" altLang="en-US" sz="1200" dirty="0">
                <a:latin typeface="メイリオ" panose="020B0604030504040204" pitchFamily="50" charset="-128"/>
                <a:ea typeface="メイリオ" panose="020B0604030504040204" pitchFamily="50" charset="-128"/>
              </a:rPr>
              <a:t>（前年の指標）</a:t>
            </a:r>
            <a:endParaRPr lang="en-US" altLang="ja-JP" sz="1200" dirty="0">
              <a:latin typeface="メイリオ" panose="020B0604030504040204" pitchFamily="50" charset="-128"/>
              <a:ea typeface="メイリオ" panose="020B0604030504040204" pitchFamily="50" charset="-128"/>
            </a:endParaRPr>
          </a:p>
          <a:p>
            <a:pPr algn="just">
              <a:lnSpc>
                <a:spcPts val="18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但し、物価が賃金を上回る場合は名目手取り賃金（したがって</a:t>
            </a:r>
            <a:r>
              <a:rPr lang="ja-JP" altLang="en-US" sz="1100" b="1" dirty="0">
                <a:solidFill>
                  <a:schemeClr val="accent3"/>
                </a:solidFill>
                <a:latin typeface="メイリオ" panose="020B0604030504040204" pitchFamily="50" charset="-128"/>
                <a:ea typeface="メイリオ" panose="020B0604030504040204" pitchFamily="50" charset="-128"/>
              </a:rPr>
              <a:t>既裁定者は常に低い方が適用</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2021</a:t>
            </a:r>
            <a:r>
              <a:rPr lang="ja-JP" altLang="en-US" sz="1100" dirty="0">
                <a:latin typeface="メイリオ" panose="020B0604030504040204" pitchFamily="50" charset="-128"/>
                <a:ea typeface="メイリオ" panose="020B0604030504040204" pitchFamily="50" charset="-128"/>
              </a:rPr>
              <a:t>年度～）</a:t>
            </a:r>
            <a:endParaRPr lang="en-US" altLang="ja-JP" sz="1100" dirty="0">
              <a:latin typeface="メイリオ" panose="020B0604030504040204" pitchFamily="50" charset="-128"/>
              <a:ea typeface="メイリオ" panose="020B0604030504040204" pitchFamily="50" charset="-128"/>
            </a:endParaRPr>
          </a:p>
          <a:p>
            <a:pPr algn="just">
              <a:lnSpc>
                <a:spcPts val="800"/>
              </a:lnSpc>
            </a:pPr>
            <a:endParaRPr lang="en-US" altLang="ja-JP" sz="1100" dirty="0">
              <a:latin typeface="メイリオ" panose="020B0604030504040204" pitchFamily="50" charset="-128"/>
              <a:ea typeface="メイリオ" panose="020B0604030504040204" pitchFamily="50" charset="-128"/>
            </a:endParaRPr>
          </a:p>
          <a:p>
            <a:pPr marL="285750" indent="-285750" algn="just">
              <a:lnSpc>
                <a:spcPts val="1800"/>
              </a:lnSpc>
              <a:buFont typeface="Wingdings" panose="05000000000000000000" pitchFamily="2" charset="2"/>
              <a:buChar char="u"/>
            </a:pPr>
            <a:r>
              <a:rPr lang="en-US" altLang="ja-JP" sz="1400" dirty="0">
                <a:latin typeface="メイリオ" panose="020B0604030504040204" pitchFamily="50" charset="-128"/>
                <a:ea typeface="メイリオ" panose="020B0604030504040204" pitchFamily="50" charset="-128"/>
              </a:rPr>
              <a:t>2004</a:t>
            </a:r>
            <a:r>
              <a:rPr lang="ja-JP" altLang="en-US" sz="1400" dirty="0">
                <a:latin typeface="メイリオ" panose="020B0604030504040204" pitchFamily="50" charset="-128"/>
                <a:ea typeface="メイリオ" panose="020B0604030504040204" pitchFamily="50" charset="-128"/>
              </a:rPr>
              <a:t>年</a:t>
            </a:r>
            <a:r>
              <a:rPr lang="ja-JP" altLang="en-US" sz="1400" b="1" dirty="0">
                <a:solidFill>
                  <a:schemeClr val="accent3"/>
                </a:solidFill>
                <a:latin typeface="メイリオ" panose="020B0604030504040204" pitchFamily="50" charset="-128"/>
                <a:ea typeface="メイリオ" panose="020B0604030504040204" pitchFamily="50" charset="-128"/>
              </a:rPr>
              <a:t>マクロ経済スライド</a:t>
            </a:r>
            <a:r>
              <a:rPr lang="ja-JP" altLang="en-US" sz="1400" dirty="0">
                <a:latin typeface="メイリオ" panose="020B0604030504040204" pitchFamily="50" charset="-128"/>
                <a:ea typeface="メイリオ" panose="020B0604030504040204" pitchFamily="50" charset="-128"/>
              </a:rPr>
              <a:t>の導入（負担の範囲内で給付水準を自動調整／将来の現役世代に配慮）</a:t>
            </a:r>
            <a:endParaRPr lang="en-US" altLang="ja-JP" sz="1400" dirty="0">
              <a:latin typeface="メイリオ" panose="020B0604030504040204" pitchFamily="50" charset="-128"/>
              <a:ea typeface="メイリオ" panose="020B0604030504040204" pitchFamily="50" charset="-128"/>
            </a:endParaRPr>
          </a:p>
          <a:p>
            <a:pPr marL="357188" indent="-174625" algn="just">
              <a:lnSpc>
                <a:spcPts val="18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 財政にマイナスとなる「被保険者数の減少」と「平均余命の伸び」を</a:t>
            </a:r>
            <a:r>
              <a:rPr lang="ja-JP" altLang="en-US" sz="1200" b="1" dirty="0">
                <a:solidFill>
                  <a:schemeClr val="accent3"/>
                </a:solidFill>
                <a:latin typeface="メイリオ" panose="020B0604030504040204" pitchFamily="50" charset="-128"/>
                <a:ea typeface="メイリオ" panose="020B0604030504040204" pitchFamily="50" charset="-128"/>
              </a:rPr>
              <a:t>調整率</a:t>
            </a:r>
            <a:r>
              <a:rPr lang="ja-JP" altLang="en-US" sz="1200" dirty="0">
                <a:latin typeface="メイリオ" panose="020B0604030504040204" pitchFamily="50" charset="-128"/>
                <a:ea typeface="メイリオ" panose="020B0604030504040204" pitchFamily="50" charset="-128"/>
              </a:rPr>
              <a:t>として年金額を抑制</a:t>
            </a:r>
            <a:endParaRPr lang="en-US" altLang="ja-JP" sz="1200" dirty="0">
              <a:latin typeface="メイリオ" panose="020B0604030504040204" pitchFamily="50" charset="-128"/>
              <a:ea typeface="メイリオ" panose="020B0604030504040204" pitchFamily="50" charset="-128"/>
            </a:endParaRPr>
          </a:p>
          <a:p>
            <a:pPr marL="342900" indent="107950" algn="just">
              <a:lnSpc>
                <a:spcPts val="1800"/>
              </a:lnSpc>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「原則的な改定」で年金額が上昇した場合、調整率を減じて伸びを抑制</a:t>
            </a:r>
            <a:endParaRPr lang="en-US" altLang="ja-JP" sz="1100" dirty="0">
              <a:latin typeface="メイリオ" panose="020B0604030504040204" pitchFamily="50" charset="-128"/>
              <a:ea typeface="メイリオ" panose="020B0604030504040204" pitchFamily="50" charset="-128"/>
            </a:endParaRPr>
          </a:p>
          <a:p>
            <a:pPr marL="342900" indent="11113" algn="just">
              <a:lnSpc>
                <a:spcPts val="1800"/>
              </a:lnSpc>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2016</a:t>
            </a:r>
            <a:r>
              <a:rPr lang="ja-JP" altLang="en-US" sz="1100" dirty="0">
                <a:latin typeface="メイリオ" panose="020B0604030504040204" pitchFamily="50" charset="-128"/>
                <a:ea typeface="メイリオ" panose="020B0604030504040204" pitchFamily="50" charset="-128"/>
              </a:rPr>
              <a:t>年から調整率減の下限は</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、賃金や物価がマイナスの場合は適用せず</a:t>
            </a:r>
            <a:r>
              <a:rPr lang="ja-JP" altLang="en-US" sz="1100" b="1" dirty="0">
                <a:solidFill>
                  <a:schemeClr val="accent3"/>
                </a:solidFill>
                <a:latin typeface="メイリオ" panose="020B0604030504040204" pitchFamily="50" charset="-128"/>
                <a:ea typeface="メイリオ" panose="020B0604030504040204" pitchFamily="50" charset="-128"/>
              </a:rPr>
              <a:t>（名目下限措置）</a:t>
            </a:r>
            <a:r>
              <a:rPr lang="ja-JP" altLang="en-US" sz="1100" dirty="0">
                <a:latin typeface="メイリオ" panose="020B0604030504040204" pitchFamily="50" charset="-128"/>
                <a:ea typeface="メイリオ" panose="020B0604030504040204" pitchFamily="50" charset="-128"/>
              </a:rPr>
              <a:t>繰越し</a:t>
            </a:r>
            <a:r>
              <a:rPr lang="ja-JP" altLang="en-US" sz="1100" b="1" dirty="0">
                <a:solidFill>
                  <a:schemeClr val="accent3"/>
                </a:solidFill>
                <a:latin typeface="メイリオ" panose="020B0604030504040204" pitchFamily="50" charset="-128"/>
                <a:ea typeface="メイリオ" panose="020B0604030504040204" pitchFamily="50" charset="-128"/>
              </a:rPr>
              <a:t>（キャリーオーバー</a:t>
            </a:r>
            <a:r>
              <a:rPr lang="ja-JP" altLang="en-US" sz="1100" dirty="0">
                <a:solidFill>
                  <a:schemeClr val="accent3"/>
                </a:solidFill>
                <a:latin typeface="メイリオ" panose="020B0604030504040204" pitchFamily="50" charset="-128"/>
                <a:ea typeface="メイリオ" panose="020B0604030504040204" pitchFamily="50" charset="-128"/>
              </a:rPr>
              <a:t>）</a:t>
            </a:r>
            <a:endParaRPr lang="en-US" altLang="ja-JP" sz="1100" dirty="0">
              <a:solidFill>
                <a:schemeClr val="accent3"/>
              </a:solidFill>
              <a:latin typeface="メイリオ"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CD506B44-2ADD-727E-6D7E-AEE47EEE32C5}"/>
              </a:ext>
            </a:extLst>
          </p:cNvPr>
          <p:cNvGrpSpPr/>
          <p:nvPr/>
        </p:nvGrpSpPr>
        <p:grpSpPr>
          <a:xfrm>
            <a:off x="6366509" y="3257401"/>
            <a:ext cx="2976478" cy="3123927"/>
            <a:chOff x="6366509" y="3347700"/>
            <a:chExt cx="3267010" cy="3123927"/>
          </a:xfrm>
          <a:solidFill>
            <a:srgbClr val="EEF7FC"/>
          </a:solidFill>
        </p:grpSpPr>
        <p:sp>
          <p:nvSpPr>
            <p:cNvPr id="8" name="テキスト ボックス 7">
              <a:extLst>
                <a:ext uri="{FF2B5EF4-FFF2-40B4-BE49-F238E27FC236}">
                  <a16:creationId xmlns:a16="http://schemas.microsoft.com/office/drawing/2014/main" id="{BA8F1C70-C5C5-AEA6-EEFF-0EBAE35470DE}"/>
                </a:ext>
              </a:extLst>
            </p:cNvPr>
            <p:cNvSpPr txBox="1"/>
            <p:nvPr/>
          </p:nvSpPr>
          <p:spPr>
            <a:xfrm>
              <a:off x="6366509" y="3347700"/>
              <a:ext cx="3267010" cy="369332"/>
            </a:xfrm>
            <a:prstGeom prst="rect">
              <a:avLst/>
            </a:prstGeom>
            <a:solidFill>
              <a:schemeClr val="bg2">
                <a:lumMod val="50000"/>
              </a:schemeClr>
            </a:solidFill>
          </p:spPr>
          <p:txBody>
            <a:bodyPr wrap="square" rtlCol="0" anchor="ctr">
              <a:no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令和７年度の場合</a:t>
              </a:r>
            </a:p>
          </p:txBody>
        </p:sp>
        <p:sp>
          <p:nvSpPr>
            <p:cNvPr id="34" name="テキスト ボックス 33">
              <a:extLst>
                <a:ext uri="{FF2B5EF4-FFF2-40B4-BE49-F238E27FC236}">
                  <a16:creationId xmlns:a16="http://schemas.microsoft.com/office/drawing/2014/main" id="{4C658896-4F95-4879-26C1-A0849D836116}"/>
                </a:ext>
              </a:extLst>
            </p:cNvPr>
            <p:cNvSpPr txBox="1"/>
            <p:nvPr/>
          </p:nvSpPr>
          <p:spPr>
            <a:xfrm>
              <a:off x="6366509" y="3704644"/>
              <a:ext cx="3267010" cy="1180931"/>
            </a:xfrm>
            <a:prstGeom prst="rect">
              <a:avLst/>
            </a:prstGeom>
            <a:grpFill/>
          </p:spPr>
          <p:txBody>
            <a:bodyPr wrap="square" rtlCol="0" anchor="ctr" anchorCtr="0">
              <a:noAutofit/>
            </a:bodyPr>
            <a:lstStyle/>
            <a:p>
              <a:pPr>
                <a:lnSpc>
                  <a:spcPts val="1700"/>
                </a:lnSpc>
              </a:pP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参考指標</a:t>
              </a:r>
              <a:r>
                <a:rPr kumimoji="1" lang="en-US" altLang="ja-JP" sz="1200" dirty="0">
                  <a:latin typeface="メイリオ" panose="020B0604030504040204" pitchFamily="50" charset="-128"/>
                  <a:ea typeface="メイリオ" panose="020B0604030504040204" pitchFamily="50" charset="-128"/>
                </a:rPr>
                <a:t>】</a:t>
              </a:r>
            </a:p>
            <a:p>
              <a:pPr>
                <a:lnSpc>
                  <a:spcPts val="1700"/>
                </a:lnSpc>
              </a:pPr>
              <a:r>
                <a:rPr lang="ja-JP" altLang="en-US" sz="1200" dirty="0">
                  <a:latin typeface="メイリオ" panose="020B0604030504040204" pitchFamily="50" charset="-128"/>
                  <a:ea typeface="メイリオ" panose="020B0604030504040204" pitchFamily="50" charset="-128"/>
                </a:rPr>
                <a:t>・物価変動率　　　　　　　  </a:t>
              </a:r>
              <a:r>
                <a:rPr lang="en-US" altLang="ja-JP" sz="1200" dirty="0">
                  <a:latin typeface="メイリオ" panose="020B0604030504040204" pitchFamily="50" charset="-128"/>
                  <a:ea typeface="メイリオ" panose="020B0604030504040204" pitchFamily="50" charset="-128"/>
                </a:rPr>
                <a:t>2.7</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a:lnSpc>
                  <a:spcPts val="1700"/>
                </a:lnSpc>
              </a:pPr>
              <a:r>
                <a:rPr kumimoji="1" lang="ja-JP" altLang="en-US" sz="1200" dirty="0">
                  <a:latin typeface="メイリオ" panose="020B0604030504040204" pitchFamily="50" charset="-128"/>
                  <a:ea typeface="メイリオ" panose="020B0604030504040204" pitchFamily="50" charset="-128"/>
                </a:rPr>
                <a:t>・名目手取り賃金変動率  　　</a:t>
              </a:r>
              <a:r>
                <a:rPr kumimoji="1" lang="en-US" altLang="ja-JP" sz="1200" dirty="0">
                  <a:latin typeface="メイリオ" panose="020B0604030504040204" pitchFamily="50" charset="-128"/>
                  <a:ea typeface="メイリオ" panose="020B0604030504040204" pitchFamily="50" charset="-128"/>
                </a:rPr>
                <a:t>2.3</a:t>
              </a:r>
              <a:r>
                <a:rPr kumimoji="1" lang="ja-JP" altLang="en-US" sz="1200" dirty="0">
                  <a:latin typeface="メイリオ" panose="020B0604030504040204" pitchFamily="50" charset="-128"/>
                  <a:ea typeface="メイリオ" panose="020B0604030504040204" pitchFamily="50" charset="-128"/>
                </a:rPr>
                <a:t>％</a:t>
              </a:r>
              <a:endParaRPr kumimoji="1"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・スライド調整率　  　　　▲</a:t>
              </a:r>
              <a:r>
                <a:rPr lang="en-US" altLang="ja-JP" sz="1200" dirty="0">
                  <a:latin typeface="メイリオ" panose="020B0604030504040204" pitchFamily="50" charset="-128"/>
                  <a:ea typeface="メイリオ" panose="020B0604030504040204" pitchFamily="50" charset="-128"/>
                </a:rPr>
                <a:t>0.4</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a:lnSpc>
                  <a:spcPts val="1700"/>
                </a:lnSpc>
              </a:pPr>
              <a:r>
                <a:rPr kumimoji="1" lang="ja-JP" altLang="en-US" sz="1200" dirty="0">
                  <a:latin typeface="メイリオ" panose="020B0604030504040204" pitchFamily="50" charset="-128"/>
                  <a:ea typeface="メイリオ" panose="020B0604030504040204" pitchFamily="50" charset="-128"/>
                </a:rPr>
                <a:t>・キャリーオーバー　　　  　   </a:t>
              </a:r>
              <a:r>
                <a:rPr kumimoji="1" lang="en-US" altLang="ja-JP" sz="1200" dirty="0">
                  <a:latin typeface="メイリオ" panose="020B0604030504040204" pitchFamily="50" charset="-128"/>
                  <a:ea typeface="メイリオ" panose="020B0604030504040204" pitchFamily="50" charset="-128"/>
                </a:rPr>
                <a:t>0</a:t>
              </a:r>
              <a:r>
                <a:rPr kumimoji="1" lang="ja-JP" altLang="en-US" sz="1200" dirty="0">
                  <a:latin typeface="メイリオ" panose="020B0604030504040204" pitchFamily="50" charset="-128"/>
                  <a:ea typeface="メイリオ" panose="020B0604030504040204" pitchFamily="50" charset="-128"/>
                </a:rPr>
                <a:t>％</a:t>
              </a:r>
            </a:p>
          </p:txBody>
        </p:sp>
        <p:sp>
          <p:nvSpPr>
            <p:cNvPr id="35" name="テキスト ボックス 34">
              <a:extLst>
                <a:ext uri="{FF2B5EF4-FFF2-40B4-BE49-F238E27FC236}">
                  <a16:creationId xmlns:a16="http://schemas.microsoft.com/office/drawing/2014/main" id="{E43A6D21-59A9-9E8B-4BC1-A260202BCC23}"/>
                </a:ext>
              </a:extLst>
            </p:cNvPr>
            <p:cNvSpPr txBox="1"/>
            <p:nvPr/>
          </p:nvSpPr>
          <p:spPr>
            <a:xfrm>
              <a:off x="6373261" y="4805520"/>
              <a:ext cx="3260258" cy="1079502"/>
            </a:xfrm>
            <a:prstGeom prst="rect">
              <a:avLst/>
            </a:prstGeom>
            <a:solidFill>
              <a:srgbClr val="FFE7FF"/>
            </a:solidFill>
          </p:spPr>
          <p:txBody>
            <a:bodyPr wrap="square" rtlCol="0" anchor="ctr" anchorCtr="0">
              <a:noAutofit/>
            </a:bodyPr>
            <a:lstStyle/>
            <a:p>
              <a:pPr>
                <a:lnSpc>
                  <a:spcPts val="2000"/>
                </a:lnSpc>
              </a:pPr>
              <a:r>
                <a:rPr lang="ja-JP" altLang="en-US" sz="1400" b="1" dirty="0">
                  <a:latin typeface="メイリオ" panose="020B0604030504040204" pitchFamily="50" charset="-128"/>
                  <a:ea typeface="メイリオ" panose="020B0604030504040204" pitchFamily="50" charset="-128"/>
                </a:rPr>
                <a:t>①</a:t>
              </a:r>
              <a:r>
                <a:rPr lang="en-US" altLang="ja-JP" sz="1400" b="1" dirty="0">
                  <a:latin typeface="メイリオ" panose="020B0604030504040204" pitchFamily="50" charset="-128"/>
                  <a:ea typeface="メイリオ" panose="020B0604030504040204" pitchFamily="50" charset="-128"/>
                </a:rPr>
                <a:t>67</a:t>
              </a:r>
              <a:r>
                <a:rPr lang="ja-JP" altLang="en-US" sz="1400" b="1" dirty="0">
                  <a:latin typeface="メイリオ" panose="020B0604030504040204" pitchFamily="50" charset="-128"/>
                  <a:ea typeface="メイリオ" panose="020B0604030504040204" pitchFamily="50" charset="-128"/>
                </a:rPr>
                <a:t>歳以下／新規裁定者</a:t>
              </a:r>
              <a:endParaRPr lang="en-US" altLang="ja-JP" sz="1400" b="1"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賃金</a:t>
              </a:r>
              <a:r>
                <a:rPr lang="en-US" altLang="ja-JP" sz="1400" dirty="0">
                  <a:latin typeface="メイリオ" panose="020B0604030504040204" pitchFamily="50" charset="-128"/>
                  <a:ea typeface="メイリオ" panose="020B0604030504040204" pitchFamily="50" charset="-128"/>
                </a:rPr>
                <a:t>2.3</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0.4</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1.9</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rPr>
                <a:t>②</a:t>
              </a:r>
              <a:r>
                <a:rPr lang="en-US" altLang="ja-JP" sz="1400" b="1" dirty="0">
                  <a:latin typeface="メイリオ" panose="020B0604030504040204" pitchFamily="50" charset="-128"/>
                  <a:ea typeface="メイリオ" panose="020B0604030504040204" pitchFamily="50" charset="-128"/>
                </a:rPr>
                <a:t>68</a:t>
              </a:r>
              <a:r>
                <a:rPr lang="ja-JP" altLang="en-US" sz="1400" b="1" dirty="0">
                  <a:latin typeface="メイリオ" panose="020B0604030504040204" pitchFamily="50" charset="-128"/>
                  <a:ea typeface="メイリオ" panose="020B0604030504040204" pitchFamily="50" charset="-128"/>
                </a:rPr>
                <a:t>歳以上／既裁定者</a:t>
              </a:r>
              <a:endParaRPr lang="en-US" altLang="ja-JP" sz="1400" b="1"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賃金</a:t>
              </a:r>
              <a:r>
                <a:rPr lang="en-US" altLang="ja-JP" sz="1400" dirty="0">
                  <a:latin typeface="メイリオ" panose="020B0604030504040204" pitchFamily="50" charset="-128"/>
                  <a:ea typeface="メイリオ" panose="020B0604030504040204" pitchFamily="50" charset="-128"/>
                </a:rPr>
                <a:t>2.3</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0.4</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1.9</a:t>
              </a:r>
              <a:r>
                <a:rPr lang="ja-JP" altLang="en-US" sz="14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43495D97-B824-8FDA-C90B-9BE34990DA83}"/>
                </a:ext>
              </a:extLst>
            </p:cNvPr>
            <p:cNvSpPr txBox="1"/>
            <p:nvPr/>
          </p:nvSpPr>
          <p:spPr>
            <a:xfrm>
              <a:off x="6373259" y="5877272"/>
              <a:ext cx="3260258" cy="594355"/>
            </a:xfrm>
            <a:prstGeom prst="rect">
              <a:avLst/>
            </a:prstGeom>
            <a:grpFill/>
          </p:spPr>
          <p:txBody>
            <a:bodyPr wrap="square" rtlCol="0" anchor="ctr" anchorCtr="0">
              <a:noAutofit/>
            </a:bodyPr>
            <a:lstStyle/>
            <a:p>
              <a:pPr>
                <a:lnSpc>
                  <a:spcPts val="1700"/>
                </a:lnSpc>
              </a:pPr>
              <a:r>
                <a:rPr lang="ja-JP" altLang="en-US" sz="1200" dirty="0">
                  <a:latin typeface="メイリオ" panose="020B0604030504040204" pitchFamily="50" charset="-128"/>
                  <a:ea typeface="メイリオ" panose="020B0604030504040204" pitchFamily="50" charset="-128"/>
                </a:rPr>
                <a:t>　物価変動率に満たず、さらにスライド調整が行われ、年金は二重に</a:t>
              </a:r>
              <a:r>
                <a:rPr kumimoji="1" lang="ja-JP" altLang="en-US" sz="1200" dirty="0">
                  <a:latin typeface="メイリオ" panose="020B0604030504040204" pitchFamily="50" charset="-128"/>
                  <a:ea typeface="メイリオ" panose="020B0604030504040204" pitchFamily="50" charset="-128"/>
                </a:rPr>
                <a:t>実質目減り</a:t>
              </a:r>
            </a:p>
          </p:txBody>
        </p:sp>
      </p:grpSp>
      <p:sp>
        <p:nvSpPr>
          <p:cNvPr id="11" name="正方形/長方形 10">
            <a:extLst>
              <a:ext uri="{FF2B5EF4-FFF2-40B4-BE49-F238E27FC236}">
                <a16:creationId xmlns:a16="http://schemas.microsoft.com/office/drawing/2014/main" id="{FA26F9E3-5ECA-BC70-25BC-7AB9F7D97833}"/>
              </a:ext>
            </a:extLst>
          </p:cNvPr>
          <p:cNvSpPr/>
          <p:nvPr/>
        </p:nvSpPr>
        <p:spPr>
          <a:xfrm>
            <a:off x="4340972" y="4752877"/>
            <a:ext cx="360000" cy="64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wrap="none" tIns="144000" bIns="144000" rtlCol="0" anchor="ctr" anchorCtr="1"/>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原則</a:t>
            </a:r>
          </a:p>
        </p:txBody>
      </p:sp>
      <p:cxnSp>
        <p:nvCxnSpPr>
          <p:cNvPr id="14" name="直線矢印コネクタ 13">
            <a:extLst>
              <a:ext uri="{FF2B5EF4-FFF2-40B4-BE49-F238E27FC236}">
                <a16:creationId xmlns:a16="http://schemas.microsoft.com/office/drawing/2014/main" id="{08C4BD28-0321-011D-AE00-D4ADDB4DEA7F}"/>
              </a:ext>
              <a:ext uri="{C183D7F6-B498-43B3-948B-1728B52AA6E4}">
                <adec:decorative xmlns:adec="http://schemas.microsoft.com/office/drawing/2017/decorative" val="1"/>
              </a:ext>
            </a:extLst>
          </p:cNvPr>
          <p:cNvCxnSpPr>
            <a:cxnSpLocks/>
          </p:cNvCxnSpPr>
          <p:nvPr/>
        </p:nvCxnSpPr>
        <p:spPr>
          <a:xfrm flipV="1">
            <a:off x="875895" y="3317100"/>
            <a:ext cx="394092" cy="1413750"/>
          </a:xfrm>
          <a:prstGeom prst="straightConnector1">
            <a:avLst/>
          </a:prstGeom>
          <a:ln w="19050">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FD5FD98C-71D1-57D1-6CF9-6527835A6139}"/>
              </a:ext>
            </a:extLst>
          </p:cNvPr>
          <p:cNvSpPr txBox="1"/>
          <p:nvPr/>
        </p:nvSpPr>
        <p:spPr>
          <a:xfrm>
            <a:off x="390289" y="3561216"/>
            <a:ext cx="938460" cy="461665"/>
          </a:xfrm>
          <a:prstGeom prst="rect">
            <a:avLst/>
          </a:prstGeom>
          <a:noFill/>
        </p:spPr>
        <p:txBody>
          <a:bodyPr wrap="square" rtlCol="0">
            <a:spAutoFit/>
          </a:bodyPr>
          <a:lstStyle/>
          <a:p>
            <a:pPr algn="ct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賃金</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（物価）</a:t>
            </a:r>
            <a:endPar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cxnSp>
        <p:nvCxnSpPr>
          <p:cNvPr id="17" name="直線矢印コネクタ 16">
            <a:extLst>
              <a:ext uri="{FF2B5EF4-FFF2-40B4-BE49-F238E27FC236}">
                <a16:creationId xmlns:a16="http://schemas.microsoft.com/office/drawing/2014/main" id="{EE5C0EC8-AF6E-DB8D-D24E-6B68323217E8}"/>
              </a:ext>
              <a:ext uri="{C183D7F6-B498-43B3-948B-1728B52AA6E4}">
                <adec:decorative xmlns:adec="http://schemas.microsoft.com/office/drawing/2017/decorative" val="1"/>
              </a:ext>
            </a:extLst>
          </p:cNvPr>
          <p:cNvCxnSpPr>
            <a:cxnSpLocks/>
          </p:cNvCxnSpPr>
          <p:nvPr/>
        </p:nvCxnSpPr>
        <p:spPr>
          <a:xfrm flipV="1">
            <a:off x="2547773" y="4100355"/>
            <a:ext cx="281030" cy="643344"/>
          </a:xfrm>
          <a:prstGeom prst="straightConnector1">
            <a:avLst/>
          </a:prstGeom>
          <a:ln w="19050">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EA39890B-B290-5E91-B73F-8229F01044D0}"/>
              </a:ext>
            </a:extLst>
          </p:cNvPr>
          <p:cNvSpPr txBox="1"/>
          <p:nvPr/>
        </p:nvSpPr>
        <p:spPr>
          <a:xfrm>
            <a:off x="1970933" y="4063082"/>
            <a:ext cx="903173" cy="461665"/>
          </a:xfrm>
          <a:prstGeom prst="rect">
            <a:avLst/>
          </a:prstGeom>
          <a:noFill/>
        </p:spPr>
        <p:txBody>
          <a:bodyPr wrap="square" rtlCol="0">
            <a:spAutoFit/>
          </a:bodyPr>
          <a:lstStyle/>
          <a:p>
            <a:pPr algn="ct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賃金</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（物価）</a:t>
            </a:r>
            <a:endPar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cxnSp>
        <p:nvCxnSpPr>
          <p:cNvPr id="19" name="直線矢印コネクタ 18">
            <a:extLst>
              <a:ext uri="{FF2B5EF4-FFF2-40B4-BE49-F238E27FC236}">
                <a16:creationId xmlns:a16="http://schemas.microsoft.com/office/drawing/2014/main" id="{14651357-821F-8785-8E7F-AA025F932D36}"/>
              </a:ext>
              <a:ext uri="{C183D7F6-B498-43B3-948B-1728B52AA6E4}">
                <adec:decorative xmlns:adec="http://schemas.microsoft.com/office/drawing/2017/decorative" val="1"/>
              </a:ext>
            </a:extLst>
          </p:cNvPr>
          <p:cNvCxnSpPr>
            <a:cxnSpLocks/>
          </p:cNvCxnSpPr>
          <p:nvPr/>
        </p:nvCxnSpPr>
        <p:spPr>
          <a:xfrm>
            <a:off x="3998906" y="4752877"/>
            <a:ext cx="318639" cy="648000"/>
          </a:xfrm>
          <a:prstGeom prst="straightConnector1">
            <a:avLst/>
          </a:prstGeom>
          <a:ln w="19050">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1E303ECF-C9D5-C011-C2C7-107CAF720D6D}"/>
              </a:ext>
            </a:extLst>
          </p:cNvPr>
          <p:cNvSpPr txBox="1"/>
          <p:nvPr/>
        </p:nvSpPr>
        <p:spPr>
          <a:xfrm>
            <a:off x="3402472" y="5024161"/>
            <a:ext cx="938460" cy="461665"/>
          </a:xfrm>
          <a:prstGeom prst="rect">
            <a:avLst/>
          </a:prstGeom>
          <a:noFill/>
        </p:spPr>
        <p:txBody>
          <a:bodyPr wrap="square" rtlCol="0">
            <a:spAutoFit/>
          </a:bodyPr>
          <a:lstStyle/>
          <a:p>
            <a:pPr algn="ct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賃金</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（物価）</a:t>
            </a:r>
            <a:endPar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F6CEBD9-08BC-242A-13BB-7B83FE13F7B0}"/>
              </a:ext>
            </a:extLst>
          </p:cNvPr>
          <p:cNvSpPr txBox="1"/>
          <p:nvPr/>
        </p:nvSpPr>
        <p:spPr>
          <a:xfrm>
            <a:off x="456567" y="4360308"/>
            <a:ext cx="389029" cy="826871"/>
          </a:xfrm>
          <a:prstGeom prst="rect">
            <a:avLst/>
          </a:prstGeom>
          <a:noFill/>
        </p:spPr>
        <p:txBody>
          <a:bodyPr vert="eaVert" wrap="square" rtlCol="0" anchor="ctr" anchorCtr="1">
            <a:noAutofit/>
          </a:bodyPr>
          <a:lstStyle/>
          <a:p>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算出率</a:t>
            </a:r>
            <a:r>
              <a:rPr kumimoji="1"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endParaRPr>
          </a:p>
        </p:txBody>
      </p:sp>
      <p:sp>
        <p:nvSpPr>
          <p:cNvPr id="23" name="矢印: 右 22">
            <a:extLst>
              <a:ext uri="{FF2B5EF4-FFF2-40B4-BE49-F238E27FC236}">
                <a16:creationId xmlns:a16="http://schemas.microsoft.com/office/drawing/2014/main" id="{893FEE5B-FEF6-8B1E-80EC-93FC58780CA0}"/>
              </a:ext>
              <a:ext uri="{C183D7F6-B498-43B3-948B-1728B52AA6E4}">
                <adec:decorative xmlns:adec="http://schemas.microsoft.com/office/drawing/2017/decorative" val="1"/>
              </a:ext>
            </a:extLst>
          </p:cNvPr>
          <p:cNvSpPr/>
          <p:nvPr/>
        </p:nvSpPr>
        <p:spPr>
          <a:xfrm rot="5400000">
            <a:off x="2886300" y="4415580"/>
            <a:ext cx="857007" cy="252000"/>
          </a:xfrm>
          <a:prstGeom prst="rightArrow">
            <a:avLst/>
          </a:prstGeom>
          <a:solidFill>
            <a:schemeClr val="accent2">
              <a:lumMod val="60000"/>
              <a:lumOff val="40000"/>
            </a:schemeClr>
          </a:solidFill>
          <a:ln>
            <a:solidFill>
              <a:srgbClr val="FC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1496D40B-B9CC-80B3-4100-7D20D966E88D}"/>
              </a:ext>
              <a:ext uri="{C183D7F6-B498-43B3-948B-1728B52AA6E4}">
                <adec:decorative xmlns:adec="http://schemas.microsoft.com/office/drawing/2017/decorative" val="1"/>
              </a:ext>
            </a:extLst>
          </p:cNvPr>
          <p:cNvSpPr/>
          <p:nvPr/>
        </p:nvSpPr>
        <p:spPr>
          <a:xfrm rot="5400000">
            <a:off x="4503000" y="5598879"/>
            <a:ext cx="648000" cy="252000"/>
          </a:xfrm>
          <a:prstGeom prst="rightArrow">
            <a:avLst/>
          </a:prstGeom>
          <a:solidFill>
            <a:schemeClr val="accent2">
              <a:lumMod val="60000"/>
              <a:lumOff val="40000"/>
            </a:schemeClr>
          </a:solidFill>
          <a:ln>
            <a:solidFill>
              <a:srgbClr val="FC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7A900750-1B90-1D0E-1464-4291ACF35AD5}"/>
              </a:ext>
              <a:ext uri="{C183D7F6-B498-43B3-948B-1728B52AA6E4}">
                <adec:decorative xmlns:adec="http://schemas.microsoft.com/office/drawing/2017/decorative" val="1"/>
              </a:ext>
            </a:extLst>
          </p:cNvPr>
          <p:cNvSpPr/>
          <p:nvPr/>
        </p:nvSpPr>
        <p:spPr>
          <a:xfrm rot="5400000">
            <a:off x="4736150" y="6021312"/>
            <a:ext cx="180000" cy="252000"/>
          </a:xfrm>
          <a:prstGeom prst="rightArrow">
            <a:avLst/>
          </a:prstGeom>
          <a:solidFill>
            <a:schemeClr val="tx2">
              <a:lumMod val="40000"/>
              <a:lumOff val="60000"/>
            </a:schemeClr>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結合子 28">
            <a:extLst>
              <a:ext uri="{FF2B5EF4-FFF2-40B4-BE49-F238E27FC236}">
                <a16:creationId xmlns:a16="http://schemas.microsoft.com/office/drawing/2014/main" id="{AE2AA0B0-E069-8396-22BE-6C61C39DA7F5}"/>
              </a:ext>
              <a:ext uri="{C183D7F6-B498-43B3-948B-1728B52AA6E4}">
                <adec:decorative xmlns:adec="http://schemas.microsoft.com/office/drawing/2017/decorative" val="1"/>
              </a:ext>
            </a:extLst>
          </p:cNvPr>
          <p:cNvSpPr/>
          <p:nvPr/>
        </p:nvSpPr>
        <p:spPr>
          <a:xfrm>
            <a:off x="4759997" y="5319785"/>
            <a:ext cx="144514" cy="14176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結合子 29">
            <a:extLst>
              <a:ext uri="{FF2B5EF4-FFF2-40B4-BE49-F238E27FC236}">
                <a16:creationId xmlns:a16="http://schemas.microsoft.com/office/drawing/2014/main" id="{F1F9D0E4-F693-3A55-7867-30CA77875532}"/>
              </a:ext>
              <a:ext uri="{C183D7F6-B498-43B3-948B-1728B52AA6E4}">
                <adec:decorative xmlns:adec="http://schemas.microsoft.com/office/drawing/2017/decorative" val="1"/>
              </a:ext>
            </a:extLst>
          </p:cNvPr>
          <p:cNvSpPr/>
          <p:nvPr/>
        </p:nvSpPr>
        <p:spPr>
          <a:xfrm>
            <a:off x="3241948" y="4664470"/>
            <a:ext cx="144514" cy="14176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97BEED75-4C53-8281-9D8C-867C6AE07BB7}"/>
              </a:ext>
            </a:extLst>
          </p:cNvPr>
          <p:cNvSpPr txBox="1"/>
          <p:nvPr/>
        </p:nvSpPr>
        <p:spPr>
          <a:xfrm>
            <a:off x="2677416" y="5678292"/>
            <a:ext cx="1469837" cy="446276"/>
          </a:xfrm>
          <a:prstGeom prst="rect">
            <a:avLst/>
          </a:prstGeom>
          <a:solidFill>
            <a:srgbClr val="EEF7FC"/>
          </a:solidFill>
          <a:ln>
            <a:solidFill>
              <a:srgbClr val="FF0000"/>
            </a:solidFill>
          </a:ln>
        </p:spPr>
        <p:txBody>
          <a:bodyPr wrap="square" rtlCol="0" anchor="ctr" anchorCtr="1">
            <a:spAutoFit/>
          </a:bodyPr>
          <a:lstStyle/>
          <a:p>
            <a:pPr algn="ct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キャリーオーバー</a:t>
            </a:r>
            <a:endParaRPr kumimoji="1"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rPr>
              <a:t>（</a:t>
            </a:r>
            <a:r>
              <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rPr>
              <a:t>翌年度に繰越し）</a:t>
            </a:r>
          </a:p>
        </p:txBody>
      </p:sp>
      <p:cxnSp>
        <p:nvCxnSpPr>
          <p:cNvPr id="32" name="直線矢印コネクタ 31">
            <a:extLst>
              <a:ext uri="{FF2B5EF4-FFF2-40B4-BE49-F238E27FC236}">
                <a16:creationId xmlns:a16="http://schemas.microsoft.com/office/drawing/2014/main" id="{C9B38A15-3ABF-B5FB-E95E-E053E5433962}"/>
              </a:ext>
              <a:ext uri="{C183D7F6-B498-43B3-948B-1728B52AA6E4}">
                <adec:decorative xmlns:adec="http://schemas.microsoft.com/office/drawing/2017/decorative" val="1"/>
              </a:ext>
            </a:extLst>
          </p:cNvPr>
          <p:cNvCxnSpPr>
            <a:cxnSpLocks/>
          </p:cNvCxnSpPr>
          <p:nvPr/>
        </p:nvCxnSpPr>
        <p:spPr>
          <a:xfrm flipV="1">
            <a:off x="2756792" y="4972706"/>
            <a:ext cx="291426" cy="7055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51960BD0-B140-7FEA-821F-A628C8B4F8E9}"/>
              </a:ext>
              <a:ext uri="{C183D7F6-B498-43B3-948B-1728B52AA6E4}">
                <adec:decorative xmlns:adec="http://schemas.microsoft.com/office/drawing/2017/decorative" val="1"/>
              </a:ext>
            </a:extLst>
          </p:cNvPr>
          <p:cNvCxnSpPr>
            <a:cxnSpLocks/>
          </p:cNvCxnSpPr>
          <p:nvPr/>
        </p:nvCxnSpPr>
        <p:spPr>
          <a:xfrm>
            <a:off x="4160912" y="5901430"/>
            <a:ext cx="3033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左中かっこ 14">
            <a:extLst>
              <a:ext uri="{FF2B5EF4-FFF2-40B4-BE49-F238E27FC236}">
                <a16:creationId xmlns:a16="http://schemas.microsoft.com/office/drawing/2014/main" id="{AFD4FDDC-BC62-A08D-E9CF-E886486F0606}"/>
              </a:ext>
              <a:ext uri="{C183D7F6-B498-43B3-948B-1728B52AA6E4}">
                <adec:decorative xmlns:adec="http://schemas.microsoft.com/office/drawing/2017/decorative" val="1"/>
              </a:ext>
            </a:extLst>
          </p:cNvPr>
          <p:cNvSpPr/>
          <p:nvPr/>
        </p:nvSpPr>
        <p:spPr>
          <a:xfrm>
            <a:off x="3096029" y="4773743"/>
            <a:ext cx="45719" cy="210864"/>
          </a:xfrm>
          <a:prstGeom prst="leftBrac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左中かっこ 43">
            <a:extLst>
              <a:ext uri="{FF2B5EF4-FFF2-40B4-BE49-F238E27FC236}">
                <a16:creationId xmlns:a16="http://schemas.microsoft.com/office/drawing/2014/main" id="{5BCA8DA4-D0B7-22F6-90B0-62A85DB6A183}"/>
              </a:ext>
              <a:ext uri="{C183D7F6-B498-43B3-948B-1728B52AA6E4}">
                <adec:decorative xmlns:adec="http://schemas.microsoft.com/office/drawing/2017/decorative" val="1"/>
              </a:ext>
            </a:extLst>
          </p:cNvPr>
          <p:cNvSpPr/>
          <p:nvPr/>
        </p:nvSpPr>
        <p:spPr>
          <a:xfrm>
            <a:off x="4577660" y="5430929"/>
            <a:ext cx="106908" cy="806383"/>
          </a:xfrm>
          <a:prstGeom prst="leftBrac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矢印: 右 45">
            <a:extLst>
              <a:ext uri="{FF2B5EF4-FFF2-40B4-BE49-F238E27FC236}">
                <a16:creationId xmlns:a16="http://schemas.microsoft.com/office/drawing/2014/main" id="{E9E6E069-AA94-C000-0CC6-FF9D0D9BF71A}"/>
              </a:ext>
              <a:ext uri="{C183D7F6-B498-43B3-948B-1728B52AA6E4}">
                <adec:decorative xmlns:adec="http://schemas.microsoft.com/office/drawing/2017/decorative" val="1"/>
              </a:ext>
            </a:extLst>
          </p:cNvPr>
          <p:cNvSpPr/>
          <p:nvPr/>
        </p:nvSpPr>
        <p:spPr>
          <a:xfrm rot="5400000">
            <a:off x="1460899" y="3536692"/>
            <a:ext cx="659330" cy="252000"/>
          </a:xfrm>
          <a:prstGeom prst="rightArrow">
            <a:avLst/>
          </a:prstGeom>
          <a:solidFill>
            <a:schemeClr val="accent2">
              <a:lumMod val="60000"/>
              <a:lumOff val="40000"/>
            </a:schemeClr>
          </a:solidFill>
          <a:ln>
            <a:solidFill>
              <a:srgbClr val="FC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右 46">
            <a:extLst>
              <a:ext uri="{FF2B5EF4-FFF2-40B4-BE49-F238E27FC236}">
                <a16:creationId xmlns:a16="http://schemas.microsoft.com/office/drawing/2014/main" id="{28F84D5F-5C22-1BA7-3262-C24914C787B7}"/>
              </a:ext>
              <a:ext uri="{C183D7F6-B498-43B3-948B-1728B52AA6E4}">
                <adec:decorative xmlns:adec="http://schemas.microsoft.com/office/drawing/2017/decorative" val="1"/>
              </a:ext>
            </a:extLst>
          </p:cNvPr>
          <p:cNvSpPr/>
          <p:nvPr/>
        </p:nvSpPr>
        <p:spPr>
          <a:xfrm rot="16200000">
            <a:off x="1505476" y="4333623"/>
            <a:ext cx="576000" cy="252000"/>
          </a:xfrm>
          <a:prstGeom prst="rightArrow">
            <a:avLst/>
          </a:prstGeom>
          <a:solidFill>
            <a:srgbClr val="F973E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ローチャート: 結合子 49">
            <a:extLst>
              <a:ext uri="{FF2B5EF4-FFF2-40B4-BE49-F238E27FC236}">
                <a16:creationId xmlns:a16="http://schemas.microsoft.com/office/drawing/2014/main" id="{0357A80D-2DAD-0DA0-54AE-54C486F5F2A0}"/>
              </a:ext>
              <a:ext uri="{C183D7F6-B498-43B3-948B-1728B52AA6E4}">
                <adec:decorative xmlns:adec="http://schemas.microsoft.com/office/drawing/2017/decorative" val="1"/>
              </a:ext>
            </a:extLst>
          </p:cNvPr>
          <p:cNvSpPr/>
          <p:nvPr/>
        </p:nvSpPr>
        <p:spPr>
          <a:xfrm>
            <a:off x="1722235" y="4008822"/>
            <a:ext cx="144514" cy="14176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FDF18894-EAAC-FEAC-6475-21AEC5AAC9F9}"/>
              </a:ext>
              <a:ext uri="{C183D7F6-B498-43B3-948B-1728B52AA6E4}">
                <adec:decorative xmlns:adec="http://schemas.microsoft.com/office/drawing/2017/decorative" val="1"/>
              </a:ext>
            </a:extLst>
          </p:cNvPr>
          <p:cNvSpPr/>
          <p:nvPr/>
        </p:nvSpPr>
        <p:spPr>
          <a:xfrm rot="5400000">
            <a:off x="5712864" y="3410980"/>
            <a:ext cx="576000" cy="252000"/>
          </a:xfrm>
          <a:prstGeom prst="rightArrow">
            <a:avLst/>
          </a:prstGeom>
          <a:solidFill>
            <a:schemeClr val="accent2">
              <a:lumMod val="60000"/>
              <a:lumOff val="40000"/>
            </a:schemeClr>
          </a:solidFill>
          <a:ln>
            <a:solidFill>
              <a:srgbClr val="FC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6D785376-80B9-4F31-A6F3-A3EF6700DD19}"/>
              </a:ext>
              <a:ext uri="{C183D7F6-B498-43B3-948B-1728B52AA6E4}">
                <adec:decorative xmlns:adec="http://schemas.microsoft.com/office/drawing/2017/decorative" val="1"/>
              </a:ext>
            </a:extLst>
          </p:cNvPr>
          <p:cNvSpPr/>
          <p:nvPr/>
        </p:nvSpPr>
        <p:spPr>
          <a:xfrm rot="5400000">
            <a:off x="5712802" y="4004849"/>
            <a:ext cx="576124" cy="252000"/>
          </a:xfrm>
          <a:prstGeom prst="rightArrow">
            <a:avLst/>
          </a:prstGeom>
          <a:solidFill>
            <a:schemeClr val="tx2">
              <a:lumMod val="40000"/>
              <a:lumOff val="60000"/>
            </a:schemeClr>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E5FD983A-EDA7-A869-D83E-43E403DB5CB0}"/>
              </a:ext>
              <a:ext uri="{C183D7F6-B498-43B3-948B-1728B52AA6E4}">
                <adec:decorative xmlns:adec="http://schemas.microsoft.com/office/drawing/2017/decorative" val="1"/>
              </a:ext>
            </a:extLst>
          </p:cNvPr>
          <p:cNvSpPr/>
          <p:nvPr/>
        </p:nvSpPr>
        <p:spPr>
          <a:xfrm rot="16200000">
            <a:off x="5898373" y="4508800"/>
            <a:ext cx="216000" cy="252000"/>
          </a:xfrm>
          <a:prstGeom prst="rightArrow">
            <a:avLst/>
          </a:prstGeom>
          <a:solidFill>
            <a:srgbClr val="F973E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矢印コネクタ 56">
            <a:extLst>
              <a:ext uri="{FF2B5EF4-FFF2-40B4-BE49-F238E27FC236}">
                <a16:creationId xmlns:a16="http://schemas.microsoft.com/office/drawing/2014/main" id="{4D618525-C871-CD1A-FF00-BDE712BCF970}"/>
              </a:ext>
              <a:ext uri="{C183D7F6-B498-43B3-948B-1728B52AA6E4}">
                <adec:decorative xmlns:adec="http://schemas.microsoft.com/office/drawing/2017/decorative" val="1"/>
              </a:ext>
            </a:extLst>
          </p:cNvPr>
          <p:cNvCxnSpPr>
            <a:cxnSpLocks/>
          </p:cNvCxnSpPr>
          <p:nvPr/>
        </p:nvCxnSpPr>
        <p:spPr>
          <a:xfrm flipV="1">
            <a:off x="5170331" y="3231852"/>
            <a:ext cx="325208" cy="1493292"/>
          </a:xfrm>
          <a:prstGeom prst="straightConnector1">
            <a:avLst/>
          </a:prstGeom>
          <a:ln w="19050">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8" name="テキスト ボックス 57">
            <a:extLst>
              <a:ext uri="{FF2B5EF4-FFF2-40B4-BE49-F238E27FC236}">
                <a16:creationId xmlns:a16="http://schemas.microsoft.com/office/drawing/2014/main" id="{33B65D79-A719-8E3D-2B19-281D412B1994}"/>
              </a:ext>
            </a:extLst>
          </p:cNvPr>
          <p:cNvSpPr txBox="1"/>
          <p:nvPr/>
        </p:nvSpPr>
        <p:spPr>
          <a:xfrm>
            <a:off x="4592960" y="3547157"/>
            <a:ext cx="938460" cy="461665"/>
          </a:xfrm>
          <a:prstGeom prst="rect">
            <a:avLst/>
          </a:prstGeom>
          <a:noFill/>
        </p:spPr>
        <p:txBody>
          <a:bodyPr wrap="square" rtlCol="0">
            <a:spAutoFit/>
          </a:bodyPr>
          <a:lstStyle/>
          <a:p>
            <a:pPr algn="ct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賃金</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（物価）</a:t>
            </a:r>
            <a:endPar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7" name="四角形: 角を丸くする 66">
            <a:extLst>
              <a:ext uri="{FF2B5EF4-FFF2-40B4-BE49-F238E27FC236}">
                <a16:creationId xmlns:a16="http://schemas.microsoft.com/office/drawing/2014/main" id="{F183B618-7B7C-5ADE-46B9-A8DDFE17F03E}"/>
              </a:ext>
              <a:ext uri="{C183D7F6-B498-43B3-948B-1728B52AA6E4}">
                <adec:decorative xmlns:adec="http://schemas.microsoft.com/office/drawing/2017/decorative" val="1"/>
              </a:ext>
            </a:extLst>
          </p:cNvPr>
          <p:cNvSpPr/>
          <p:nvPr/>
        </p:nvSpPr>
        <p:spPr bwMode="auto">
          <a:xfrm>
            <a:off x="649264" y="5159334"/>
            <a:ext cx="1803924" cy="998457"/>
          </a:xfrm>
          <a:prstGeom prst="roundRect">
            <a:avLst/>
          </a:prstGeom>
          <a:solidFill>
            <a:srgbClr val="FFF4F3"/>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60" name="矢印: 右 59">
            <a:extLst>
              <a:ext uri="{FF2B5EF4-FFF2-40B4-BE49-F238E27FC236}">
                <a16:creationId xmlns:a16="http://schemas.microsoft.com/office/drawing/2014/main" id="{21A10ECC-30C0-DB92-0F71-66F52DB95630}"/>
              </a:ext>
              <a:ext uri="{C183D7F6-B498-43B3-948B-1728B52AA6E4}">
                <adec:decorative xmlns:adec="http://schemas.microsoft.com/office/drawing/2017/decorative" val="1"/>
              </a:ext>
            </a:extLst>
          </p:cNvPr>
          <p:cNvSpPr/>
          <p:nvPr/>
        </p:nvSpPr>
        <p:spPr>
          <a:xfrm>
            <a:off x="705903" y="5236176"/>
            <a:ext cx="242436" cy="185444"/>
          </a:xfrm>
          <a:prstGeom prst="rightArrow">
            <a:avLst/>
          </a:prstGeom>
          <a:solidFill>
            <a:schemeClr val="accent2">
              <a:lumMod val="60000"/>
              <a:lumOff val="40000"/>
            </a:schemeClr>
          </a:solidFill>
          <a:ln>
            <a:solidFill>
              <a:srgbClr val="FC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右 60">
            <a:extLst>
              <a:ext uri="{FF2B5EF4-FFF2-40B4-BE49-F238E27FC236}">
                <a16:creationId xmlns:a16="http://schemas.microsoft.com/office/drawing/2014/main" id="{13DA82F1-EECB-B88A-0C81-866238385609}"/>
              </a:ext>
              <a:ext uri="{C183D7F6-B498-43B3-948B-1728B52AA6E4}">
                <adec:decorative xmlns:adec="http://schemas.microsoft.com/office/drawing/2017/decorative" val="1"/>
              </a:ext>
            </a:extLst>
          </p:cNvPr>
          <p:cNvSpPr/>
          <p:nvPr/>
        </p:nvSpPr>
        <p:spPr>
          <a:xfrm>
            <a:off x="705904" y="5510755"/>
            <a:ext cx="242435" cy="200410"/>
          </a:xfrm>
          <a:prstGeom prst="rightArrow">
            <a:avLst/>
          </a:prstGeom>
          <a:solidFill>
            <a:schemeClr val="tx2">
              <a:lumMod val="40000"/>
              <a:lumOff val="60000"/>
            </a:schemeClr>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F25D6FAE-5F2F-F850-FEF1-221ACA0A1909}"/>
              </a:ext>
            </a:extLst>
          </p:cNvPr>
          <p:cNvSpPr txBox="1"/>
          <p:nvPr/>
        </p:nvSpPr>
        <p:spPr>
          <a:xfrm>
            <a:off x="970595" y="5236176"/>
            <a:ext cx="1451998"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スライド調整率</a:t>
            </a:r>
          </a:p>
        </p:txBody>
      </p:sp>
      <p:sp>
        <p:nvSpPr>
          <p:cNvPr id="63" name="テキスト ボックス 62">
            <a:extLst>
              <a:ext uri="{FF2B5EF4-FFF2-40B4-BE49-F238E27FC236}">
                <a16:creationId xmlns:a16="http://schemas.microsoft.com/office/drawing/2014/main" id="{8BEC69FE-8BF7-DC0A-325D-9A5BF9A76BA6}"/>
              </a:ext>
            </a:extLst>
          </p:cNvPr>
          <p:cNvSpPr txBox="1"/>
          <p:nvPr/>
        </p:nvSpPr>
        <p:spPr>
          <a:xfrm>
            <a:off x="957931" y="5474694"/>
            <a:ext cx="1594942" cy="438582"/>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前年度</a:t>
            </a:r>
            <a:r>
              <a:rPr lang="ja-JP" altLang="en-US" sz="1200" dirty="0">
                <a:latin typeface="メイリオ" panose="020B0604030504040204" pitchFamily="50" charset="-128"/>
                <a:ea typeface="メイリオ" panose="020B0604030504040204" pitchFamily="50" charset="-128"/>
              </a:rPr>
              <a:t>までの</a:t>
            </a:r>
            <a:r>
              <a:rPr kumimoji="1" lang="ja-JP" altLang="en-US" sz="1200" dirty="0">
                <a:latin typeface="メイリオ" panose="020B0604030504040204" pitchFamily="50" charset="-128"/>
                <a:ea typeface="メイリオ" panose="020B0604030504040204" pitchFamily="50" charset="-128"/>
              </a:rPr>
              <a:t>調整率</a:t>
            </a:r>
            <a:endParaRPr kumimoji="1" lang="en-US" altLang="ja-JP" sz="120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（特別調整率）</a:t>
            </a:r>
            <a:endParaRPr kumimoji="1" lang="ja-JP" altLang="en-US" sz="1050" dirty="0">
              <a:latin typeface="メイリオ" panose="020B0604030504040204" pitchFamily="50" charset="-128"/>
              <a:ea typeface="メイリオ" panose="020B0604030504040204" pitchFamily="50" charset="-128"/>
            </a:endParaRPr>
          </a:p>
        </p:txBody>
      </p:sp>
      <p:sp>
        <p:nvSpPr>
          <p:cNvPr id="64" name="フローチャート: 結合子 63">
            <a:extLst>
              <a:ext uri="{FF2B5EF4-FFF2-40B4-BE49-F238E27FC236}">
                <a16:creationId xmlns:a16="http://schemas.microsoft.com/office/drawing/2014/main" id="{1DA72CD2-1270-578D-594D-FD7A5DAA2007}"/>
              </a:ext>
              <a:ext uri="{C183D7F6-B498-43B3-948B-1728B52AA6E4}">
                <adec:decorative xmlns:adec="http://schemas.microsoft.com/office/drawing/2017/decorative" val="1"/>
              </a:ext>
            </a:extLst>
          </p:cNvPr>
          <p:cNvSpPr/>
          <p:nvPr/>
        </p:nvSpPr>
        <p:spPr>
          <a:xfrm>
            <a:off x="767661" y="5905645"/>
            <a:ext cx="144514" cy="14176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3898CC21-4714-3FDE-4FFB-79C248495E63}"/>
              </a:ext>
            </a:extLst>
          </p:cNvPr>
          <p:cNvSpPr txBox="1"/>
          <p:nvPr/>
        </p:nvSpPr>
        <p:spPr>
          <a:xfrm>
            <a:off x="968097" y="5858598"/>
            <a:ext cx="1240809"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実際の改定率</a:t>
            </a:r>
          </a:p>
        </p:txBody>
      </p:sp>
      <p:sp>
        <p:nvSpPr>
          <p:cNvPr id="71" name="フローチャート: 結合子 70">
            <a:extLst>
              <a:ext uri="{FF2B5EF4-FFF2-40B4-BE49-F238E27FC236}">
                <a16:creationId xmlns:a16="http://schemas.microsoft.com/office/drawing/2014/main" id="{6240EE77-19EE-1FF8-4A08-C96CA56AA311}"/>
              </a:ext>
              <a:ext uri="{C183D7F6-B498-43B3-948B-1728B52AA6E4}">
                <adec:decorative xmlns:adec="http://schemas.microsoft.com/office/drawing/2017/decorative" val="1"/>
              </a:ext>
            </a:extLst>
          </p:cNvPr>
          <p:cNvSpPr/>
          <p:nvPr/>
        </p:nvSpPr>
        <p:spPr>
          <a:xfrm>
            <a:off x="5928396" y="4418911"/>
            <a:ext cx="144514" cy="14176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090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34047002-14D5-2E32-E147-A8CE05F0BA5A}"/>
              </a:ext>
              <a:ext uri="{C183D7F6-B498-43B3-948B-1728B52AA6E4}">
                <adec:decorative xmlns:adec="http://schemas.microsoft.com/office/drawing/2017/decorative" val="1"/>
              </a:ext>
            </a:extLst>
          </p:cNvPr>
          <p:cNvSpPr/>
          <p:nvPr/>
        </p:nvSpPr>
        <p:spPr>
          <a:xfrm>
            <a:off x="635018" y="3573016"/>
            <a:ext cx="8674466" cy="2651388"/>
          </a:xfrm>
          <a:prstGeom prst="roundRect">
            <a:avLst/>
          </a:prstGeom>
          <a:solidFill>
            <a:srgbClr val="EE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latin typeface="+mn-ea"/>
              </a:rPr>
              <a:t>© </a:t>
            </a:r>
            <a:r>
              <a:rPr lang="ja-JP" altLang="en-US" dirty="0">
                <a:latin typeface="+mn-ea"/>
              </a:rPr>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10</a:t>
            </a:fld>
            <a:endParaRPr lang="ja-JP" altLang="en-US" dirty="0"/>
          </a:p>
        </p:txBody>
      </p:sp>
      <p:sp>
        <p:nvSpPr>
          <p:cNvPr id="7" name="四角形: 角を丸くする 6">
            <a:extLst>
              <a:ext uri="{FF2B5EF4-FFF2-40B4-BE49-F238E27FC236}">
                <a16:creationId xmlns:a16="http://schemas.microsoft.com/office/drawing/2014/main" id="{512E7A47-14E0-7050-C93D-E65696F4905C}"/>
              </a:ext>
            </a:extLst>
          </p:cNvPr>
          <p:cNvSpPr/>
          <p:nvPr/>
        </p:nvSpPr>
        <p:spPr>
          <a:xfrm>
            <a:off x="635021" y="1088821"/>
            <a:ext cx="8674463" cy="2285708"/>
          </a:xfrm>
          <a:prstGeom prst="roundRect">
            <a:avLst/>
          </a:prstGeom>
          <a:solidFill>
            <a:srgbClr val="FFFBFB"/>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just">
              <a:lnSpc>
                <a:spcPts val="1800"/>
              </a:lnSpc>
              <a:buFont typeface="Wingdings" panose="05000000000000000000" pitchFamily="2" charset="2"/>
              <a:buChar char="u"/>
            </a:pPr>
            <a:r>
              <a:rPr kumimoji="1" lang="ja-JP" altLang="en-US" sz="1400" dirty="0">
                <a:solidFill>
                  <a:schemeClr val="tx1"/>
                </a:solidFill>
                <a:latin typeface="メイリオ" panose="020B0604030504040204" pitchFamily="50" charset="-128"/>
                <a:ea typeface="メイリオ" panose="020B0604030504040204" pitchFamily="50" charset="-128"/>
              </a:rPr>
              <a:t>経過的加算</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342900" indent="-171450" algn="just">
              <a:lnSpc>
                <a:spcPts val="1800"/>
              </a:lnSpc>
              <a:buFont typeface="Wingdings" panose="05000000000000000000" pitchFamily="2" charset="2"/>
              <a:buChar char="Ø"/>
            </a:pPr>
            <a:r>
              <a:rPr kumimoji="1" lang="en-US" altLang="ja-JP" sz="1200" dirty="0">
                <a:solidFill>
                  <a:schemeClr val="tx1"/>
                </a:solidFill>
                <a:latin typeface="メイリオ" panose="020B0604030504040204" pitchFamily="50" charset="-128"/>
                <a:ea typeface="メイリオ" panose="020B0604030504040204" pitchFamily="50" charset="-128"/>
              </a:rPr>
              <a:t>60</a:t>
            </a:r>
            <a:r>
              <a:rPr kumimoji="1" lang="ja-JP" altLang="en-US" sz="1200" dirty="0">
                <a:solidFill>
                  <a:schemeClr val="tx1"/>
                </a:solidFill>
                <a:latin typeface="メイリオ" panose="020B0604030504040204" pitchFamily="50" charset="-128"/>
                <a:ea typeface="メイリオ" panose="020B0604030504040204" pitchFamily="50" charset="-128"/>
              </a:rPr>
              <a:t>歳以上で厚生年金に加入し、過去の厚生年金加入期間が</a:t>
            </a:r>
            <a:r>
              <a:rPr kumimoji="1" lang="en-US" altLang="ja-JP" sz="1200" dirty="0">
                <a:solidFill>
                  <a:schemeClr val="tx1"/>
                </a:solidFill>
                <a:latin typeface="メイリオ" panose="020B0604030504040204" pitchFamily="50" charset="-128"/>
                <a:ea typeface="メイリオ" panose="020B0604030504040204" pitchFamily="50" charset="-128"/>
              </a:rPr>
              <a:t>40</a:t>
            </a:r>
            <a:r>
              <a:rPr kumimoji="1" lang="ja-JP" altLang="en-US" sz="1200" dirty="0">
                <a:solidFill>
                  <a:schemeClr val="tx1"/>
                </a:solidFill>
                <a:latin typeface="メイリオ" panose="020B0604030504040204" pitchFamily="50" charset="-128"/>
                <a:ea typeface="メイリオ" panose="020B0604030504040204" pitchFamily="50" charset="-128"/>
              </a:rPr>
              <a:t>年（</a:t>
            </a:r>
            <a:r>
              <a:rPr kumimoji="1" lang="en-US" altLang="ja-JP" sz="1200" dirty="0">
                <a:solidFill>
                  <a:schemeClr val="tx1"/>
                </a:solidFill>
                <a:latin typeface="メイリオ" panose="020B0604030504040204" pitchFamily="50" charset="-128"/>
                <a:ea typeface="メイリオ" panose="020B0604030504040204" pitchFamily="50" charset="-128"/>
              </a:rPr>
              <a:t>480</a:t>
            </a:r>
            <a:r>
              <a:rPr kumimoji="1" lang="ja-JP" altLang="en-US" sz="1200" dirty="0">
                <a:solidFill>
                  <a:schemeClr val="tx1"/>
                </a:solidFill>
                <a:latin typeface="メイリオ" panose="020B0604030504040204" pitchFamily="50" charset="-128"/>
                <a:ea typeface="メイリオ" panose="020B0604030504040204" pitchFamily="50" charset="-128"/>
              </a:rPr>
              <a:t>ヵ月）に満たない場合、報酬比例部分（</a:t>
            </a:r>
            <a:r>
              <a:rPr kumimoji="1" lang="en-US" altLang="ja-JP" sz="1200" dirty="0">
                <a:solidFill>
                  <a:schemeClr val="tx1"/>
                </a:solidFill>
                <a:latin typeface="メイリオ" panose="020B0604030504040204" pitchFamily="50" charset="-128"/>
                <a:ea typeface="メイリオ" panose="020B0604030504040204" pitchFamily="50" charset="-128"/>
              </a:rPr>
              <a:t>2</a:t>
            </a:r>
            <a:r>
              <a:rPr kumimoji="1" lang="ja-JP" altLang="en-US" sz="1200" dirty="0">
                <a:solidFill>
                  <a:schemeClr val="tx1"/>
                </a:solidFill>
                <a:latin typeface="メイリオ" panose="020B0604030504040204" pitchFamily="50" charset="-128"/>
                <a:ea typeface="メイリオ" panose="020B0604030504040204" pitchFamily="50" charset="-128"/>
              </a:rPr>
              <a:t>階</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algn="just">
              <a:lnSpc>
                <a:spcPts val="1800"/>
              </a:lnSpc>
            </a:pPr>
            <a:r>
              <a:rPr lang="ja-JP" altLang="en-US" sz="1200" dirty="0">
                <a:solidFill>
                  <a:schemeClr val="tx1"/>
                </a:solidFill>
                <a:latin typeface="メイリオ" panose="020B0604030504040204" pitchFamily="50" charset="-128"/>
                <a:ea typeface="メイリオ" panose="020B0604030504040204" pitchFamily="50" charset="-128"/>
              </a:rPr>
              <a:t>　相</a:t>
            </a:r>
            <a:r>
              <a:rPr kumimoji="1" lang="ja-JP" altLang="en-US" sz="1200" dirty="0">
                <a:solidFill>
                  <a:schemeClr val="tx1"/>
                </a:solidFill>
                <a:latin typeface="メイリオ" panose="020B0604030504040204" pitchFamily="50" charset="-128"/>
                <a:ea typeface="メイリオ" panose="020B0604030504040204" pitchFamily="50" charset="-128"/>
              </a:rPr>
              <a:t>当）のみならず定額部分（</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階相当）の額も加算</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algn="just">
              <a:lnSpc>
                <a:spcPts val="800"/>
              </a:lnSpc>
            </a:pP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285750" indent="-285750" algn="just">
              <a:lnSpc>
                <a:spcPts val="1800"/>
              </a:lnSpc>
              <a:buFont typeface="Wingdings" panose="05000000000000000000" pitchFamily="2" charset="2"/>
              <a:buChar char="u"/>
            </a:pPr>
            <a:r>
              <a:rPr kumimoji="1" lang="ja-JP" altLang="en-US" sz="1400" b="1" dirty="0">
                <a:solidFill>
                  <a:schemeClr val="accent3"/>
                </a:solidFill>
                <a:latin typeface="メイリオ" panose="020B0604030504040204" pitchFamily="50" charset="-128"/>
                <a:ea typeface="メイリオ" panose="020B0604030504040204" pitchFamily="50" charset="-128"/>
              </a:rPr>
              <a:t>在職時改定／</a:t>
            </a:r>
            <a:r>
              <a:rPr kumimoji="1" lang="en-US" altLang="ja-JP" sz="1400" b="1" dirty="0">
                <a:solidFill>
                  <a:schemeClr val="accent3"/>
                </a:solidFill>
                <a:latin typeface="メイリオ" panose="020B0604030504040204" pitchFamily="50" charset="-128"/>
                <a:ea typeface="メイリオ" panose="020B0604030504040204" pitchFamily="50" charset="-128"/>
              </a:rPr>
              <a:t>2024</a:t>
            </a:r>
            <a:r>
              <a:rPr kumimoji="1" lang="ja-JP" altLang="en-US" sz="1400" b="1" dirty="0">
                <a:solidFill>
                  <a:schemeClr val="accent3"/>
                </a:solidFill>
                <a:latin typeface="メイリオ" panose="020B0604030504040204" pitchFamily="50" charset="-128"/>
                <a:ea typeface="メイリオ" panose="020B0604030504040204" pitchFamily="50" charset="-128"/>
              </a:rPr>
              <a:t>年～</a:t>
            </a:r>
            <a:endParaRPr kumimoji="1" lang="en-US" altLang="ja-JP" sz="1400" b="1" dirty="0">
              <a:solidFill>
                <a:schemeClr val="accent3"/>
              </a:solidFill>
              <a:latin typeface="メイリオ" panose="020B0604030504040204" pitchFamily="50" charset="-128"/>
              <a:ea typeface="メイリオ" panose="020B0604030504040204" pitchFamily="50" charset="-128"/>
            </a:endParaRPr>
          </a:p>
          <a:p>
            <a:pPr marL="342900" indent="-171450" algn="just">
              <a:lnSpc>
                <a:spcPts val="1800"/>
              </a:lnSpc>
              <a:buFont typeface="Wingdings" panose="05000000000000000000" pitchFamily="2" charset="2"/>
              <a:buChar char="Ø"/>
            </a:pPr>
            <a:r>
              <a:rPr kumimoji="1" lang="ja-JP" altLang="en-US" sz="1200" dirty="0">
                <a:solidFill>
                  <a:schemeClr val="tx1"/>
                </a:solidFill>
                <a:latin typeface="メイリオ" panose="020B0604030504040204" pitchFamily="50" charset="-128"/>
                <a:ea typeface="メイリオ" panose="020B0604030504040204" pitchFamily="50" charset="-128"/>
              </a:rPr>
              <a:t>年金受給者（</a:t>
            </a:r>
            <a:r>
              <a:rPr kumimoji="1" lang="en-US" altLang="ja-JP" sz="1200" dirty="0">
                <a:solidFill>
                  <a:schemeClr val="tx1"/>
                </a:solidFill>
                <a:latin typeface="メイリオ" panose="020B0604030504040204" pitchFamily="50" charset="-128"/>
                <a:ea typeface="メイリオ" panose="020B0604030504040204" pitchFamily="50" charset="-128"/>
              </a:rPr>
              <a:t>65</a:t>
            </a:r>
            <a:r>
              <a:rPr kumimoji="1" lang="ja-JP" altLang="en-US" sz="1200" dirty="0">
                <a:solidFill>
                  <a:schemeClr val="tx1"/>
                </a:solidFill>
                <a:latin typeface="メイリオ" panose="020B0604030504040204" pitchFamily="50" charset="-128"/>
                <a:ea typeface="メイリオ" panose="020B0604030504040204" pitchFamily="50" charset="-128"/>
              </a:rPr>
              <a:t>歳以降）は、毎年</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回</a:t>
            </a:r>
            <a:r>
              <a:rPr kumimoji="1" lang="en-US" altLang="ja-JP" sz="1200" dirty="0">
                <a:solidFill>
                  <a:schemeClr val="tx1"/>
                </a:solidFill>
                <a:latin typeface="メイリオ" panose="020B0604030504040204" pitchFamily="50" charset="-128"/>
                <a:ea typeface="メイリオ" panose="020B0604030504040204" pitchFamily="50" charset="-128"/>
              </a:rPr>
              <a:t>10</a:t>
            </a:r>
            <a:r>
              <a:rPr kumimoji="1" lang="ja-JP" altLang="en-US" sz="1200" dirty="0">
                <a:solidFill>
                  <a:schemeClr val="tx1"/>
                </a:solidFill>
                <a:latin typeface="メイリオ" panose="020B0604030504040204" pitchFamily="50" charset="-128"/>
                <a:ea typeface="メイリオ" panose="020B0604030504040204" pitchFamily="50" charset="-128"/>
              </a:rPr>
              <a:t>月に年金額が改定され、</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年間の加入月数分増額する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algn="just">
              <a:lnSpc>
                <a:spcPts val="800"/>
              </a:lnSpc>
            </a:pP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285750" indent="-285750" algn="just">
              <a:lnSpc>
                <a:spcPts val="1800"/>
              </a:lnSpc>
              <a:buFont typeface="Wingdings" panose="05000000000000000000" pitchFamily="2" charset="2"/>
              <a:buChar char="u"/>
            </a:pPr>
            <a:r>
              <a:rPr kumimoji="1" lang="ja-JP" altLang="en-US" sz="1400" b="1" dirty="0">
                <a:solidFill>
                  <a:schemeClr val="accent3"/>
                </a:solidFill>
                <a:latin typeface="メイリオ" panose="020B0604030504040204" pitchFamily="50" charset="-128"/>
                <a:ea typeface="メイリオ" panose="020B0604030504040204" pitchFamily="50" charset="-128"/>
              </a:rPr>
              <a:t>在職老齢年金の支給調整</a:t>
            </a:r>
            <a:endParaRPr kumimoji="1" lang="en-US" altLang="ja-JP" sz="1400" b="1" dirty="0">
              <a:solidFill>
                <a:schemeClr val="accent3"/>
              </a:solidFill>
              <a:latin typeface="メイリオ" panose="020B0604030504040204" pitchFamily="50" charset="-128"/>
              <a:ea typeface="メイリオ" panose="020B0604030504040204" pitchFamily="50" charset="-128"/>
            </a:endParaRPr>
          </a:p>
          <a:p>
            <a:pPr marL="342900" indent="-171450" algn="just">
              <a:lnSpc>
                <a:spcPts val="1800"/>
              </a:lnSpc>
              <a:buFont typeface="Wingdings" panose="05000000000000000000" pitchFamily="2" charset="2"/>
              <a:buChar char="Ø"/>
            </a:pPr>
            <a:r>
              <a:rPr kumimoji="1" lang="ja-JP" altLang="en-US" sz="1200" dirty="0">
                <a:solidFill>
                  <a:schemeClr val="tx1"/>
                </a:solidFill>
                <a:latin typeface="メイリオ" panose="020B0604030504040204" pitchFamily="50" charset="-128"/>
                <a:ea typeface="メイリオ" panose="020B0604030504040204" pitchFamily="50" charset="-128"/>
              </a:rPr>
              <a:t>総報酬月額と厚生年金額の合計が</a:t>
            </a:r>
            <a:r>
              <a:rPr kumimoji="1" lang="en-US" altLang="ja-JP" sz="1200" dirty="0">
                <a:solidFill>
                  <a:schemeClr val="tx1"/>
                </a:solidFill>
                <a:latin typeface="メイリオ" panose="020B0604030504040204" pitchFamily="50" charset="-128"/>
                <a:ea typeface="メイリオ" panose="020B0604030504040204" pitchFamily="50" charset="-128"/>
              </a:rPr>
              <a:t>51</a:t>
            </a:r>
            <a:r>
              <a:rPr kumimoji="1" lang="ja-JP" altLang="en-US" sz="1200" dirty="0">
                <a:solidFill>
                  <a:schemeClr val="tx1"/>
                </a:solidFill>
                <a:latin typeface="メイリオ" panose="020B0604030504040204" pitchFamily="50" charset="-128"/>
                <a:ea typeface="メイリオ" panose="020B0604030504040204" pitchFamily="50" charset="-128"/>
              </a:rPr>
              <a:t>万円（令和</a:t>
            </a:r>
            <a:r>
              <a:rPr kumimoji="1" lang="en-US" altLang="ja-JP" sz="1200" dirty="0">
                <a:solidFill>
                  <a:schemeClr val="tx1"/>
                </a:solidFill>
                <a:latin typeface="メイリオ" panose="020B0604030504040204" pitchFamily="50" charset="-128"/>
                <a:ea typeface="メイリオ" panose="020B0604030504040204" pitchFamily="50" charset="-128"/>
              </a:rPr>
              <a:t>7</a:t>
            </a:r>
            <a:r>
              <a:rPr kumimoji="1" lang="ja-JP" altLang="en-US" sz="1200" dirty="0">
                <a:solidFill>
                  <a:schemeClr val="tx1"/>
                </a:solidFill>
                <a:latin typeface="メイリオ" panose="020B0604030504040204" pitchFamily="50" charset="-128"/>
                <a:ea typeface="メイリオ" panose="020B0604030504040204" pitchFamily="50" charset="-128"/>
              </a:rPr>
              <a:t>年</a:t>
            </a:r>
            <a:r>
              <a:rPr kumimoji="1" lang="en-US" altLang="ja-JP" sz="1200" dirty="0">
                <a:solidFill>
                  <a:schemeClr val="tx1"/>
                </a:solidFill>
                <a:latin typeface="メイリオ" panose="020B0604030504040204" pitchFamily="50" charset="-128"/>
                <a:ea typeface="メイリオ" panose="020B0604030504040204" pitchFamily="50" charset="-128"/>
              </a:rPr>
              <a:t>4</a:t>
            </a:r>
            <a:r>
              <a:rPr kumimoji="1" lang="ja-JP" altLang="en-US" sz="1200" dirty="0">
                <a:solidFill>
                  <a:schemeClr val="tx1"/>
                </a:solidFill>
                <a:latin typeface="メイリオ" panose="020B0604030504040204" pitchFamily="50" charset="-128"/>
                <a:ea typeface="メイリオ" panose="020B0604030504040204" pitchFamily="50" charset="-128"/>
              </a:rPr>
              <a:t>月）を超えると、超えた額の</a:t>
            </a:r>
            <a:r>
              <a:rPr kumimoji="1" lang="en-US" altLang="ja-JP" sz="1200" dirty="0">
                <a:solidFill>
                  <a:schemeClr val="tx1"/>
                </a:solidFill>
                <a:latin typeface="メイリオ" panose="020B0604030504040204" pitchFamily="50" charset="-128"/>
                <a:ea typeface="メイリオ" panose="020B0604030504040204" pitchFamily="50" charset="-128"/>
              </a:rPr>
              <a:t>1/2</a:t>
            </a:r>
            <a:r>
              <a:rPr kumimoji="1" lang="ja-JP" altLang="en-US" sz="1200" dirty="0">
                <a:solidFill>
                  <a:schemeClr val="tx1"/>
                </a:solidFill>
                <a:latin typeface="メイリオ" panose="020B0604030504040204" pitchFamily="50" charset="-128"/>
                <a:ea typeface="メイリオ" panose="020B0604030504040204" pitchFamily="50" charset="-128"/>
              </a:rPr>
              <a:t>を支給停止</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342900" indent="-171450" algn="just">
              <a:lnSpc>
                <a:spcPts val="1800"/>
              </a:lnSpc>
              <a:buFont typeface="Wingdings" panose="05000000000000000000" pitchFamily="2" charset="2"/>
              <a:buChar char="Ø"/>
            </a:pPr>
            <a:r>
              <a:rPr lang="ja-JP" altLang="en-US" sz="1200" dirty="0">
                <a:solidFill>
                  <a:schemeClr val="tx1"/>
                </a:solidFill>
                <a:latin typeface="メイリオ" panose="020B0604030504040204" pitchFamily="50" charset="-128"/>
                <a:ea typeface="メイリオ" panose="020B0604030504040204" pitchFamily="50" charset="-128"/>
              </a:rPr>
              <a:t>支給調整停止額の見直し及び廃止の検討</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cxnSp>
        <p:nvCxnSpPr>
          <p:cNvPr id="13" name="直線矢印コネクタ 12">
            <a:extLst>
              <a:ext uri="{FF2B5EF4-FFF2-40B4-BE49-F238E27FC236}">
                <a16:creationId xmlns:a16="http://schemas.microsoft.com/office/drawing/2014/main" id="{00F27758-AA5E-7E3A-A95F-7ADDAA86E498}"/>
              </a:ext>
              <a:ext uri="{C183D7F6-B498-43B3-948B-1728B52AA6E4}">
                <adec:decorative xmlns:adec="http://schemas.microsoft.com/office/drawing/2017/decorative" val="1"/>
              </a:ext>
            </a:extLst>
          </p:cNvPr>
          <p:cNvCxnSpPr>
            <a:cxnSpLocks/>
          </p:cNvCxnSpPr>
          <p:nvPr/>
        </p:nvCxnSpPr>
        <p:spPr>
          <a:xfrm>
            <a:off x="1426845" y="5771836"/>
            <a:ext cx="7201487" cy="0"/>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CF9BDD84-3AEF-037E-7005-F9211B81008E}"/>
              </a:ext>
            </a:extLst>
          </p:cNvPr>
          <p:cNvSpPr/>
          <p:nvPr/>
        </p:nvSpPr>
        <p:spPr>
          <a:xfrm>
            <a:off x="1931670" y="5417506"/>
            <a:ext cx="6446520" cy="3543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老齢基礎年金</a:t>
            </a:r>
          </a:p>
        </p:txBody>
      </p:sp>
      <p:sp>
        <p:nvSpPr>
          <p:cNvPr id="44" name="正方形/長方形 43">
            <a:extLst>
              <a:ext uri="{FF2B5EF4-FFF2-40B4-BE49-F238E27FC236}">
                <a16:creationId xmlns:a16="http://schemas.microsoft.com/office/drawing/2014/main" id="{142E5EA0-1334-35FB-0722-1C733CC3F34E}"/>
              </a:ext>
            </a:extLst>
          </p:cNvPr>
          <p:cNvSpPr/>
          <p:nvPr/>
        </p:nvSpPr>
        <p:spPr>
          <a:xfrm>
            <a:off x="1931670" y="4857437"/>
            <a:ext cx="6446520" cy="56006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老齢厚生年金</a:t>
            </a:r>
          </a:p>
        </p:txBody>
      </p:sp>
      <p:sp>
        <p:nvSpPr>
          <p:cNvPr id="45" name="正方形/長方形 44">
            <a:extLst>
              <a:ext uri="{FF2B5EF4-FFF2-40B4-BE49-F238E27FC236}">
                <a16:creationId xmlns:a16="http://schemas.microsoft.com/office/drawing/2014/main" id="{1332808C-9C8C-3342-55AD-8C0BA0D5CBF8}"/>
              </a:ext>
              <a:ext uri="{C183D7F6-B498-43B3-948B-1728B52AA6E4}">
                <adec:decorative xmlns:adec="http://schemas.microsoft.com/office/drawing/2017/decorative" val="1"/>
              </a:ext>
            </a:extLst>
          </p:cNvPr>
          <p:cNvSpPr/>
          <p:nvPr/>
        </p:nvSpPr>
        <p:spPr>
          <a:xfrm>
            <a:off x="7360920" y="4091627"/>
            <a:ext cx="1017270" cy="76581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986408B7-4EA2-00B9-2E67-9D9BC3A9DB0C}"/>
              </a:ext>
            </a:extLst>
          </p:cNvPr>
          <p:cNvSpPr txBox="1"/>
          <p:nvPr/>
        </p:nvSpPr>
        <p:spPr>
          <a:xfrm>
            <a:off x="1657350" y="5851848"/>
            <a:ext cx="605790"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65</a:t>
            </a:r>
            <a:r>
              <a:rPr kumimoji="1" lang="ja-JP" altLang="en-US" sz="1400" b="1" dirty="0">
                <a:latin typeface="メイリオ" panose="020B0604030504040204" pitchFamily="50" charset="-128"/>
                <a:ea typeface="メイリオ" panose="020B0604030504040204" pitchFamily="50" charset="-128"/>
              </a:rPr>
              <a:t>歳</a:t>
            </a:r>
          </a:p>
        </p:txBody>
      </p:sp>
      <p:sp>
        <p:nvSpPr>
          <p:cNvPr id="47" name="テキスト ボックス 46">
            <a:extLst>
              <a:ext uri="{FF2B5EF4-FFF2-40B4-BE49-F238E27FC236}">
                <a16:creationId xmlns:a16="http://schemas.microsoft.com/office/drawing/2014/main" id="{1904E11F-249A-1D67-EF49-FDD28E3D4677}"/>
              </a:ext>
            </a:extLst>
          </p:cNvPr>
          <p:cNvSpPr txBox="1"/>
          <p:nvPr/>
        </p:nvSpPr>
        <p:spPr>
          <a:xfrm>
            <a:off x="2838450" y="5854827"/>
            <a:ext cx="605790"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66</a:t>
            </a:r>
            <a:r>
              <a:rPr kumimoji="1" lang="ja-JP" altLang="en-US" sz="1400" b="1" dirty="0">
                <a:latin typeface="メイリオ" panose="020B0604030504040204" pitchFamily="50" charset="-128"/>
                <a:ea typeface="メイリオ" panose="020B0604030504040204" pitchFamily="50" charset="-128"/>
              </a:rPr>
              <a:t>歳</a:t>
            </a:r>
          </a:p>
        </p:txBody>
      </p:sp>
      <p:sp>
        <p:nvSpPr>
          <p:cNvPr id="48" name="テキスト ボックス 47">
            <a:extLst>
              <a:ext uri="{FF2B5EF4-FFF2-40B4-BE49-F238E27FC236}">
                <a16:creationId xmlns:a16="http://schemas.microsoft.com/office/drawing/2014/main" id="{3164575A-C1B2-1D50-07E5-82BBAE1BBD8D}"/>
              </a:ext>
            </a:extLst>
          </p:cNvPr>
          <p:cNvSpPr txBox="1"/>
          <p:nvPr/>
        </p:nvSpPr>
        <p:spPr>
          <a:xfrm>
            <a:off x="4019550" y="5854848"/>
            <a:ext cx="605790"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67</a:t>
            </a:r>
            <a:r>
              <a:rPr kumimoji="1" lang="ja-JP" altLang="en-US" sz="1400" b="1" dirty="0">
                <a:latin typeface="メイリオ" panose="020B0604030504040204" pitchFamily="50" charset="-128"/>
                <a:ea typeface="メイリオ" panose="020B0604030504040204" pitchFamily="50" charset="-128"/>
              </a:rPr>
              <a:t>歳</a:t>
            </a:r>
          </a:p>
        </p:txBody>
      </p:sp>
      <p:sp>
        <p:nvSpPr>
          <p:cNvPr id="49" name="テキスト ボックス 48">
            <a:extLst>
              <a:ext uri="{FF2B5EF4-FFF2-40B4-BE49-F238E27FC236}">
                <a16:creationId xmlns:a16="http://schemas.microsoft.com/office/drawing/2014/main" id="{BEA201A2-11B4-6C92-BA08-2B08A5B9FE36}"/>
              </a:ext>
            </a:extLst>
          </p:cNvPr>
          <p:cNvSpPr txBox="1"/>
          <p:nvPr/>
        </p:nvSpPr>
        <p:spPr>
          <a:xfrm>
            <a:off x="5198294" y="5851848"/>
            <a:ext cx="605790"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68</a:t>
            </a:r>
            <a:r>
              <a:rPr kumimoji="1" lang="ja-JP" altLang="en-US" sz="1400" b="1" dirty="0">
                <a:latin typeface="メイリオ" panose="020B0604030504040204" pitchFamily="50" charset="-128"/>
                <a:ea typeface="メイリオ" panose="020B0604030504040204" pitchFamily="50" charset="-128"/>
              </a:rPr>
              <a:t>歳</a:t>
            </a:r>
          </a:p>
        </p:txBody>
      </p:sp>
      <p:sp>
        <p:nvSpPr>
          <p:cNvPr id="50" name="テキスト ボックス 49">
            <a:extLst>
              <a:ext uri="{FF2B5EF4-FFF2-40B4-BE49-F238E27FC236}">
                <a16:creationId xmlns:a16="http://schemas.microsoft.com/office/drawing/2014/main" id="{29DF0208-D9D2-FFCE-042C-9FDAD05D7976}"/>
              </a:ext>
            </a:extLst>
          </p:cNvPr>
          <p:cNvSpPr txBox="1"/>
          <p:nvPr/>
        </p:nvSpPr>
        <p:spPr>
          <a:xfrm>
            <a:off x="6377038" y="5846556"/>
            <a:ext cx="605790"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69</a:t>
            </a:r>
            <a:r>
              <a:rPr kumimoji="1" lang="ja-JP" altLang="en-US" sz="1400" b="1" dirty="0">
                <a:latin typeface="メイリオ" panose="020B0604030504040204" pitchFamily="50" charset="-128"/>
                <a:ea typeface="メイリオ" panose="020B0604030504040204" pitchFamily="50" charset="-128"/>
              </a:rPr>
              <a:t>歳</a:t>
            </a:r>
          </a:p>
        </p:txBody>
      </p:sp>
      <p:sp>
        <p:nvSpPr>
          <p:cNvPr id="51" name="テキスト ボックス 50">
            <a:extLst>
              <a:ext uri="{FF2B5EF4-FFF2-40B4-BE49-F238E27FC236}">
                <a16:creationId xmlns:a16="http://schemas.microsoft.com/office/drawing/2014/main" id="{28F8D547-D609-A3CC-3BF8-56365D486259}"/>
              </a:ext>
            </a:extLst>
          </p:cNvPr>
          <p:cNvSpPr txBox="1"/>
          <p:nvPr/>
        </p:nvSpPr>
        <p:spPr>
          <a:xfrm>
            <a:off x="7456069" y="5859498"/>
            <a:ext cx="605790"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70</a:t>
            </a:r>
            <a:r>
              <a:rPr kumimoji="1" lang="ja-JP" altLang="en-US" sz="1400" b="1" dirty="0">
                <a:latin typeface="メイリオ" panose="020B0604030504040204" pitchFamily="50" charset="-128"/>
                <a:ea typeface="メイリオ" panose="020B0604030504040204" pitchFamily="50" charset="-128"/>
              </a:rPr>
              <a:t>歳</a:t>
            </a:r>
          </a:p>
        </p:txBody>
      </p:sp>
      <p:sp>
        <p:nvSpPr>
          <p:cNvPr id="52" name="正方形/長方形 51">
            <a:extLst>
              <a:ext uri="{FF2B5EF4-FFF2-40B4-BE49-F238E27FC236}">
                <a16:creationId xmlns:a16="http://schemas.microsoft.com/office/drawing/2014/main" id="{02DE353C-B8CB-472E-C219-5B1E317548B4}"/>
              </a:ext>
              <a:ext uri="{C183D7F6-B498-43B3-948B-1728B52AA6E4}">
                <adec:decorative xmlns:adec="http://schemas.microsoft.com/office/drawing/2017/decorative" val="1"/>
              </a:ext>
            </a:extLst>
          </p:cNvPr>
          <p:cNvSpPr/>
          <p:nvPr/>
        </p:nvSpPr>
        <p:spPr>
          <a:xfrm>
            <a:off x="3139441" y="4755204"/>
            <a:ext cx="4221478" cy="117474"/>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61AE4C74-4A7B-C290-0FC8-A2465EB149A2}"/>
              </a:ext>
              <a:ext uri="{C183D7F6-B498-43B3-948B-1728B52AA6E4}">
                <adec:decorative xmlns:adec="http://schemas.microsoft.com/office/drawing/2017/decorative" val="1"/>
              </a:ext>
            </a:extLst>
          </p:cNvPr>
          <p:cNvSpPr/>
          <p:nvPr/>
        </p:nvSpPr>
        <p:spPr>
          <a:xfrm>
            <a:off x="4450079" y="4594516"/>
            <a:ext cx="2910840" cy="117474"/>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74760C38-A615-2979-236C-42BAD4677D91}"/>
              </a:ext>
              <a:ext uri="{C183D7F6-B498-43B3-948B-1728B52AA6E4}">
                <adec:decorative xmlns:adec="http://schemas.microsoft.com/office/drawing/2017/decorative" val="1"/>
              </a:ext>
            </a:extLst>
          </p:cNvPr>
          <p:cNvSpPr/>
          <p:nvPr/>
        </p:nvSpPr>
        <p:spPr>
          <a:xfrm>
            <a:off x="5452110" y="4404016"/>
            <a:ext cx="1924049" cy="117474"/>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CC5F4EC9-754A-DA6F-C04A-E01F0FF5CC4B}"/>
              </a:ext>
              <a:ext uri="{C183D7F6-B498-43B3-948B-1728B52AA6E4}">
                <adec:decorative xmlns:adec="http://schemas.microsoft.com/office/drawing/2017/decorative" val="1"/>
              </a:ext>
            </a:extLst>
          </p:cNvPr>
          <p:cNvSpPr/>
          <p:nvPr/>
        </p:nvSpPr>
        <p:spPr>
          <a:xfrm>
            <a:off x="6640830" y="4209071"/>
            <a:ext cx="887729" cy="121919"/>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左中かっこ 55">
            <a:extLst>
              <a:ext uri="{FF2B5EF4-FFF2-40B4-BE49-F238E27FC236}">
                <a16:creationId xmlns:a16="http://schemas.microsoft.com/office/drawing/2014/main" id="{48DF31C5-2509-C8FB-A62F-6ED9292A8045}"/>
              </a:ext>
              <a:ext uri="{C183D7F6-B498-43B3-948B-1728B52AA6E4}">
                <adec:decorative xmlns:adec="http://schemas.microsoft.com/office/drawing/2017/decorative" val="1"/>
              </a:ext>
            </a:extLst>
          </p:cNvPr>
          <p:cNvSpPr/>
          <p:nvPr/>
        </p:nvSpPr>
        <p:spPr>
          <a:xfrm rot="5400000">
            <a:off x="5102772" y="1899096"/>
            <a:ext cx="294818" cy="4221479"/>
          </a:xfrm>
          <a:prstGeom prst="leftBrace">
            <a:avLst>
              <a:gd name="adj1" fmla="val 37529"/>
              <a:gd name="adj2" fmla="val 46189"/>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17047145-8134-EA42-E943-5ED1A6E22FD6}"/>
              </a:ext>
            </a:extLst>
          </p:cNvPr>
          <p:cNvSpPr txBox="1"/>
          <p:nvPr/>
        </p:nvSpPr>
        <p:spPr>
          <a:xfrm>
            <a:off x="3832836" y="3578713"/>
            <a:ext cx="304331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在職定時改定による年金増額分</a:t>
            </a:r>
          </a:p>
        </p:txBody>
      </p:sp>
      <p:sp>
        <p:nvSpPr>
          <p:cNvPr id="58" name="矢印: 左右 57">
            <a:extLst>
              <a:ext uri="{FF2B5EF4-FFF2-40B4-BE49-F238E27FC236}">
                <a16:creationId xmlns:a16="http://schemas.microsoft.com/office/drawing/2014/main" id="{A10427E2-5587-C746-2DBC-DE91F47A77DB}"/>
              </a:ext>
              <a:ext uri="{C183D7F6-B498-43B3-948B-1728B52AA6E4}">
                <adec:decorative xmlns:adec="http://schemas.microsoft.com/office/drawing/2017/decorative" val="1"/>
              </a:ext>
            </a:extLst>
          </p:cNvPr>
          <p:cNvSpPr/>
          <p:nvPr/>
        </p:nvSpPr>
        <p:spPr>
          <a:xfrm>
            <a:off x="2263140" y="5889116"/>
            <a:ext cx="572954" cy="153889"/>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左右 58">
            <a:extLst>
              <a:ext uri="{FF2B5EF4-FFF2-40B4-BE49-F238E27FC236}">
                <a16:creationId xmlns:a16="http://schemas.microsoft.com/office/drawing/2014/main" id="{0AC863EA-3114-89D1-D686-2270580C99C9}"/>
              </a:ext>
              <a:ext uri="{C183D7F6-B498-43B3-948B-1728B52AA6E4}">
                <adec:decorative xmlns:adec="http://schemas.microsoft.com/office/drawing/2017/decorative" val="1"/>
              </a:ext>
            </a:extLst>
          </p:cNvPr>
          <p:cNvSpPr/>
          <p:nvPr/>
        </p:nvSpPr>
        <p:spPr>
          <a:xfrm>
            <a:off x="3495851" y="5900630"/>
            <a:ext cx="572954" cy="153889"/>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左右 59">
            <a:extLst>
              <a:ext uri="{FF2B5EF4-FFF2-40B4-BE49-F238E27FC236}">
                <a16:creationId xmlns:a16="http://schemas.microsoft.com/office/drawing/2014/main" id="{DDF044B5-C07A-0E46-08A9-E1CF8DDCA852}"/>
              </a:ext>
              <a:ext uri="{C183D7F6-B498-43B3-948B-1728B52AA6E4}">
                <adec:decorative xmlns:adec="http://schemas.microsoft.com/office/drawing/2017/decorative" val="1"/>
              </a:ext>
            </a:extLst>
          </p:cNvPr>
          <p:cNvSpPr/>
          <p:nvPr/>
        </p:nvSpPr>
        <p:spPr>
          <a:xfrm>
            <a:off x="4641758" y="5900630"/>
            <a:ext cx="572954" cy="153889"/>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左右 60">
            <a:extLst>
              <a:ext uri="{FF2B5EF4-FFF2-40B4-BE49-F238E27FC236}">
                <a16:creationId xmlns:a16="http://schemas.microsoft.com/office/drawing/2014/main" id="{F6907B41-9D98-97EB-4F64-4B5AA5A4B039}"/>
              </a:ext>
              <a:ext uri="{C183D7F6-B498-43B3-948B-1728B52AA6E4}">
                <adec:decorative xmlns:adec="http://schemas.microsoft.com/office/drawing/2017/decorative" val="1"/>
              </a:ext>
            </a:extLst>
          </p:cNvPr>
          <p:cNvSpPr/>
          <p:nvPr/>
        </p:nvSpPr>
        <p:spPr>
          <a:xfrm>
            <a:off x="5798543" y="5888798"/>
            <a:ext cx="572954" cy="153889"/>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左右 61">
            <a:extLst>
              <a:ext uri="{FF2B5EF4-FFF2-40B4-BE49-F238E27FC236}">
                <a16:creationId xmlns:a16="http://schemas.microsoft.com/office/drawing/2014/main" id="{F4612C01-810F-6FB3-AA2E-BC415499B9CB}"/>
              </a:ext>
              <a:ext uri="{C183D7F6-B498-43B3-948B-1728B52AA6E4}">
                <adec:decorative xmlns:adec="http://schemas.microsoft.com/office/drawing/2017/decorative" val="1"/>
              </a:ext>
            </a:extLst>
          </p:cNvPr>
          <p:cNvSpPr/>
          <p:nvPr/>
        </p:nvSpPr>
        <p:spPr>
          <a:xfrm>
            <a:off x="6955328" y="5899018"/>
            <a:ext cx="572954" cy="153889"/>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a:extLst>
              <a:ext uri="{FF2B5EF4-FFF2-40B4-BE49-F238E27FC236}">
                <a16:creationId xmlns:a16="http://schemas.microsoft.com/office/drawing/2014/main" id="{6E92845C-B024-B6EC-60FB-590E4AD0F617}"/>
              </a:ext>
              <a:ext uri="{C183D7F6-B498-43B3-948B-1728B52AA6E4}">
                <adec:decorative xmlns:adec="http://schemas.microsoft.com/office/drawing/2017/decorative" val="1"/>
              </a:ext>
            </a:extLst>
          </p:cNvPr>
          <p:cNvCxnSpPr>
            <a:cxnSpLocks/>
            <a:stCxn id="58" idx="1"/>
          </p:cNvCxnSpPr>
          <p:nvPr/>
        </p:nvCxnSpPr>
        <p:spPr>
          <a:xfrm flipV="1">
            <a:off x="2549617" y="4813941"/>
            <a:ext cx="562652" cy="11136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ABFDDDD-C6B1-E7C4-D76B-5F265326C5EC}"/>
              </a:ext>
              <a:ext uri="{C183D7F6-B498-43B3-948B-1728B52AA6E4}">
                <adec:decorative xmlns:adec="http://schemas.microsoft.com/office/drawing/2017/decorative" val="1"/>
              </a:ext>
            </a:extLst>
          </p:cNvPr>
          <p:cNvCxnSpPr>
            <a:cxnSpLocks/>
          </p:cNvCxnSpPr>
          <p:nvPr/>
        </p:nvCxnSpPr>
        <p:spPr>
          <a:xfrm flipV="1">
            <a:off x="3832835" y="4653253"/>
            <a:ext cx="555333" cy="1257079"/>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C56730D2-69F4-C461-A66D-9AF499800EB3}"/>
              </a:ext>
              <a:ext uri="{C183D7F6-B498-43B3-948B-1728B52AA6E4}">
                <adec:decorative xmlns:adec="http://schemas.microsoft.com/office/drawing/2017/decorative" val="1"/>
              </a:ext>
            </a:extLst>
          </p:cNvPr>
          <p:cNvCxnSpPr>
            <a:cxnSpLocks/>
            <a:stCxn id="60" idx="1"/>
          </p:cNvCxnSpPr>
          <p:nvPr/>
        </p:nvCxnSpPr>
        <p:spPr>
          <a:xfrm flipV="1">
            <a:off x="4928235" y="4520198"/>
            <a:ext cx="523874" cy="1418904"/>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01A65774-2DDA-E8C8-D8BB-1C1C8F9DD270}"/>
              </a:ext>
              <a:ext uri="{C183D7F6-B498-43B3-948B-1728B52AA6E4}">
                <adec:decorative xmlns:adec="http://schemas.microsoft.com/office/drawing/2017/decorative" val="1"/>
              </a:ext>
            </a:extLst>
          </p:cNvPr>
          <p:cNvCxnSpPr>
            <a:cxnSpLocks/>
            <a:stCxn id="61" idx="1"/>
          </p:cNvCxnSpPr>
          <p:nvPr/>
        </p:nvCxnSpPr>
        <p:spPr>
          <a:xfrm flipV="1">
            <a:off x="6085020" y="4286238"/>
            <a:ext cx="543152" cy="164103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7" name="吹き出し: 四角形 66">
            <a:extLst>
              <a:ext uri="{FF2B5EF4-FFF2-40B4-BE49-F238E27FC236}">
                <a16:creationId xmlns:a16="http://schemas.microsoft.com/office/drawing/2014/main" id="{F8247F6D-3207-8119-DD49-1202A72465B8}"/>
              </a:ext>
            </a:extLst>
          </p:cNvPr>
          <p:cNvSpPr/>
          <p:nvPr/>
        </p:nvSpPr>
        <p:spPr>
          <a:xfrm>
            <a:off x="1426844" y="4158646"/>
            <a:ext cx="1411605" cy="494607"/>
          </a:xfrm>
          <a:prstGeom prst="wedgeRectCallout">
            <a:avLst>
              <a:gd name="adj1" fmla="val 53888"/>
              <a:gd name="adj2" fmla="val 11653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在職中でも</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毎年</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回改定</a:t>
            </a:r>
          </a:p>
        </p:txBody>
      </p:sp>
      <p:sp>
        <p:nvSpPr>
          <p:cNvPr id="6" name="テキスト ボックス 5">
            <a:extLst>
              <a:ext uri="{FF2B5EF4-FFF2-40B4-BE49-F238E27FC236}">
                <a16:creationId xmlns:a16="http://schemas.microsoft.com/office/drawing/2014/main" id="{D694B54C-E9C6-39BD-2590-D974812116F7}"/>
              </a:ext>
            </a:extLst>
          </p:cNvPr>
          <p:cNvSpPr txBox="1"/>
          <p:nvPr/>
        </p:nvSpPr>
        <p:spPr>
          <a:xfrm>
            <a:off x="565670" y="693138"/>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⑺　年金制度の仕組み（在職老齢厚生年金の見直し）</a:t>
            </a:r>
            <a:endParaRPr kumimoji="1" lang="ja-JP" altLang="en-US" sz="1600" dirty="0">
              <a:solidFill>
                <a:schemeClr val="accent1"/>
              </a:solidFill>
              <a:latin typeface="+mj-ea"/>
              <a:ea typeface="+mj-ea"/>
            </a:endParaRPr>
          </a:p>
        </p:txBody>
      </p:sp>
      <p:sp>
        <p:nvSpPr>
          <p:cNvPr id="9" name="タイトル 8">
            <a:extLst>
              <a:ext uri="{FF2B5EF4-FFF2-40B4-BE49-F238E27FC236}">
                <a16:creationId xmlns:a16="http://schemas.microsoft.com/office/drawing/2014/main" id="{548C86C6-ED6A-44C8-5752-22E101B0C60E}"/>
              </a:ext>
            </a:extLst>
          </p:cNvPr>
          <p:cNvSpPr>
            <a:spLocks noGrp="1"/>
          </p:cNvSpPr>
          <p:nvPr>
            <p:ph type="title"/>
          </p:nvPr>
        </p:nvSpPr>
        <p:spPr/>
        <p:txBody>
          <a:bodyPr/>
          <a:lstStyle/>
          <a:p>
            <a:r>
              <a:rPr lang="ja-JP" altLang="en-US" b="1" dirty="0">
                <a:solidFill>
                  <a:schemeClr val="tx2"/>
                </a:solidFill>
                <a:latin typeface="+mn-ea"/>
                <a:cs typeface="メイリオ" pitchFamily="50" charset="-128"/>
              </a:rPr>
              <a:t>１．まずは年金制度の基礎知識から</a:t>
            </a:r>
            <a:endParaRPr lang="ja-JP" altLang="en-US" dirty="0"/>
          </a:p>
        </p:txBody>
      </p:sp>
    </p:spTree>
    <p:extLst>
      <p:ext uri="{BB962C8B-B14F-4D97-AF65-F5344CB8AC3E}">
        <p14:creationId xmlns:p14="http://schemas.microsoft.com/office/powerpoint/2010/main" val="286491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11</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latin typeface="+mn-ea"/>
                <a:cs typeface="メイリオ" pitchFamily="50" charset="-128"/>
              </a:rPr>
              <a:t>１．まずは年金制度の基礎知識から</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54927" y="678178"/>
            <a:ext cx="9222609" cy="338554"/>
          </a:xfrm>
          <a:prstGeom prst="rect">
            <a:avLst/>
          </a:prstGeom>
          <a:noFill/>
        </p:spPr>
        <p:txBody>
          <a:bodyPr wrap="square" rtlCol="0">
            <a:spAutoFit/>
          </a:bodyPr>
          <a:lstStyle/>
          <a:p>
            <a:r>
              <a:rPr lang="ja-JP" altLang="en-US" sz="1600" b="1" dirty="0">
                <a:solidFill>
                  <a:schemeClr val="accent1"/>
                </a:solidFill>
                <a:latin typeface="+mj-ea"/>
                <a:ea typeface="+mj-ea"/>
              </a:rPr>
              <a:t>⑻　年金制度の主な改革</a:t>
            </a:r>
            <a:endParaRPr kumimoji="1" lang="ja-JP" altLang="en-US" sz="1600" dirty="0">
              <a:solidFill>
                <a:schemeClr val="accent1"/>
              </a:solidFill>
              <a:latin typeface="+mj-ea"/>
              <a:ea typeface="+mj-ea"/>
            </a:endParaRPr>
          </a:p>
        </p:txBody>
      </p:sp>
      <p:graphicFrame>
        <p:nvGraphicFramePr>
          <p:cNvPr id="5" name="表 4">
            <a:extLst>
              <a:ext uri="{FF2B5EF4-FFF2-40B4-BE49-F238E27FC236}">
                <a16:creationId xmlns:a16="http://schemas.microsoft.com/office/drawing/2014/main" id="{40FA72AD-C3C5-4B11-2C69-86522C79AC30}"/>
              </a:ext>
            </a:extLst>
          </p:cNvPr>
          <p:cNvGraphicFramePr>
            <a:graphicFrameLocks noGrp="1"/>
          </p:cNvGraphicFramePr>
          <p:nvPr>
            <p:extLst>
              <p:ext uri="{D42A27DB-BD31-4B8C-83A1-F6EECF244321}">
                <p14:modId xmlns:p14="http://schemas.microsoft.com/office/powerpoint/2010/main" val="2256063463"/>
              </p:ext>
            </p:extLst>
          </p:nvPr>
        </p:nvGraphicFramePr>
        <p:xfrm>
          <a:off x="524508" y="1016732"/>
          <a:ext cx="4392731" cy="5292588"/>
        </p:xfrm>
        <a:graphic>
          <a:graphicData uri="http://schemas.openxmlformats.org/drawingml/2006/table">
            <a:tbl>
              <a:tblPr firstRow="1" bandRow="1">
                <a:tableStyleId>{21E4AEA4-8DFA-4A89-87EB-49C32662AFE0}</a:tableStyleId>
              </a:tblPr>
              <a:tblGrid>
                <a:gridCol w="1594342">
                  <a:extLst>
                    <a:ext uri="{9D8B030D-6E8A-4147-A177-3AD203B41FA5}">
                      <a16:colId xmlns:a16="http://schemas.microsoft.com/office/drawing/2014/main" val="337121940"/>
                    </a:ext>
                  </a:extLst>
                </a:gridCol>
                <a:gridCol w="2798389">
                  <a:extLst>
                    <a:ext uri="{9D8B030D-6E8A-4147-A177-3AD203B41FA5}">
                      <a16:colId xmlns:a16="http://schemas.microsoft.com/office/drawing/2014/main" val="3026645053"/>
                    </a:ext>
                  </a:extLst>
                </a:gridCol>
              </a:tblGrid>
              <a:tr h="306521">
                <a:tc>
                  <a:txBody>
                    <a:bodyPr/>
                    <a:lstStyle/>
                    <a:p>
                      <a:pPr algn="ctr"/>
                      <a:r>
                        <a:rPr kumimoji="1" lang="ja-JP" altLang="en-US" sz="1400" b="1" dirty="0">
                          <a:latin typeface="+mj-ea"/>
                          <a:ea typeface="+mj-ea"/>
                        </a:rPr>
                        <a:t>制定年</a:t>
                      </a:r>
                    </a:p>
                  </a:txBody>
                  <a:tcPr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a:r>
                        <a:rPr kumimoji="1" lang="ja-JP" altLang="en-US" sz="1400" b="1" dirty="0"/>
                        <a:t>主な改正内容</a:t>
                      </a:r>
                    </a:p>
                  </a:txBody>
                  <a:tcPr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095793"/>
                  </a:ext>
                </a:extLst>
              </a:tr>
              <a:tr h="275868">
                <a:tc>
                  <a:txBody>
                    <a:bodyPr/>
                    <a:lstStyle/>
                    <a:p>
                      <a:pPr algn="ctr"/>
                      <a:r>
                        <a:rPr kumimoji="1" lang="ja-JP" altLang="en-US" sz="1200" b="0" dirty="0">
                          <a:solidFill>
                            <a:schemeClr val="tx1"/>
                          </a:solidFill>
                          <a:latin typeface="+mj-ea"/>
                          <a:ea typeface="+mj-ea"/>
                        </a:rPr>
                        <a:t>昭和</a:t>
                      </a:r>
                      <a:r>
                        <a:rPr kumimoji="1" lang="en-US" altLang="ja-JP" sz="1200" b="0" dirty="0">
                          <a:solidFill>
                            <a:schemeClr val="tx1"/>
                          </a:solidFill>
                          <a:latin typeface="+mj-ea"/>
                          <a:ea typeface="+mj-ea"/>
                        </a:rPr>
                        <a:t>17</a:t>
                      </a:r>
                      <a:r>
                        <a:rPr kumimoji="1" lang="ja-JP" altLang="en-US" sz="1200" b="0" dirty="0">
                          <a:solidFill>
                            <a:schemeClr val="tx1"/>
                          </a:solidFill>
                          <a:latin typeface="+mj-ea"/>
                          <a:ea typeface="+mj-ea"/>
                        </a:rPr>
                        <a:t>（</a:t>
                      </a:r>
                      <a:r>
                        <a:rPr kumimoji="1" lang="en-US" altLang="ja-JP" sz="1200" b="0" dirty="0">
                          <a:solidFill>
                            <a:schemeClr val="tx1"/>
                          </a:solidFill>
                          <a:latin typeface="+mj-ea"/>
                          <a:ea typeface="+mj-ea"/>
                        </a:rPr>
                        <a:t>1942</a:t>
                      </a:r>
                      <a:r>
                        <a:rPr kumimoji="1" lang="ja-JP" altLang="en-US" sz="1200" b="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0" dirty="0">
                          <a:solidFill>
                            <a:schemeClr val="tx1"/>
                          </a:solidFill>
                          <a:latin typeface="+mj-ea"/>
                          <a:ea typeface="+mj-ea"/>
                        </a:rPr>
                        <a:t>労働者年金保険法制定（現業男子）</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16900554"/>
                  </a:ext>
                </a:extLst>
              </a:tr>
              <a:tr h="372933">
                <a:tc>
                  <a:txBody>
                    <a:bodyPr/>
                    <a:lstStyle/>
                    <a:p>
                      <a:pPr algn="ctr"/>
                      <a:r>
                        <a:rPr kumimoji="1" lang="ja-JP" altLang="en-US" sz="1200" dirty="0">
                          <a:solidFill>
                            <a:schemeClr val="tx1"/>
                          </a:solidFill>
                          <a:latin typeface="+mj-ea"/>
                          <a:ea typeface="+mj-ea"/>
                        </a:rPr>
                        <a:t>昭和</a:t>
                      </a:r>
                      <a:r>
                        <a:rPr kumimoji="1" lang="en-US" altLang="ja-JP" sz="1200" dirty="0">
                          <a:solidFill>
                            <a:schemeClr val="tx1"/>
                          </a:solidFill>
                          <a:latin typeface="+mj-ea"/>
                          <a:ea typeface="+mj-ea"/>
                        </a:rPr>
                        <a:t>19</a:t>
                      </a: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1944</a:t>
                      </a:r>
                      <a:r>
                        <a:rPr kumimoji="1" lang="ja-JP" altLang="en-US" sz="120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tc>
                  <a:txBody>
                    <a:bodyPr/>
                    <a:lstStyle/>
                    <a:p>
                      <a:pPr algn="l"/>
                      <a:r>
                        <a:rPr kumimoji="1" lang="ja-JP" altLang="en-US" sz="1200" b="0" dirty="0">
                          <a:solidFill>
                            <a:schemeClr val="tx1"/>
                          </a:solidFill>
                          <a:latin typeface="+mj-ea"/>
                          <a:ea typeface="+mj-ea"/>
                        </a:rPr>
                        <a:t>厚生年金保険法制定（適用拡大）</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extLst>
                  <a:ext uri="{0D108BD9-81ED-4DB2-BD59-A6C34878D82A}">
                    <a16:rowId xmlns:a16="http://schemas.microsoft.com/office/drawing/2014/main" val="3356838802"/>
                  </a:ext>
                </a:extLst>
              </a:tr>
              <a:tr h="459781">
                <a:tc>
                  <a:txBody>
                    <a:bodyPr/>
                    <a:lstStyle/>
                    <a:p>
                      <a:pPr algn="ctr"/>
                      <a:r>
                        <a:rPr kumimoji="1" lang="ja-JP" altLang="en-US" sz="1200" dirty="0">
                          <a:solidFill>
                            <a:schemeClr val="tx1"/>
                          </a:solidFill>
                          <a:latin typeface="+mj-ea"/>
                          <a:ea typeface="+mj-ea"/>
                        </a:rPr>
                        <a:t>昭和</a:t>
                      </a:r>
                      <a:r>
                        <a:rPr kumimoji="1" lang="en-US" altLang="ja-JP" sz="1200" dirty="0">
                          <a:solidFill>
                            <a:schemeClr val="tx1"/>
                          </a:solidFill>
                          <a:latin typeface="+mj-ea"/>
                          <a:ea typeface="+mj-ea"/>
                        </a:rPr>
                        <a:t>29</a:t>
                      </a: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1944</a:t>
                      </a:r>
                      <a:r>
                        <a:rPr kumimoji="1" lang="ja-JP" altLang="en-US" sz="120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0" dirty="0">
                          <a:solidFill>
                            <a:schemeClr val="tx1"/>
                          </a:solidFill>
                          <a:latin typeface="+mj-ea"/>
                          <a:ea typeface="+mj-ea"/>
                        </a:rPr>
                        <a:t>厚生年金保険法の全面改正（定額部分と報酬比例部分の支給形態）</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73896202"/>
                  </a:ext>
                </a:extLst>
              </a:tr>
              <a:tr h="372933">
                <a:tc>
                  <a:txBody>
                    <a:bodyPr/>
                    <a:lstStyle/>
                    <a:p>
                      <a:pPr algn="ctr"/>
                      <a:r>
                        <a:rPr kumimoji="1" lang="ja-JP" altLang="en-US" sz="1200" dirty="0">
                          <a:solidFill>
                            <a:schemeClr val="tx1"/>
                          </a:solidFill>
                          <a:latin typeface="+mj-ea"/>
                          <a:ea typeface="+mj-ea"/>
                        </a:rPr>
                        <a:t>昭和</a:t>
                      </a:r>
                      <a:r>
                        <a:rPr kumimoji="1" lang="en-US" altLang="ja-JP" sz="1200" dirty="0">
                          <a:solidFill>
                            <a:schemeClr val="tx1"/>
                          </a:solidFill>
                          <a:latin typeface="+mj-ea"/>
                          <a:ea typeface="+mj-ea"/>
                        </a:rPr>
                        <a:t>34</a:t>
                      </a: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1959</a:t>
                      </a:r>
                      <a:r>
                        <a:rPr kumimoji="1" lang="ja-JP" altLang="en-US" sz="120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tc>
                  <a:txBody>
                    <a:bodyPr/>
                    <a:lstStyle/>
                    <a:p>
                      <a:pPr algn="l"/>
                      <a:r>
                        <a:rPr kumimoji="1" lang="ja-JP" altLang="en-US" sz="1200" b="0" dirty="0">
                          <a:solidFill>
                            <a:schemeClr val="tx1"/>
                          </a:solidFill>
                          <a:latin typeface="+mj-ea"/>
                          <a:ea typeface="+mj-ea"/>
                        </a:rPr>
                        <a:t>国民年金法制定（無拠出の福祉制度）</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extLst>
                  <a:ext uri="{0D108BD9-81ED-4DB2-BD59-A6C34878D82A}">
                    <a16:rowId xmlns:a16="http://schemas.microsoft.com/office/drawing/2014/main" val="3463934979"/>
                  </a:ext>
                </a:extLst>
              </a:tr>
              <a:tr h="459781">
                <a:tc>
                  <a:txBody>
                    <a:bodyPr/>
                    <a:lstStyle/>
                    <a:p>
                      <a:pPr algn="ctr"/>
                      <a:r>
                        <a:rPr kumimoji="1" lang="ja-JP" altLang="en-US" sz="1200" b="1">
                          <a:solidFill>
                            <a:schemeClr val="tx1"/>
                          </a:solidFill>
                          <a:latin typeface="+mj-ea"/>
                          <a:ea typeface="+mj-ea"/>
                        </a:rPr>
                        <a:t>昭和</a:t>
                      </a:r>
                      <a:r>
                        <a:rPr kumimoji="1" lang="en-US" altLang="ja-JP" sz="1200" b="1">
                          <a:solidFill>
                            <a:schemeClr val="tx1"/>
                          </a:solidFill>
                          <a:latin typeface="+mj-ea"/>
                          <a:ea typeface="+mj-ea"/>
                        </a:rPr>
                        <a:t>36</a:t>
                      </a:r>
                      <a:r>
                        <a:rPr kumimoji="1" lang="ja-JP" altLang="en-US" sz="1200" b="1">
                          <a:solidFill>
                            <a:schemeClr val="tx1"/>
                          </a:solidFill>
                          <a:latin typeface="+mj-ea"/>
                          <a:ea typeface="+mj-ea"/>
                        </a:rPr>
                        <a:t>（</a:t>
                      </a:r>
                      <a:r>
                        <a:rPr kumimoji="1" lang="en-US" altLang="ja-JP" sz="1200" b="1">
                          <a:solidFill>
                            <a:schemeClr val="tx1"/>
                          </a:solidFill>
                          <a:latin typeface="+mj-ea"/>
                          <a:ea typeface="+mj-ea"/>
                        </a:rPr>
                        <a:t>1961</a:t>
                      </a:r>
                      <a:r>
                        <a:rPr kumimoji="1" lang="ja-JP" altLang="en-US" sz="1200" b="1">
                          <a:solidFill>
                            <a:schemeClr val="tx1"/>
                          </a:solidFill>
                          <a:latin typeface="+mj-ea"/>
                          <a:ea typeface="+mj-ea"/>
                        </a:rPr>
                        <a:t>）年</a:t>
                      </a:r>
                      <a:endParaRPr kumimoji="1" lang="ja-JP" altLang="en-US" sz="1200" b="1" dirty="0">
                        <a:solidFill>
                          <a:schemeClr val="tx1"/>
                        </a:solidFill>
                        <a:latin typeface="+mj-ea"/>
                        <a:ea typeface="+mj-ea"/>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1">
                          <a:solidFill>
                            <a:schemeClr val="tx1"/>
                          </a:solidFill>
                          <a:latin typeface="+mj-ea"/>
                          <a:ea typeface="+mj-ea"/>
                        </a:rPr>
                        <a:t>国民年金法全面施行（拠出制の年金制度で国民皆年金体制の実現</a:t>
                      </a:r>
                      <a:r>
                        <a:rPr kumimoji="1" lang="ja-JP" altLang="en-US" sz="1200" b="0">
                          <a:solidFill>
                            <a:schemeClr val="tx1"/>
                          </a:solidFill>
                          <a:latin typeface="+mj-ea"/>
                          <a:ea typeface="+mj-ea"/>
                        </a:rPr>
                        <a:t>）</a:t>
                      </a:r>
                      <a:endParaRPr kumimoji="1" lang="ja-JP" altLang="en-US" sz="1200" b="0" dirty="0">
                        <a:solidFill>
                          <a:schemeClr val="tx1"/>
                        </a:solidFill>
                        <a:latin typeface="+mj-ea"/>
                        <a:ea typeface="+mj-ea"/>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82088746"/>
                  </a:ext>
                </a:extLst>
              </a:tr>
              <a:tr h="372933">
                <a:tc>
                  <a:txBody>
                    <a:bodyPr/>
                    <a:lstStyle/>
                    <a:p>
                      <a:pPr algn="ctr"/>
                      <a:r>
                        <a:rPr kumimoji="1" lang="ja-JP" altLang="en-US" sz="1200" dirty="0">
                          <a:solidFill>
                            <a:schemeClr val="tx1"/>
                          </a:solidFill>
                          <a:latin typeface="+mj-ea"/>
                          <a:ea typeface="+mj-ea"/>
                        </a:rPr>
                        <a:t>昭和</a:t>
                      </a:r>
                      <a:r>
                        <a:rPr kumimoji="1" lang="en-US" altLang="ja-JP" sz="1200" dirty="0">
                          <a:solidFill>
                            <a:schemeClr val="tx1"/>
                          </a:solidFill>
                          <a:latin typeface="+mj-ea"/>
                          <a:ea typeface="+mj-ea"/>
                        </a:rPr>
                        <a:t>40</a:t>
                      </a: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1965</a:t>
                      </a:r>
                      <a:r>
                        <a:rPr kumimoji="1" lang="ja-JP" altLang="en-US" sz="120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tc>
                  <a:txBody>
                    <a:bodyPr/>
                    <a:lstStyle/>
                    <a:p>
                      <a:pPr algn="l"/>
                      <a:r>
                        <a:rPr kumimoji="1" lang="ja-JP" altLang="en-US" sz="1200" b="0" dirty="0">
                          <a:solidFill>
                            <a:schemeClr val="tx1"/>
                          </a:solidFill>
                          <a:latin typeface="+mj-ea"/>
                          <a:ea typeface="+mj-ea"/>
                        </a:rPr>
                        <a:t>１万円年金</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extLst>
                  <a:ext uri="{0D108BD9-81ED-4DB2-BD59-A6C34878D82A}">
                    <a16:rowId xmlns:a16="http://schemas.microsoft.com/office/drawing/2014/main" val="2045117716"/>
                  </a:ext>
                </a:extLst>
              </a:tr>
              <a:tr h="372933">
                <a:tc>
                  <a:txBody>
                    <a:bodyPr/>
                    <a:lstStyle/>
                    <a:p>
                      <a:pPr algn="ctr"/>
                      <a:r>
                        <a:rPr kumimoji="1" lang="ja-JP" altLang="en-US" sz="1200" dirty="0">
                          <a:solidFill>
                            <a:schemeClr val="tx1"/>
                          </a:solidFill>
                          <a:latin typeface="+mj-ea"/>
                          <a:ea typeface="+mj-ea"/>
                        </a:rPr>
                        <a:t>昭和</a:t>
                      </a:r>
                      <a:r>
                        <a:rPr kumimoji="1" lang="en-US" altLang="ja-JP" sz="1200" dirty="0">
                          <a:solidFill>
                            <a:schemeClr val="tx1"/>
                          </a:solidFill>
                          <a:latin typeface="+mj-ea"/>
                          <a:ea typeface="+mj-ea"/>
                        </a:rPr>
                        <a:t>44</a:t>
                      </a: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1969</a:t>
                      </a:r>
                      <a:r>
                        <a:rPr kumimoji="1" lang="ja-JP" altLang="en-US" sz="120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0" dirty="0">
                          <a:solidFill>
                            <a:schemeClr val="tx1"/>
                          </a:solidFill>
                          <a:latin typeface="+mj-ea"/>
                          <a:ea typeface="+mj-ea"/>
                        </a:rPr>
                        <a:t>２万円年金</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15491827"/>
                  </a:ext>
                </a:extLst>
              </a:tr>
              <a:tr h="459781">
                <a:tc>
                  <a:txBody>
                    <a:bodyPr/>
                    <a:lstStyle/>
                    <a:p>
                      <a:pPr algn="ctr"/>
                      <a:r>
                        <a:rPr kumimoji="1" lang="ja-JP" altLang="en-US" sz="1200" dirty="0">
                          <a:solidFill>
                            <a:schemeClr val="tx1"/>
                          </a:solidFill>
                          <a:latin typeface="+mj-ea"/>
                          <a:ea typeface="+mj-ea"/>
                        </a:rPr>
                        <a:t>昭和</a:t>
                      </a:r>
                      <a:r>
                        <a:rPr kumimoji="1" lang="en-US" altLang="ja-JP" sz="1200" dirty="0">
                          <a:solidFill>
                            <a:schemeClr val="tx1"/>
                          </a:solidFill>
                          <a:latin typeface="+mj-ea"/>
                          <a:ea typeface="+mj-ea"/>
                        </a:rPr>
                        <a:t>48</a:t>
                      </a: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1973</a:t>
                      </a:r>
                      <a:r>
                        <a:rPr kumimoji="1" lang="ja-JP" altLang="en-US" sz="120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tc>
                  <a:txBody>
                    <a:bodyPr/>
                    <a:lstStyle/>
                    <a:p>
                      <a:pPr algn="l"/>
                      <a:r>
                        <a:rPr kumimoji="1" lang="ja-JP" altLang="en-US" sz="1200" b="0" dirty="0">
                          <a:solidFill>
                            <a:schemeClr val="tx1"/>
                          </a:solidFill>
                          <a:latin typeface="+mj-ea"/>
                          <a:ea typeface="+mj-ea"/>
                        </a:rPr>
                        <a:t>５万円年金、物価・賃金スライド制（過去の標準報酬再評価）の導入</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extLst>
                  <a:ext uri="{0D108BD9-81ED-4DB2-BD59-A6C34878D82A}">
                    <a16:rowId xmlns:a16="http://schemas.microsoft.com/office/drawing/2014/main" val="262356867"/>
                  </a:ext>
                </a:extLst>
              </a:tr>
              <a:tr h="459781">
                <a:tc>
                  <a:txBody>
                    <a:bodyPr/>
                    <a:lstStyle/>
                    <a:p>
                      <a:pPr algn="ctr"/>
                      <a:r>
                        <a:rPr kumimoji="1" lang="ja-JP" altLang="en-US" sz="1200" b="1" dirty="0">
                          <a:solidFill>
                            <a:schemeClr val="accent3"/>
                          </a:solidFill>
                          <a:latin typeface="+mj-ea"/>
                          <a:ea typeface="+mj-ea"/>
                        </a:rPr>
                        <a:t>昭和</a:t>
                      </a:r>
                      <a:r>
                        <a:rPr kumimoji="1" lang="en-US" altLang="ja-JP" sz="1200" b="1" dirty="0">
                          <a:solidFill>
                            <a:schemeClr val="accent3"/>
                          </a:solidFill>
                          <a:latin typeface="+mj-ea"/>
                          <a:ea typeface="+mj-ea"/>
                        </a:rPr>
                        <a:t>60</a:t>
                      </a:r>
                      <a:r>
                        <a:rPr kumimoji="1" lang="ja-JP" altLang="en-US" sz="1200" b="1" dirty="0">
                          <a:solidFill>
                            <a:schemeClr val="accent3"/>
                          </a:solidFill>
                          <a:latin typeface="+mj-ea"/>
                          <a:ea typeface="+mj-ea"/>
                        </a:rPr>
                        <a:t>（</a:t>
                      </a:r>
                      <a:r>
                        <a:rPr kumimoji="1" lang="en-US" altLang="ja-JP" sz="1200" b="1" dirty="0">
                          <a:solidFill>
                            <a:schemeClr val="accent3"/>
                          </a:solidFill>
                          <a:latin typeface="+mj-ea"/>
                          <a:ea typeface="+mj-ea"/>
                        </a:rPr>
                        <a:t>1985</a:t>
                      </a:r>
                      <a:r>
                        <a:rPr kumimoji="1" lang="ja-JP" altLang="en-US" sz="1200" b="1" dirty="0">
                          <a:solidFill>
                            <a:schemeClr val="accent3"/>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1" dirty="0">
                          <a:solidFill>
                            <a:schemeClr val="accent3"/>
                          </a:solidFill>
                          <a:latin typeface="+mj-ea"/>
                          <a:ea typeface="+mj-ea"/>
                        </a:rPr>
                        <a:t>基礎年金制度の導入で２階建て年金の仕組み確立</a:t>
                      </a:r>
                      <a:r>
                        <a:rPr kumimoji="1" lang="ja-JP" altLang="en-US" sz="1200" b="0" dirty="0">
                          <a:solidFill>
                            <a:schemeClr val="tx1"/>
                          </a:solidFill>
                          <a:latin typeface="+mj-ea"/>
                          <a:ea typeface="+mj-ea"/>
                        </a:rPr>
                        <a:t>、給付水準の適正化</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90082028"/>
                  </a:ext>
                </a:extLst>
              </a:tr>
              <a:tr h="459781">
                <a:tc>
                  <a:txBody>
                    <a:bodyPr/>
                    <a:lstStyle/>
                    <a:p>
                      <a:pPr algn="ctr"/>
                      <a:r>
                        <a:rPr kumimoji="1" lang="ja-JP" altLang="en-US" sz="1200" dirty="0">
                          <a:solidFill>
                            <a:schemeClr val="tx1"/>
                          </a:solidFill>
                          <a:latin typeface="+mj-ea"/>
                          <a:ea typeface="+mj-ea"/>
                        </a:rPr>
                        <a:t>平成６（</a:t>
                      </a:r>
                      <a:r>
                        <a:rPr kumimoji="1" lang="en-US" altLang="ja-JP" sz="1200" dirty="0">
                          <a:solidFill>
                            <a:schemeClr val="tx1"/>
                          </a:solidFill>
                          <a:latin typeface="+mj-ea"/>
                          <a:ea typeface="+mj-ea"/>
                        </a:rPr>
                        <a:t>1994</a:t>
                      </a:r>
                      <a:r>
                        <a:rPr kumimoji="1" lang="ja-JP" altLang="en-US" sz="120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tc>
                  <a:txBody>
                    <a:bodyPr/>
                    <a:lstStyle/>
                    <a:p>
                      <a:pPr algn="l"/>
                      <a:r>
                        <a:rPr kumimoji="1" lang="ja-JP" altLang="en-US" sz="1200" b="0" dirty="0">
                          <a:solidFill>
                            <a:schemeClr val="tx1"/>
                          </a:solidFill>
                          <a:latin typeface="+mj-ea"/>
                          <a:ea typeface="+mj-ea"/>
                        </a:rPr>
                        <a:t>老齢厚生年金（定額部分）の支給開始年齢引上げ</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extLst>
                  <a:ext uri="{0D108BD9-81ED-4DB2-BD59-A6C34878D82A}">
                    <a16:rowId xmlns:a16="http://schemas.microsoft.com/office/drawing/2014/main" val="1936811765"/>
                  </a:ext>
                </a:extLst>
              </a:tr>
              <a:tr h="459781">
                <a:tc>
                  <a:txBody>
                    <a:bodyPr/>
                    <a:lstStyle/>
                    <a:p>
                      <a:pPr algn="ctr"/>
                      <a:r>
                        <a:rPr kumimoji="1" lang="ja-JP" altLang="en-US" sz="1200" b="1">
                          <a:solidFill>
                            <a:schemeClr val="tx1"/>
                          </a:solidFill>
                          <a:latin typeface="+mj-ea"/>
                          <a:ea typeface="+mj-ea"/>
                        </a:rPr>
                        <a:t>平成９（</a:t>
                      </a:r>
                      <a:r>
                        <a:rPr kumimoji="1" lang="en-US" altLang="ja-JP" sz="1200" b="1">
                          <a:solidFill>
                            <a:schemeClr val="tx1"/>
                          </a:solidFill>
                          <a:latin typeface="+mj-ea"/>
                          <a:ea typeface="+mj-ea"/>
                        </a:rPr>
                        <a:t>1997</a:t>
                      </a:r>
                      <a:r>
                        <a:rPr kumimoji="1" lang="ja-JP" altLang="en-US" sz="1200" b="1">
                          <a:solidFill>
                            <a:schemeClr val="tx1"/>
                          </a:solidFill>
                          <a:latin typeface="+mj-ea"/>
                          <a:ea typeface="+mj-ea"/>
                        </a:rPr>
                        <a:t>）年</a:t>
                      </a:r>
                      <a:endParaRPr kumimoji="1" lang="ja-JP" altLang="en-US" sz="1200" b="1" dirty="0">
                        <a:solidFill>
                          <a:schemeClr val="tx1"/>
                        </a:solidFill>
                        <a:latin typeface="+mj-ea"/>
                        <a:ea typeface="+mj-ea"/>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1">
                          <a:solidFill>
                            <a:schemeClr val="tx1"/>
                          </a:solidFill>
                          <a:latin typeface="+mj-ea"/>
                          <a:ea typeface="+mj-ea"/>
                        </a:rPr>
                        <a:t>三共済（</a:t>
                      </a:r>
                      <a:r>
                        <a:rPr kumimoji="1" lang="en-US" altLang="ja-JP" sz="1200" b="1">
                          <a:solidFill>
                            <a:schemeClr val="tx1"/>
                          </a:solidFill>
                          <a:latin typeface="+mj-ea"/>
                          <a:ea typeface="+mj-ea"/>
                        </a:rPr>
                        <a:t>NTT</a:t>
                      </a:r>
                      <a:r>
                        <a:rPr kumimoji="1" lang="ja-JP" altLang="en-US" sz="1200" b="1">
                          <a:solidFill>
                            <a:schemeClr val="tx1"/>
                          </a:solidFill>
                          <a:latin typeface="+mj-ea"/>
                          <a:ea typeface="+mj-ea"/>
                        </a:rPr>
                        <a:t>・</a:t>
                      </a:r>
                      <a:r>
                        <a:rPr kumimoji="1" lang="en-US" altLang="ja-JP" sz="1200" b="1">
                          <a:solidFill>
                            <a:schemeClr val="tx1"/>
                          </a:solidFill>
                          <a:latin typeface="+mj-ea"/>
                          <a:ea typeface="+mj-ea"/>
                        </a:rPr>
                        <a:t>JR</a:t>
                      </a:r>
                      <a:r>
                        <a:rPr kumimoji="1" lang="ja-JP" altLang="en-US" sz="1200" b="1">
                          <a:solidFill>
                            <a:schemeClr val="tx1"/>
                          </a:solidFill>
                          <a:latin typeface="+mj-ea"/>
                          <a:ea typeface="+mj-ea"/>
                        </a:rPr>
                        <a:t>・</a:t>
                      </a:r>
                      <a:r>
                        <a:rPr kumimoji="1" lang="en-US" altLang="ja-JP" sz="1200" b="1">
                          <a:solidFill>
                            <a:schemeClr val="tx1"/>
                          </a:solidFill>
                          <a:latin typeface="+mj-ea"/>
                          <a:ea typeface="+mj-ea"/>
                        </a:rPr>
                        <a:t>JT</a:t>
                      </a:r>
                      <a:r>
                        <a:rPr kumimoji="1" lang="ja-JP" altLang="en-US" sz="1200" b="1">
                          <a:solidFill>
                            <a:schemeClr val="tx1"/>
                          </a:solidFill>
                          <a:latin typeface="+mj-ea"/>
                          <a:ea typeface="+mj-ea"/>
                        </a:rPr>
                        <a:t>）を厚生年金に統合</a:t>
                      </a:r>
                      <a:endParaRPr kumimoji="1" lang="ja-JP" altLang="en-US" sz="1200" b="1" dirty="0">
                        <a:solidFill>
                          <a:schemeClr val="tx1"/>
                        </a:solidFill>
                        <a:latin typeface="+mj-ea"/>
                        <a:ea typeface="+mj-ea"/>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3359643"/>
                  </a:ext>
                </a:extLst>
              </a:tr>
              <a:tr h="459781">
                <a:tc>
                  <a:txBody>
                    <a:bodyPr/>
                    <a:lstStyle/>
                    <a:p>
                      <a:pPr algn="ctr"/>
                      <a:r>
                        <a:rPr kumimoji="1" lang="ja-JP" altLang="en-US" sz="1200" dirty="0">
                          <a:solidFill>
                            <a:schemeClr val="tx1"/>
                          </a:solidFill>
                          <a:latin typeface="+mj-ea"/>
                          <a:ea typeface="+mj-ea"/>
                        </a:rPr>
                        <a:t>平成</a:t>
                      </a:r>
                      <a:r>
                        <a:rPr kumimoji="1" lang="en-US" altLang="ja-JP" sz="1200" dirty="0">
                          <a:solidFill>
                            <a:schemeClr val="tx1"/>
                          </a:solidFill>
                          <a:latin typeface="+mj-ea"/>
                          <a:ea typeface="+mj-ea"/>
                        </a:rPr>
                        <a:t>12</a:t>
                      </a: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2000</a:t>
                      </a:r>
                      <a:r>
                        <a:rPr kumimoji="1" lang="ja-JP" altLang="en-US" sz="120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tc>
                  <a:txBody>
                    <a:bodyPr/>
                    <a:lstStyle/>
                    <a:p>
                      <a:pPr algn="l"/>
                      <a:r>
                        <a:rPr kumimoji="1" lang="ja-JP" altLang="en-US" sz="1200" b="0" dirty="0">
                          <a:solidFill>
                            <a:schemeClr val="tx1"/>
                          </a:solidFill>
                          <a:latin typeface="+mj-ea"/>
                          <a:ea typeface="+mj-ea"/>
                        </a:rPr>
                        <a:t>老齢厚生年金（報酬比例部分）の支給開始年齢引上げ、賃金スライド停止</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extLst>
                  <a:ext uri="{0D108BD9-81ED-4DB2-BD59-A6C34878D82A}">
                    <a16:rowId xmlns:a16="http://schemas.microsoft.com/office/drawing/2014/main" val="1484832830"/>
                  </a:ext>
                </a:extLst>
              </a:tr>
            </a:tbl>
          </a:graphicData>
        </a:graphic>
      </p:graphicFrame>
      <p:graphicFrame>
        <p:nvGraphicFramePr>
          <p:cNvPr id="7" name="表 6">
            <a:extLst>
              <a:ext uri="{FF2B5EF4-FFF2-40B4-BE49-F238E27FC236}">
                <a16:creationId xmlns:a16="http://schemas.microsoft.com/office/drawing/2014/main" id="{78ACEB89-2528-098E-7915-92019EEEFD47}"/>
              </a:ext>
            </a:extLst>
          </p:cNvPr>
          <p:cNvGraphicFramePr>
            <a:graphicFrameLocks noGrp="1"/>
          </p:cNvGraphicFramePr>
          <p:nvPr>
            <p:extLst>
              <p:ext uri="{D42A27DB-BD31-4B8C-83A1-F6EECF244321}">
                <p14:modId xmlns:p14="http://schemas.microsoft.com/office/powerpoint/2010/main" val="1693671634"/>
              </p:ext>
            </p:extLst>
          </p:nvPr>
        </p:nvGraphicFramePr>
        <p:xfrm>
          <a:off x="4988762" y="1016732"/>
          <a:ext cx="4428734" cy="5292588"/>
        </p:xfrm>
        <a:graphic>
          <a:graphicData uri="http://schemas.openxmlformats.org/drawingml/2006/table">
            <a:tbl>
              <a:tblPr firstRow="1" bandRow="1">
                <a:tableStyleId>{21E4AEA4-8DFA-4A89-87EB-49C32662AFE0}</a:tableStyleId>
              </a:tblPr>
              <a:tblGrid>
                <a:gridCol w="1643913">
                  <a:extLst>
                    <a:ext uri="{9D8B030D-6E8A-4147-A177-3AD203B41FA5}">
                      <a16:colId xmlns:a16="http://schemas.microsoft.com/office/drawing/2014/main" val="337121940"/>
                    </a:ext>
                  </a:extLst>
                </a:gridCol>
                <a:gridCol w="2784821">
                  <a:extLst>
                    <a:ext uri="{9D8B030D-6E8A-4147-A177-3AD203B41FA5}">
                      <a16:colId xmlns:a16="http://schemas.microsoft.com/office/drawing/2014/main" val="3026645053"/>
                    </a:ext>
                  </a:extLst>
                </a:gridCol>
              </a:tblGrid>
              <a:tr h="252028">
                <a:tc>
                  <a:txBody>
                    <a:bodyPr/>
                    <a:lstStyle/>
                    <a:p>
                      <a:pPr algn="ctr"/>
                      <a:r>
                        <a:rPr kumimoji="1" lang="ja-JP" altLang="en-US" sz="1400" b="1" dirty="0">
                          <a:latin typeface="+mj-ea"/>
                          <a:ea typeface="+mj-ea"/>
                        </a:rPr>
                        <a:t>制定年</a:t>
                      </a:r>
                    </a:p>
                  </a:txBody>
                  <a:tcPr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a:r>
                        <a:rPr kumimoji="1" lang="ja-JP" altLang="en-US" sz="1400" b="1" dirty="0"/>
                        <a:t>主な改正内容</a:t>
                      </a:r>
                    </a:p>
                  </a:txBody>
                  <a:tcPr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095793"/>
                  </a:ext>
                </a:extLst>
              </a:tr>
              <a:tr h="295115">
                <a:tc>
                  <a:txBody>
                    <a:bodyPr/>
                    <a:lstStyle/>
                    <a:p>
                      <a:pPr algn="ctr"/>
                      <a:r>
                        <a:rPr kumimoji="1" lang="ja-JP" altLang="en-US" sz="1200" b="0" dirty="0">
                          <a:solidFill>
                            <a:schemeClr val="tx1"/>
                          </a:solidFill>
                          <a:latin typeface="+mj-ea"/>
                          <a:ea typeface="+mj-ea"/>
                        </a:rPr>
                        <a:t>平成</a:t>
                      </a:r>
                      <a:r>
                        <a:rPr kumimoji="1" lang="en-US" altLang="ja-JP" sz="1200" b="0" dirty="0">
                          <a:solidFill>
                            <a:schemeClr val="tx1"/>
                          </a:solidFill>
                          <a:latin typeface="+mj-ea"/>
                          <a:ea typeface="+mj-ea"/>
                        </a:rPr>
                        <a:t>13</a:t>
                      </a:r>
                      <a:r>
                        <a:rPr kumimoji="1" lang="ja-JP" altLang="en-US" sz="1200" b="0" dirty="0">
                          <a:solidFill>
                            <a:schemeClr val="tx1"/>
                          </a:solidFill>
                          <a:latin typeface="+mj-ea"/>
                          <a:ea typeface="+mj-ea"/>
                        </a:rPr>
                        <a:t>（</a:t>
                      </a:r>
                      <a:r>
                        <a:rPr kumimoji="1" lang="en-US" altLang="ja-JP" sz="1200" b="0" dirty="0">
                          <a:solidFill>
                            <a:schemeClr val="tx1"/>
                          </a:solidFill>
                          <a:latin typeface="+mj-ea"/>
                          <a:ea typeface="+mj-ea"/>
                        </a:rPr>
                        <a:t>2001</a:t>
                      </a:r>
                      <a:r>
                        <a:rPr kumimoji="1" lang="ja-JP" altLang="en-US" sz="1200" b="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0" dirty="0">
                          <a:solidFill>
                            <a:schemeClr val="tx1"/>
                          </a:solidFill>
                          <a:latin typeface="+mj-ea"/>
                          <a:ea typeface="+mj-ea"/>
                        </a:rPr>
                        <a:t>確定拠出年金法（</a:t>
                      </a:r>
                      <a:r>
                        <a:rPr kumimoji="1" lang="en-US" altLang="ja-JP" sz="1200" b="0" dirty="0">
                          <a:solidFill>
                            <a:schemeClr val="tx1"/>
                          </a:solidFill>
                          <a:latin typeface="+mj-ea"/>
                          <a:ea typeface="+mj-ea"/>
                        </a:rPr>
                        <a:t>DC</a:t>
                      </a:r>
                      <a:r>
                        <a:rPr kumimoji="1" lang="ja-JP" altLang="en-US" sz="1200" b="0" dirty="0">
                          <a:solidFill>
                            <a:schemeClr val="tx1"/>
                          </a:solidFill>
                          <a:latin typeface="+mj-ea"/>
                          <a:ea typeface="+mj-ea"/>
                        </a:rPr>
                        <a:t>）施行</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16900554"/>
                  </a:ext>
                </a:extLst>
              </a:tr>
              <a:tr h="688601">
                <a:tc>
                  <a:txBody>
                    <a:bodyPr/>
                    <a:lstStyle/>
                    <a:p>
                      <a:pPr algn="ctr"/>
                      <a:r>
                        <a:rPr kumimoji="1" lang="ja-JP" altLang="en-US" sz="1200" dirty="0">
                          <a:solidFill>
                            <a:schemeClr val="tx1"/>
                          </a:solidFill>
                          <a:latin typeface="+mj-ea"/>
                          <a:ea typeface="+mj-ea"/>
                        </a:rPr>
                        <a:t>平成</a:t>
                      </a:r>
                      <a:r>
                        <a:rPr kumimoji="1" lang="en-US" altLang="ja-JP" sz="1200" dirty="0">
                          <a:solidFill>
                            <a:schemeClr val="tx1"/>
                          </a:solidFill>
                          <a:latin typeface="+mj-ea"/>
                          <a:ea typeface="+mj-ea"/>
                        </a:rPr>
                        <a:t>14</a:t>
                      </a: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2002</a:t>
                      </a:r>
                      <a:r>
                        <a:rPr kumimoji="1" lang="ja-JP" altLang="en-US" sz="120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j-ea"/>
                          <a:ea typeface="+mj-ea"/>
                        </a:rPr>
                        <a:t>確定給付年金法（</a:t>
                      </a:r>
                      <a:r>
                        <a:rPr kumimoji="1" lang="en-US" altLang="ja-JP" sz="1200" b="0" dirty="0">
                          <a:solidFill>
                            <a:schemeClr val="tx1"/>
                          </a:solidFill>
                          <a:latin typeface="+mj-ea"/>
                          <a:ea typeface="+mj-ea"/>
                        </a:rPr>
                        <a:t>DB</a:t>
                      </a:r>
                      <a:r>
                        <a:rPr kumimoji="1" lang="ja-JP" altLang="en-US" sz="1200" b="0" dirty="0">
                          <a:solidFill>
                            <a:schemeClr val="tx1"/>
                          </a:solidFill>
                          <a:latin typeface="+mj-ea"/>
                          <a:ea typeface="+mj-ea"/>
                        </a:rPr>
                        <a:t>）施行、</a:t>
                      </a:r>
                      <a:r>
                        <a:rPr kumimoji="1" lang="ja-JP" altLang="en-US" sz="1200" b="0" kern="1200" dirty="0">
                          <a:solidFill>
                            <a:schemeClr val="tx1"/>
                          </a:solidFill>
                          <a:latin typeface="+mj-ea"/>
                          <a:ea typeface="+mn-ea"/>
                          <a:cs typeface="+mn-cs"/>
                        </a:rPr>
                        <a:t>農林共済を厚生年金に統合</a:t>
                      </a:r>
                      <a:r>
                        <a:rPr kumimoji="1" lang="ja-JP" altLang="en-US" sz="1200" b="0" kern="1200" dirty="0">
                          <a:solidFill>
                            <a:schemeClr val="tx1"/>
                          </a:solidFill>
                          <a:latin typeface="+mj-ea"/>
                          <a:ea typeface="+mj-ea"/>
                          <a:cs typeface="+mn-cs"/>
                        </a:rPr>
                        <a:t>、被保険者資格を</a:t>
                      </a:r>
                      <a:r>
                        <a:rPr kumimoji="1" lang="en-US" altLang="ja-JP" sz="1200" b="0" kern="1200" dirty="0">
                          <a:solidFill>
                            <a:schemeClr val="tx1"/>
                          </a:solidFill>
                          <a:latin typeface="+mj-ea"/>
                          <a:ea typeface="+mj-ea"/>
                          <a:cs typeface="+mn-cs"/>
                        </a:rPr>
                        <a:t>70</a:t>
                      </a:r>
                      <a:r>
                        <a:rPr kumimoji="1" lang="ja-JP" altLang="en-US" sz="1200" b="0" kern="1200" dirty="0">
                          <a:solidFill>
                            <a:schemeClr val="tx1"/>
                          </a:solidFill>
                          <a:latin typeface="+mj-ea"/>
                          <a:ea typeface="+mj-ea"/>
                          <a:cs typeface="+mn-cs"/>
                        </a:rPr>
                        <a:t>歳へ引上げ</a:t>
                      </a:r>
                      <a:endParaRPr kumimoji="1" lang="ja-JP" altLang="en-US" sz="1200" b="0" kern="1200" dirty="0">
                        <a:solidFill>
                          <a:schemeClr val="tx1"/>
                        </a:solidFill>
                        <a:latin typeface="+mj-ea"/>
                        <a:ea typeface="+mn-ea"/>
                        <a:cs typeface="+mn-cs"/>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extLst>
                  <a:ext uri="{0D108BD9-81ED-4DB2-BD59-A6C34878D82A}">
                    <a16:rowId xmlns:a16="http://schemas.microsoft.com/office/drawing/2014/main" val="3356838802"/>
                  </a:ext>
                </a:extLst>
              </a:tr>
              <a:tr h="398951">
                <a:tc>
                  <a:txBody>
                    <a:bodyPr/>
                    <a:lstStyle/>
                    <a:p>
                      <a:pPr algn="ctr"/>
                      <a:r>
                        <a:rPr kumimoji="1" lang="ja-JP" altLang="en-US" sz="1200" b="0" dirty="0">
                          <a:solidFill>
                            <a:schemeClr val="tx1"/>
                          </a:solidFill>
                          <a:latin typeface="+mj-ea"/>
                          <a:ea typeface="+mj-ea"/>
                        </a:rPr>
                        <a:t>平成</a:t>
                      </a:r>
                      <a:r>
                        <a:rPr kumimoji="1" lang="en-US" altLang="ja-JP" sz="1200" b="0" dirty="0">
                          <a:solidFill>
                            <a:schemeClr val="tx1"/>
                          </a:solidFill>
                          <a:latin typeface="+mj-ea"/>
                          <a:ea typeface="+mj-ea"/>
                        </a:rPr>
                        <a:t>15</a:t>
                      </a:r>
                      <a:r>
                        <a:rPr kumimoji="1" lang="ja-JP" altLang="en-US" sz="1200" b="0" dirty="0">
                          <a:solidFill>
                            <a:schemeClr val="tx1"/>
                          </a:solidFill>
                          <a:latin typeface="+mj-ea"/>
                          <a:ea typeface="+mj-ea"/>
                        </a:rPr>
                        <a:t>（</a:t>
                      </a:r>
                      <a:r>
                        <a:rPr kumimoji="1" lang="en-US" altLang="ja-JP" sz="1200" b="0" dirty="0">
                          <a:solidFill>
                            <a:schemeClr val="tx1"/>
                          </a:solidFill>
                          <a:latin typeface="+mj-ea"/>
                          <a:ea typeface="+mj-ea"/>
                        </a:rPr>
                        <a:t>2003</a:t>
                      </a:r>
                      <a:r>
                        <a:rPr kumimoji="1" lang="ja-JP" altLang="en-US" sz="1200" b="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0" dirty="0">
                          <a:solidFill>
                            <a:schemeClr val="tx1"/>
                          </a:solidFill>
                          <a:latin typeface="+mj-ea"/>
                          <a:ea typeface="+mj-ea"/>
                        </a:rPr>
                        <a:t>総報酬制・標準賞与額の導入</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73896202"/>
                  </a:ext>
                </a:extLst>
              </a:tr>
              <a:tr h="885344">
                <a:tc>
                  <a:txBody>
                    <a:bodyPr/>
                    <a:lstStyle/>
                    <a:p>
                      <a:pPr algn="ctr"/>
                      <a:r>
                        <a:rPr kumimoji="1" lang="ja-JP" altLang="en-US" sz="1200" b="1" dirty="0">
                          <a:solidFill>
                            <a:schemeClr val="accent3"/>
                          </a:solidFill>
                          <a:latin typeface="+mj-ea"/>
                          <a:ea typeface="+mj-ea"/>
                        </a:rPr>
                        <a:t>平成</a:t>
                      </a:r>
                      <a:r>
                        <a:rPr kumimoji="1" lang="en-US" altLang="ja-JP" sz="1200" b="1" dirty="0">
                          <a:solidFill>
                            <a:schemeClr val="accent3"/>
                          </a:solidFill>
                          <a:latin typeface="+mj-ea"/>
                          <a:ea typeface="+mj-ea"/>
                        </a:rPr>
                        <a:t>16</a:t>
                      </a:r>
                      <a:r>
                        <a:rPr kumimoji="1" lang="ja-JP" altLang="en-US" sz="1200" b="1" dirty="0">
                          <a:solidFill>
                            <a:schemeClr val="accent3"/>
                          </a:solidFill>
                          <a:latin typeface="+mj-ea"/>
                          <a:ea typeface="+mj-ea"/>
                        </a:rPr>
                        <a:t>（</a:t>
                      </a:r>
                      <a:r>
                        <a:rPr kumimoji="1" lang="en-US" altLang="ja-JP" sz="1200" b="1" dirty="0">
                          <a:solidFill>
                            <a:schemeClr val="accent3"/>
                          </a:solidFill>
                          <a:latin typeface="+mj-ea"/>
                          <a:ea typeface="+mj-ea"/>
                        </a:rPr>
                        <a:t>2004</a:t>
                      </a:r>
                      <a:r>
                        <a:rPr kumimoji="1" lang="ja-JP" altLang="en-US" sz="1200" b="1" dirty="0">
                          <a:solidFill>
                            <a:schemeClr val="accent3"/>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tc>
                  <a:txBody>
                    <a:bodyPr/>
                    <a:lstStyle/>
                    <a:p>
                      <a:pPr algn="l"/>
                      <a:r>
                        <a:rPr kumimoji="1" lang="ja-JP" altLang="en-US" sz="1200" b="0" dirty="0">
                          <a:solidFill>
                            <a:schemeClr val="tx1"/>
                          </a:solidFill>
                          <a:latin typeface="+mj-ea"/>
                          <a:ea typeface="+mj-ea"/>
                        </a:rPr>
                        <a:t>上限固定で保険料率の段階的引上げ、積立金の活用・</a:t>
                      </a:r>
                      <a:r>
                        <a:rPr kumimoji="1" lang="en-US" altLang="ja-JP" sz="1200" b="0" dirty="0">
                          <a:solidFill>
                            <a:schemeClr val="tx1"/>
                          </a:solidFill>
                          <a:latin typeface="+mj-ea"/>
                          <a:ea typeface="+mj-ea"/>
                        </a:rPr>
                        <a:t>100</a:t>
                      </a:r>
                      <a:r>
                        <a:rPr kumimoji="1" lang="ja-JP" altLang="en-US" sz="1200" b="0" dirty="0">
                          <a:solidFill>
                            <a:schemeClr val="tx1"/>
                          </a:solidFill>
                          <a:latin typeface="+mj-ea"/>
                          <a:ea typeface="+mj-ea"/>
                        </a:rPr>
                        <a:t>年単位の財政均衡期間の概念導入、</a:t>
                      </a:r>
                      <a:r>
                        <a:rPr kumimoji="1" lang="ja-JP" altLang="en-US" sz="1200" b="1" dirty="0">
                          <a:solidFill>
                            <a:schemeClr val="accent3"/>
                          </a:solidFill>
                          <a:latin typeface="+mj-ea"/>
                          <a:ea typeface="+mj-ea"/>
                        </a:rPr>
                        <a:t>マクロ経済スライド制の導入、基礎年金の国庫負担</a:t>
                      </a:r>
                      <a:r>
                        <a:rPr kumimoji="1" lang="en-US" altLang="ja-JP" sz="1200" b="1" dirty="0">
                          <a:solidFill>
                            <a:schemeClr val="accent3"/>
                          </a:solidFill>
                          <a:latin typeface="+mj-ea"/>
                          <a:ea typeface="+mj-ea"/>
                        </a:rPr>
                        <a:t>1/2</a:t>
                      </a:r>
                      <a:endParaRPr kumimoji="1" lang="ja-JP" altLang="en-US" sz="1200" b="1" dirty="0">
                        <a:solidFill>
                          <a:schemeClr val="accent3"/>
                        </a:solidFill>
                        <a:latin typeface="+mj-ea"/>
                        <a:ea typeface="+mj-ea"/>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extLst>
                  <a:ext uri="{0D108BD9-81ED-4DB2-BD59-A6C34878D82A}">
                    <a16:rowId xmlns:a16="http://schemas.microsoft.com/office/drawing/2014/main" val="3463934979"/>
                  </a:ext>
                </a:extLst>
              </a:tr>
              <a:tr h="398951">
                <a:tc>
                  <a:txBody>
                    <a:bodyPr/>
                    <a:lstStyle/>
                    <a:p>
                      <a:pPr algn="ctr"/>
                      <a:r>
                        <a:rPr kumimoji="1" lang="ja-JP" altLang="en-US" sz="1200" b="1">
                          <a:solidFill>
                            <a:schemeClr val="tx1"/>
                          </a:solidFill>
                          <a:latin typeface="+mj-ea"/>
                          <a:ea typeface="+mj-ea"/>
                        </a:rPr>
                        <a:t>平成</a:t>
                      </a:r>
                      <a:r>
                        <a:rPr kumimoji="1" lang="en-US" altLang="ja-JP" sz="1200" b="1">
                          <a:solidFill>
                            <a:schemeClr val="tx1"/>
                          </a:solidFill>
                          <a:latin typeface="+mj-ea"/>
                          <a:ea typeface="+mj-ea"/>
                        </a:rPr>
                        <a:t>27</a:t>
                      </a:r>
                      <a:r>
                        <a:rPr kumimoji="1" lang="ja-JP" altLang="en-US" sz="1200" b="1">
                          <a:solidFill>
                            <a:schemeClr val="tx1"/>
                          </a:solidFill>
                          <a:latin typeface="+mj-ea"/>
                          <a:ea typeface="+mj-ea"/>
                        </a:rPr>
                        <a:t>（</a:t>
                      </a:r>
                      <a:r>
                        <a:rPr kumimoji="1" lang="en-US" altLang="ja-JP" sz="1200" b="1">
                          <a:solidFill>
                            <a:schemeClr val="tx1"/>
                          </a:solidFill>
                          <a:latin typeface="+mj-ea"/>
                          <a:ea typeface="+mj-ea"/>
                        </a:rPr>
                        <a:t>2015</a:t>
                      </a:r>
                      <a:r>
                        <a:rPr kumimoji="1" lang="ja-JP" altLang="en-US" sz="1200" b="1">
                          <a:solidFill>
                            <a:schemeClr val="tx1"/>
                          </a:solidFill>
                          <a:latin typeface="+mj-ea"/>
                          <a:ea typeface="+mj-ea"/>
                        </a:rPr>
                        <a:t>）年</a:t>
                      </a:r>
                      <a:endParaRPr kumimoji="1" lang="ja-JP" altLang="en-US" sz="1200" b="1" dirty="0">
                        <a:solidFill>
                          <a:schemeClr val="tx1"/>
                        </a:solidFill>
                        <a:latin typeface="+mj-ea"/>
                        <a:ea typeface="+mj-ea"/>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1">
                          <a:solidFill>
                            <a:schemeClr val="tx1"/>
                          </a:solidFill>
                          <a:latin typeface="+mj-ea"/>
                          <a:ea typeface="+mj-ea"/>
                        </a:rPr>
                        <a:t>被用者年金制度の一元化（公務員）</a:t>
                      </a:r>
                      <a:endParaRPr kumimoji="1" lang="ja-JP" altLang="en-US" sz="1200" b="1" dirty="0">
                        <a:solidFill>
                          <a:schemeClr val="tx1"/>
                        </a:solidFill>
                        <a:latin typeface="+mj-ea"/>
                        <a:ea typeface="+mj-ea"/>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82088746"/>
                  </a:ext>
                </a:extLst>
              </a:tr>
              <a:tr h="491858">
                <a:tc>
                  <a:txBody>
                    <a:bodyPr/>
                    <a:lstStyle/>
                    <a:p>
                      <a:pPr algn="ctr"/>
                      <a:r>
                        <a:rPr kumimoji="1" lang="ja-JP" altLang="en-US" sz="1200" b="1" dirty="0">
                          <a:solidFill>
                            <a:schemeClr val="accent3"/>
                          </a:solidFill>
                          <a:latin typeface="+mj-ea"/>
                          <a:ea typeface="+mj-ea"/>
                        </a:rPr>
                        <a:t>平成</a:t>
                      </a:r>
                      <a:r>
                        <a:rPr kumimoji="1" lang="en-US" altLang="ja-JP" sz="1200" b="1" dirty="0">
                          <a:solidFill>
                            <a:schemeClr val="accent3"/>
                          </a:solidFill>
                          <a:latin typeface="+mj-ea"/>
                          <a:ea typeface="+mj-ea"/>
                        </a:rPr>
                        <a:t>28</a:t>
                      </a:r>
                      <a:r>
                        <a:rPr kumimoji="1" lang="ja-JP" altLang="en-US" sz="1200" b="1" dirty="0">
                          <a:solidFill>
                            <a:schemeClr val="accent3"/>
                          </a:solidFill>
                          <a:latin typeface="+mj-ea"/>
                          <a:ea typeface="+mj-ea"/>
                        </a:rPr>
                        <a:t>（</a:t>
                      </a:r>
                      <a:r>
                        <a:rPr kumimoji="1" lang="en-US" altLang="ja-JP" sz="1200" b="1" dirty="0">
                          <a:solidFill>
                            <a:schemeClr val="accent3"/>
                          </a:solidFill>
                          <a:latin typeface="+mj-ea"/>
                          <a:ea typeface="+mj-ea"/>
                        </a:rPr>
                        <a:t>2016</a:t>
                      </a:r>
                      <a:r>
                        <a:rPr kumimoji="1" lang="ja-JP" altLang="en-US" sz="1200" b="1" dirty="0">
                          <a:solidFill>
                            <a:schemeClr val="accent3"/>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tc>
                  <a:txBody>
                    <a:bodyPr/>
                    <a:lstStyle/>
                    <a:p>
                      <a:pPr algn="l"/>
                      <a:r>
                        <a:rPr kumimoji="1" lang="ja-JP" altLang="en-US" sz="1200" b="0" dirty="0">
                          <a:solidFill>
                            <a:schemeClr val="tx1"/>
                          </a:solidFill>
                          <a:latin typeface="+mj-ea"/>
                          <a:ea typeface="+mj-ea"/>
                        </a:rPr>
                        <a:t>マクロ経済スライドの見直し（未調整部分繰越し／</a:t>
                      </a:r>
                      <a:r>
                        <a:rPr kumimoji="1" lang="ja-JP" altLang="en-US" sz="1200" b="1" dirty="0">
                          <a:solidFill>
                            <a:schemeClr val="accent3"/>
                          </a:solidFill>
                          <a:latin typeface="+mj-ea"/>
                          <a:ea typeface="+mj-ea"/>
                        </a:rPr>
                        <a:t>キャリーオーバー</a:t>
                      </a:r>
                      <a:r>
                        <a:rPr kumimoji="1" lang="ja-JP" altLang="en-US" sz="1200" b="0" dirty="0">
                          <a:solidFill>
                            <a:schemeClr val="tx1"/>
                          </a:solidFill>
                          <a:latin typeface="+mj-ea"/>
                          <a:ea typeface="+mj-ea"/>
                        </a:rPr>
                        <a:t>）</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extLst>
                  <a:ext uri="{0D108BD9-81ED-4DB2-BD59-A6C34878D82A}">
                    <a16:rowId xmlns:a16="http://schemas.microsoft.com/office/drawing/2014/main" val="2045117716"/>
                  </a:ext>
                </a:extLst>
              </a:tr>
              <a:tr h="398951">
                <a:tc>
                  <a:txBody>
                    <a:bodyPr/>
                    <a:lstStyle/>
                    <a:p>
                      <a:pPr algn="ctr"/>
                      <a:r>
                        <a:rPr kumimoji="1" lang="ja-JP" altLang="en-US" sz="1200" dirty="0">
                          <a:solidFill>
                            <a:schemeClr val="tx1"/>
                          </a:solidFill>
                          <a:latin typeface="+mj-ea"/>
                          <a:ea typeface="+mj-ea"/>
                        </a:rPr>
                        <a:t>平成</a:t>
                      </a:r>
                      <a:r>
                        <a:rPr kumimoji="1" lang="en-US" altLang="ja-JP" sz="1200" dirty="0">
                          <a:solidFill>
                            <a:schemeClr val="tx1"/>
                          </a:solidFill>
                          <a:latin typeface="+mj-ea"/>
                          <a:ea typeface="+mj-ea"/>
                        </a:rPr>
                        <a:t>29</a:t>
                      </a: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2017</a:t>
                      </a:r>
                      <a:r>
                        <a:rPr kumimoji="1" lang="ja-JP" altLang="en-US" sz="1200" dirty="0">
                          <a:solidFill>
                            <a:schemeClr val="tx1"/>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0" dirty="0">
                          <a:solidFill>
                            <a:schemeClr val="tx1"/>
                          </a:solidFill>
                          <a:latin typeface="+mj-ea"/>
                          <a:ea typeface="+mj-ea"/>
                        </a:rPr>
                        <a:t>年金の受給資格期間を</a:t>
                      </a:r>
                      <a:r>
                        <a:rPr kumimoji="1" lang="en-US" altLang="ja-JP" sz="1200" b="0" dirty="0">
                          <a:solidFill>
                            <a:schemeClr val="tx1"/>
                          </a:solidFill>
                          <a:latin typeface="+mj-ea"/>
                          <a:ea typeface="+mj-ea"/>
                        </a:rPr>
                        <a:t>10</a:t>
                      </a:r>
                      <a:r>
                        <a:rPr kumimoji="1" lang="ja-JP" altLang="en-US" sz="1200" b="0" dirty="0">
                          <a:solidFill>
                            <a:schemeClr val="tx1"/>
                          </a:solidFill>
                          <a:latin typeface="+mj-ea"/>
                          <a:ea typeface="+mj-ea"/>
                        </a:rPr>
                        <a:t>年に短縮</a:t>
                      </a:r>
                      <a:endParaRPr kumimoji="1" lang="en-US" altLang="ja-JP" sz="1200" b="0" dirty="0">
                        <a:solidFill>
                          <a:schemeClr val="tx1"/>
                        </a:solidFill>
                        <a:latin typeface="+mj-ea"/>
                        <a:ea typeface="+mj-ea"/>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15491827"/>
                  </a:ext>
                </a:extLst>
              </a:tr>
              <a:tr h="688601">
                <a:tc>
                  <a:txBody>
                    <a:bodyPr/>
                    <a:lstStyle/>
                    <a:p>
                      <a:pPr algn="ctr"/>
                      <a:r>
                        <a:rPr kumimoji="1" lang="ja-JP" altLang="en-US" sz="1200" b="1">
                          <a:solidFill>
                            <a:schemeClr val="tx1"/>
                          </a:solidFill>
                          <a:latin typeface="+mj-ea"/>
                          <a:ea typeface="+mj-ea"/>
                        </a:rPr>
                        <a:t>令和２（</a:t>
                      </a:r>
                      <a:r>
                        <a:rPr kumimoji="1" lang="en-US" altLang="ja-JP" sz="1200" b="1">
                          <a:solidFill>
                            <a:schemeClr val="tx1"/>
                          </a:solidFill>
                          <a:latin typeface="+mj-ea"/>
                          <a:ea typeface="+mj-ea"/>
                        </a:rPr>
                        <a:t>2020</a:t>
                      </a:r>
                      <a:r>
                        <a:rPr kumimoji="1" lang="ja-JP" altLang="en-US" sz="1200" b="1">
                          <a:solidFill>
                            <a:schemeClr val="tx1"/>
                          </a:solidFill>
                          <a:latin typeface="+mj-ea"/>
                          <a:ea typeface="+mj-ea"/>
                        </a:rPr>
                        <a:t>）年</a:t>
                      </a:r>
                      <a:endParaRPr kumimoji="1" lang="ja-JP" altLang="en-US" sz="1200" b="1" dirty="0">
                        <a:solidFill>
                          <a:schemeClr val="tx1"/>
                        </a:solidFill>
                        <a:latin typeface="+mj-ea"/>
                        <a:ea typeface="+mj-ea"/>
                      </a:endParaRP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tc>
                  <a:txBody>
                    <a:bodyPr/>
                    <a:lstStyle/>
                    <a:p>
                      <a:pPr algn="l"/>
                      <a:r>
                        <a:rPr kumimoji="1" lang="ja-JP" altLang="en-US" sz="1200" b="1">
                          <a:solidFill>
                            <a:schemeClr val="tx1"/>
                          </a:solidFill>
                          <a:latin typeface="+mj-ea"/>
                          <a:ea typeface="+mj-ea"/>
                        </a:rPr>
                        <a:t>厚生年金の適用拡大</a:t>
                      </a:r>
                      <a:r>
                        <a:rPr kumimoji="1" lang="ja-JP" altLang="en-US" sz="1200" b="0">
                          <a:solidFill>
                            <a:schemeClr val="tx1"/>
                          </a:solidFill>
                          <a:latin typeface="+mj-ea"/>
                          <a:ea typeface="+mj-ea"/>
                        </a:rPr>
                        <a:t>、在職老齢年金制度の見直し、在職定時改定の導入、受給開始時期の選択肢の拡大</a:t>
                      </a:r>
                      <a:endParaRPr kumimoji="1" lang="ja-JP" altLang="en-US" sz="1200" b="0" dirty="0">
                        <a:solidFill>
                          <a:schemeClr val="tx1"/>
                        </a:solidFill>
                        <a:latin typeface="+mj-ea"/>
                        <a:ea typeface="+mj-ea"/>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F7FC"/>
                    </a:solidFill>
                  </a:tcPr>
                </a:tc>
                <a:extLst>
                  <a:ext uri="{0D108BD9-81ED-4DB2-BD59-A6C34878D82A}">
                    <a16:rowId xmlns:a16="http://schemas.microsoft.com/office/drawing/2014/main" val="262356867"/>
                  </a:ext>
                </a:extLst>
              </a:tr>
              <a:tr h="741416">
                <a:tc>
                  <a:txBody>
                    <a:bodyPr/>
                    <a:lstStyle/>
                    <a:p>
                      <a:pPr algn="ctr"/>
                      <a:r>
                        <a:rPr kumimoji="1" lang="ja-JP" altLang="en-US" sz="1200" b="1" dirty="0">
                          <a:solidFill>
                            <a:schemeClr val="accent3"/>
                          </a:solidFill>
                          <a:latin typeface="+mj-ea"/>
                          <a:ea typeface="+mj-ea"/>
                        </a:rPr>
                        <a:t>令和３（</a:t>
                      </a:r>
                      <a:r>
                        <a:rPr kumimoji="1" lang="en-US" altLang="ja-JP" sz="1200" b="1" dirty="0">
                          <a:solidFill>
                            <a:schemeClr val="accent3"/>
                          </a:solidFill>
                          <a:latin typeface="+mj-ea"/>
                          <a:ea typeface="+mj-ea"/>
                        </a:rPr>
                        <a:t>2021</a:t>
                      </a:r>
                      <a:r>
                        <a:rPr kumimoji="1" lang="ja-JP" altLang="en-US" sz="1200" b="1" dirty="0">
                          <a:solidFill>
                            <a:schemeClr val="accent3"/>
                          </a:solidFill>
                          <a:latin typeface="+mj-ea"/>
                          <a:ea typeface="+mj-ea"/>
                        </a:rPr>
                        <a:t>）年</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l"/>
                      <a:r>
                        <a:rPr kumimoji="1" lang="ja-JP" altLang="en-US" sz="1200" b="1" dirty="0">
                          <a:solidFill>
                            <a:schemeClr val="accent3"/>
                          </a:solidFill>
                          <a:latin typeface="+mj-ea"/>
                          <a:ea typeface="+mj-ea"/>
                        </a:rPr>
                        <a:t>年金額の改定ルールの見直し</a:t>
                      </a:r>
                      <a:r>
                        <a:rPr kumimoji="1" lang="ja-JP" altLang="en-US" sz="1200" b="0" dirty="0">
                          <a:solidFill>
                            <a:schemeClr val="tx1"/>
                          </a:solidFill>
                          <a:latin typeface="+mj-ea"/>
                          <a:ea typeface="+mj-ea"/>
                        </a:rPr>
                        <a:t>（賃金変動が物価変動を下回る場合には賃金変動に合わせて改定する考えを徹底）</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90082028"/>
                  </a:ext>
                </a:extLst>
              </a:tr>
            </a:tbl>
          </a:graphicData>
        </a:graphic>
      </p:graphicFrame>
    </p:spTree>
    <p:extLst>
      <p:ext uri="{BB962C8B-B14F-4D97-AF65-F5344CB8AC3E}">
        <p14:creationId xmlns:p14="http://schemas.microsoft.com/office/powerpoint/2010/main" val="122657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582F8A3-1D5A-45F6-8851-30FB12846BF1}"/>
              </a:ext>
            </a:extLst>
          </p:cNvPr>
          <p:cNvSpPr>
            <a:spLocks noGrp="1"/>
          </p:cNvSpPr>
          <p:nvPr>
            <p:ph type="title"/>
          </p:nvPr>
        </p:nvSpPr>
        <p:spPr>
          <a:xfrm>
            <a:off x="380492" y="2349000"/>
            <a:ext cx="9145016" cy="1080000"/>
          </a:xfrm>
          <a:solidFill>
            <a:schemeClr val="bg1"/>
          </a:solidFill>
        </p:spPr>
        <p:txBody>
          <a:bodyPr>
            <a:noAutofit/>
          </a:bodyPr>
          <a:lstStyle/>
          <a:p>
            <a:r>
              <a:rPr lang="ja-JP" altLang="en-US" b="1" dirty="0">
                <a:latin typeface="+mn-ea"/>
                <a:cs typeface="メイリオ" pitchFamily="50" charset="-128"/>
              </a:rPr>
              <a:t>２．</a:t>
            </a:r>
            <a:r>
              <a:rPr lang="en-US" altLang="ja-JP" b="1" dirty="0">
                <a:latin typeface="+mn-ea"/>
                <a:cs typeface="メイリオ" pitchFamily="50" charset="-128"/>
              </a:rPr>
              <a:t>2004</a:t>
            </a:r>
            <a:r>
              <a:rPr lang="ja-JP" altLang="en-US" b="1" dirty="0">
                <a:latin typeface="+mn-ea"/>
                <a:cs typeface="メイリオ" pitchFamily="50" charset="-128"/>
              </a:rPr>
              <a:t>年改正</a:t>
            </a:r>
            <a:r>
              <a:rPr lang="ja-JP" altLang="en-US" b="1" dirty="0">
                <a:latin typeface="+mn-ea"/>
              </a:rPr>
              <a:t>で年金財政のフレームワーク確立</a:t>
            </a:r>
            <a:endParaRPr lang="ja-JP" altLang="en-US" dirty="0"/>
          </a:p>
        </p:txBody>
      </p:sp>
      <p:sp>
        <p:nvSpPr>
          <p:cNvPr id="3" name="フッター プレースホルダー 2">
            <a:extLst>
              <a:ext uri="{FF2B5EF4-FFF2-40B4-BE49-F238E27FC236}">
                <a16:creationId xmlns:a16="http://schemas.microsoft.com/office/drawing/2014/main" id="{EE5E053C-5EFD-4169-9B5A-CE23D523D7A2}"/>
              </a:ext>
            </a:extLst>
          </p:cNvPr>
          <p:cNvSpPr>
            <a:spLocks noGrp="1"/>
          </p:cNvSpPr>
          <p:nvPr>
            <p:ph type="ftr" sz="quarter" idx="10"/>
          </p:nvPr>
        </p:nvSpPr>
        <p:spPr/>
        <p:txBody>
          <a:bodyPr/>
          <a:lstStyle/>
          <a:p>
            <a:r>
              <a:rPr lang="en-US" altLang="ja-JP" dirty="0">
                <a:solidFill>
                  <a:schemeClr val="tx1"/>
                </a:solidFill>
              </a:rPr>
              <a:t>© </a:t>
            </a:r>
            <a:r>
              <a:rPr lang="ja-JP" altLang="en-US" dirty="0">
                <a:solidFill>
                  <a:schemeClr val="tx1"/>
                </a:solidFill>
              </a:rPr>
              <a:t>ワーク・ライフ・サポート大泉</a:t>
            </a:r>
          </a:p>
        </p:txBody>
      </p:sp>
      <p:sp>
        <p:nvSpPr>
          <p:cNvPr id="4" name="スライド番号プレースホルダー 3">
            <a:extLst>
              <a:ext uri="{FF2B5EF4-FFF2-40B4-BE49-F238E27FC236}">
                <a16:creationId xmlns:a16="http://schemas.microsoft.com/office/drawing/2014/main" id="{34A342D7-F097-48C5-9F76-C565F179980A}"/>
              </a:ext>
            </a:extLst>
          </p:cNvPr>
          <p:cNvSpPr>
            <a:spLocks noGrp="1"/>
          </p:cNvSpPr>
          <p:nvPr>
            <p:ph type="sldNum" sz="quarter" idx="11"/>
          </p:nvPr>
        </p:nvSpPr>
        <p:spPr/>
        <p:txBody>
          <a:bodyPr/>
          <a:lstStyle/>
          <a:p>
            <a:fld id="{FB3508C7-2FE0-4945-9CBD-863E05F850D2}" type="slidenum">
              <a:rPr lang="ja-JP" altLang="en-US" smtClean="0">
                <a:solidFill>
                  <a:schemeClr val="tx1"/>
                </a:solidFill>
              </a:rPr>
              <a:pPr/>
              <a:t>12</a:t>
            </a:fld>
            <a:endParaRPr lang="ja-JP" altLang="en-US" dirty="0">
              <a:solidFill>
                <a:schemeClr val="tx1"/>
              </a:solidFill>
            </a:endParaRPr>
          </a:p>
        </p:txBody>
      </p:sp>
    </p:spTree>
    <p:extLst>
      <p:ext uri="{BB962C8B-B14F-4D97-AF65-F5344CB8AC3E}">
        <p14:creationId xmlns:p14="http://schemas.microsoft.com/office/powerpoint/2010/main" val="254118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13</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cs typeface="メイリオ" pitchFamily="50" charset="-128"/>
              </a:rPr>
              <a:t>２．</a:t>
            </a:r>
            <a:r>
              <a:rPr lang="en-US" altLang="ja-JP" sz="2400" b="1" dirty="0">
                <a:solidFill>
                  <a:schemeClr val="tx2"/>
                </a:solidFill>
                <a:latin typeface="+mn-ea"/>
                <a:cs typeface="メイリオ" pitchFamily="50" charset="-128"/>
              </a:rPr>
              <a:t>2004</a:t>
            </a:r>
            <a:r>
              <a:rPr lang="ja-JP" altLang="en-US" sz="2400" b="1" dirty="0">
                <a:solidFill>
                  <a:schemeClr val="tx2"/>
                </a:solidFill>
                <a:latin typeface="+mn-ea"/>
                <a:cs typeface="メイリオ" pitchFamily="50" charset="-128"/>
              </a:rPr>
              <a:t>年改正</a:t>
            </a:r>
            <a:r>
              <a:rPr lang="ja-JP" altLang="en-US" b="1" dirty="0">
                <a:solidFill>
                  <a:schemeClr val="tx2"/>
                </a:solidFill>
                <a:latin typeface="+mn-ea"/>
              </a:rPr>
              <a:t>で年金財政のフレームワーク確立</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⑴　</a:t>
            </a:r>
            <a:r>
              <a:rPr lang="en-US" altLang="ja-JP" sz="1600" b="1" dirty="0">
                <a:solidFill>
                  <a:schemeClr val="accent1"/>
                </a:solidFill>
                <a:latin typeface="+mj-ea"/>
                <a:ea typeface="+mj-ea"/>
              </a:rPr>
              <a:t> 2004</a:t>
            </a:r>
            <a:r>
              <a:rPr lang="ja-JP" altLang="en-US" sz="1600" b="1" dirty="0">
                <a:solidFill>
                  <a:schemeClr val="accent1"/>
                </a:solidFill>
                <a:latin typeface="+mj-ea"/>
                <a:ea typeface="+mj-ea"/>
              </a:rPr>
              <a:t>改正による年金財政のフレームワーク（「財政再計算」から「財政検証へ」）　⑨</a:t>
            </a:r>
            <a:endParaRPr kumimoji="1" lang="ja-JP" altLang="en-US" sz="1600" dirty="0">
              <a:solidFill>
                <a:schemeClr val="accent1"/>
              </a:solidFill>
              <a:latin typeface="+mj-ea"/>
              <a:ea typeface="+mj-ea"/>
            </a:endParaRPr>
          </a:p>
        </p:txBody>
      </p:sp>
      <p:grpSp>
        <p:nvGrpSpPr>
          <p:cNvPr id="12" name="グループ化 11">
            <a:extLst>
              <a:ext uri="{FF2B5EF4-FFF2-40B4-BE49-F238E27FC236}">
                <a16:creationId xmlns:a16="http://schemas.microsoft.com/office/drawing/2014/main" id="{C4704A09-C856-81E8-12B7-60BF147CE250}"/>
              </a:ext>
            </a:extLst>
          </p:cNvPr>
          <p:cNvGrpSpPr/>
          <p:nvPr/>
        </p:nvGrpSpPr>
        <p:grpSpPr>
          <a:xfrm>
            <a:off x="640140" y="1088740"/>
            <a:ext cx="3412293" cy="3472771"/>
            <a:chOff x="604603" y="1376772"/>
            <a:chExt cx="3808338" cy="3170756"/>
          </a:xfrm>
        </p:grpSpPr>
        <p:sp>
          <p:nvSpPr>
            <p:cNvPr id="5" name="テキスト ボックス 4">
              <a:extLst>
                <a:ext uri="{FF2B5EF4-FFF2-40B4-BE49-F238E27FC236}">
                  <a16:creationId xmlns:a16="http://schemas.microsoft.com/office/drawing/2014/main" id="{1AAD9A9A-DF59-822A-EEBB-4A736531A327}"/>
                </a:ext>
              </a:extLst>
            </p:cNvPr>
            <p:cNvSpPr txBox="1"/>
            <p:nvPr/>
          </p:nvSpPr>
          <p:spPr>
            <a:xfrm>
              <a:off x="604603" y="1376772"/>
              <a:ext cx="3808338" cy="851515"/>
            </a:xfrm>
            <a:prstGeom prst="rect">
              <a:avLst/>
            </a:prstGeom>
            <a:solidFill>
              <a:schemeClr val="bg2">
                <a:lumMod val="50000"/>
              </a:schemeClr>
            </a:solidFill>
            <a:ln>
              <a:noFill/>
            </a:ln>
          </p:spPr>
          <p:txBody>
            <a:bodyPr wrap="square" rtlCol="0">
              <a:spAutoFit/>
            </a:bodyPr>
            <a:lstStyle/>
            <a:p>
              <a:pPr algn="ctr">
                <a:lnSpc>
                  <a:spcPts val="2000"/>
                </a:lnSpc>
              </a:pPr>
              <a:r>
                <a:rPr kumimoji="1" lang="en-US" altLang="ja-JP" sz="1400" b="1" dirty="0">
                  <a:solidFill>
                    <a:schemeClr val="bg1"/>
                  </a:solidFill>
                  <a:latin typeface="メイリオ" panose="020B0604030504040204" pitchFamily="50" charset="-128"/>
                  <a:ea typeface="メイリオ" panose="020B0604030504040204" pitchFamily="50" charset="-128"/>
                </a:rPr>
                <a:t>2004</a:t>
              </a:r>
              <a:r>
                <a:rPr kumimoji="1" lang="ja-JP" altLang="en-US" sz="1400" b="1" dirty="0">
                  <a:solidFill>
                    <a:schemeClr val="bg1"/>
                  </a:solidFill>
                  <a:latin typeface="メイリオ" panose="020B0604030504040204" pitchFamily="50" charset="-128"/>
                  <a:ea typeface="メイリオ" panose="020B0604030504040204" pitchFamily="50" charset="-128"/>
                </a:rPr>
                <a:t>年改正までは「財政再計算」</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2000"/>
                </a:lnSpc>
              </a:pP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2000"/>
                </a:lnSpc>
              </a:pPr>
              <a:endParaRPr kumimoji="1" lang="en-US" altLang="ja-JP" sz="1400" b="1" dirty="0">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5209CED1-CD30-2306-7B0D-C0ACED6DEDB7}"/>
                </a:ext>
              </a:extLst>
            </p:cNvPr>
            <p:cNvSpPr/>
            <p:nvPr/>
          </p:nvSpPr>
          <p:spPr bwMode="auto">
            <a:xfrm>
              <a:off x="604603" y="1715326"/>
              <a:ext cx="3808338" cy="2832202"/>
            </a:xfrm>
            <a:prstGeom prst="roundRect">
              <a:avLst/>
            </a:prstGeom>
            <a:solidFill>
              <a:srgbClr val="EEF7FC"/>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sp>
        <p:nvSpPr>
          <p:cNvPr id="9" name="テキスト ボックス 8">
            <a:extLst>
              <a:ext uri="{FF2B5EF4-FFF2-40B4-BE49-F238E27FC236}">
                <a16:creationId xmlns:a16="http://schemas.microsoft.com/office/drawing/2014/main" id="{47B46C64-E1B7-B703-E3DA-5E1D917D5717}"/>
              </a:ext>
            </a:extLst>
          </p:cNvPr>
          <p:cNvSpPr txBox="1"/>
          <p:nvPr/>
        </p:nvSpPr>
        <p:spPr>
          <a:xfrm>
            <a:off x="4880994" y="1088740"/>
            <a:ext cx="4449001" cy="851515"/>
          </a:xfrm>
          <a:prstGeom prst="rect">
            <a:avLst/>
          </a:prstGeom>
          <a:solidFill>
            <a:schemeClr val="bg2">
              <a:lumMod val="50000"/>
            </a:schemeClr>
          </a:solidFill>
          <a:ln>
            <a:noFill/>
          </a:ln>
        </p:spPr>
        <p:txBody>
          <a:bodyPr wrap="square" rtlCol="0">
            <a:spAutoFit/>
          </a:bodyPr>
          <a:lstStyle/>
          <a:p>
            <a:pPr algn="ctr">
              <a:lnSpc>
                <a:spcPts val="2000"/>
              </a:lnSpc>
            </a:pPr>
            <a:r>
              <a:rPr kumimoji="1" lang="en-US" altLang="ja-JP" sz="1400" b="1" dirty="0">
                <a:solidFill>
                  <a:schemeClr val="bg1"/>
                </a:solidFill>
                <a:latin typeface="メイリオ" panose="020B0604030504040204" pitchFamily="50" charset="-128"/>
                <a:ea typeface="メイリオ" panose="020B0604030504040204" pitchFamily="50" charset="-128"/>
              </a:rPr>
              <a:t>2004</a:t>
            </a:r>
            <a:r>
              <a:rPr kumimoji="1" lang="ja-JP" altLang="en-US" sz="1400" b="1" dirty="0">
                <a:solidFill>
                  <a:schemeClr val="bg1"/>
                </a:solidFill>
                <a:latin typeface="メイリオ" panose="020B0604030504040204" pitchFamily="50" charset="-128"/>
                <a:ea typeface="メイリオ" panose="020B0604030504040204" pitchFamily="50" charset="-128"/>
              </a:rPr>
              <a:t>年改正からは「財政検証」</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2000"/>
              </a:lnSpc>
            </a:pP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2000"/>
              </a:lnSpc>
            </a:pPr>
            <a:endParaRPr kumimoji="1" lang="en-US" altLang="ja-JP" sz="1400" b="1" dirty="0">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DCC45795-3060-2B95-4774-72FC18DD05AF}"/>
              </a:ext>
              <a:ext uri="{C183D7F6-B498-43B3-948B-1728B52AA6E4}">
                <adec:decorative xmlns:adec="http://schemas.microsoft.com/office/drawing/2017/decorative" val="1"/>
              </a:ext>
            </a:extLst>
          </p:cNvPr>
          <p:cNvSpPr/>
          <p:nvPr/>
        </p:nvSpPr>
        <p:spPr bwMode="auto">
          <a:xfrm>
            <a:off x="4880993" y="1436226"/>
            <a:ext cx="4449001" cy="3125285"/>
          </a:xfrm>
          <a:prstGeom prst="roundRect">
            <a:avLst/>
          </a:prstGeom>
          <a:solidFill>
            <a:srgbClr val="EEF7FC"/>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7" name="テキスト ボックス 16">
            <a:extLst>
              <a:ext uri="{FF2B5EF4-FFF2-40B4-BE49-F238E27FC236}">
                <a16:creationId xmlns:a16="http://schemas.microsoft.com/office/drawing/2014/main" id="{DA1C5972-80D1-5FD7-306A-8224B156C1EA}"/>
              </a:ext>
            </a:extLst>
          </p:cNvPr>
          <p:cNvSpPr txBox="1"/>
          <p:nvPr/>
        </p:nvSpPr>
        <p:spPr>
          <a:xfrm>
            <a:off x="657313" y="1857469"/>
            <a:ext cx="3412293" cy="2332690"/>
          </a:xfrm>
          <a:prstGeom prst="rect">
            <a:avLst/>
          </a:prstGeom>
          <a:noFill/>
        </p:spPr>
        <p:txBody>
          <a:bodyPr wrap="square" rtlCol="0">
            <a:spAutoFit/>
          </a:bodyPr>
          <a:lstStyle/>
          <a:p>
            <a:pPr marL="285750" indent="-285750">
              <a:lnSpc>
                <a:spcPts val="2200"/>
              </a:lnSpc>
              <a:buFont typeface="Wingdings" panose="05000000000000000000" pitchFamily="2" charset="2"/>
              <a:buChar char="u"/>
            </a:pPr>
            <a:r>
              <a:rPr lang="ja-JP" altLang="en-US" sz="1400" dirty="0">
                <a:latin typeface="+mn-ea"/>
              </a:rPr>
              <a:t>年金制度を維持するために年金財政の将来見通しを再計算し、収入と支出の長期的な均衡が図られるよう</a:t>
            </a:r>
            <a:r>
              <a:rPr lang="ja-JP" altLang="en-US" sz="1400" b="1" u="sng" dirty="0">
                <a:latin typeface="+mn-ea"/>
              </a:rPr>
              <a:t>保険料（率）</a:t>
            </a:r>
            <a:r>
              <a:rPr lang="ja-JP" altLang="en-US" sz="1400" dirty="0">
                <a:latin typeface="+mn-ea"/>
              </a:rPr>
              <a:t>を見直す</a:t>
            </a:r>
            <a:endParaRPr lang="en-US" altLang="ja-JP" sz="1400" dirty="0">
              <a:latin typeface="+mn-ea"/>
            </a:endParaRPr>
          </a:p>
          <a:p>
            <a:pPr>
              <a:lnSpc>
                <a:spcPts val="2200"/>
              </a:lnSpc>
            </a:pPr>
            <a:endParaRPr lang="en-US" altLang="ja-JP" sz="1400" dirty="0">
              <a:latin typeface="+mn-ea"/>
            </a:endParaRPr>
          </a:p>
          <a:p>
            <a:pPr marL="285750" indent="-285750">
              <a:lnSpc>
                <a:spcPts val="2200"/>
              </a:lnSpc>
              <a:buFont typeface="Wingdings" panose="05000000000000000000" pitchFamily="2" charset="2"/>
              <a:buChar char="u"/>
            </a:pPr>
            <a:r>
              <a:rPr kumimoji="1" lang="ja-JP" altLang="en-US" sz="1400" dirty="0">
                <a:latin typeface="+mn-ea"/>
              </a:rPr>
              <a:t>年金の給付水準を維持する場合に必要な保険料（率）を算定することが目的</a:t>
            </a:r>
          </a:p>
        </p:txBody>
      </p:sp>
      <p:sp>
        <p:nvSpPr>
          <p:cNvPr id="18" name="テキスト ボックス 17">
            <a:extLst>
              <a:ext uri="{FF2B5EF4-FFF2-40B4-BE49-F238E27FC236}">
                <a16:creationId xmlns:a16="http://schemas.microsoft.com/office/drawing/2014/main" id="{7C785CCA-5DD1-0AA0-DD6D-B7CDA84D892B}"/>
              </a:ext>
            </a:extLst>
          </p:cNvPr>
          <p:cNvSpPr txBox="1"/>
          <p:nvPr/>
        </p:nvSpPr>
        <p:spPr>
          <a:xfrm>
            <a:off x="4916996" y="1490061"/>
            <a:ext cx="4300735" cy="1836400"/>
          </a:xfrm>
          <a:prstGeom prst="rect">
            <a:avLst/>
          </a:prstGeom>
          <a:noFill/>
        </p:spPr>
        <p:txBody>
          <a:bodyPr wrap="square" rtlCol="0">
            <a:spAutoFit/>
          </a:bodyPr>
          <a:lstStyle/>
          <a:p>
            <a:pPr marL="285750" indent="-285750">
              <a:lnSpc>
                <a:spcPts val="1600"/>
              </a:lnSpc>
              <a:buFont typeface="Wingdings" panose="05000000000000000000" pitchFamily="2" charset="2"/>
              <a:buChar char="u"/>
            </a:pPr>
            <a:r>
              <a:rPr kumimoji="1" lang="ja-JP" altLang="en-US" sz="1200" dirty="0">
                <a:latin typeface="+mn-ea"/>
              </a:rPr>
              <a:t>保険料（率）</a:t>
            </a:r>
            <a:r>
              <a:rPr lang="ja-JP" altLang="en-US" sz="1200" dirty="0">
                <a:latin typeface="+mn-ea"/>
              </a:rPr>
              <a:t>の</a:t>
            </a:r>
            <a:r>
              <a:rPr kumimoji="1" lang="ja-JP" altLang="en-US" sz="1200" dirty="0">
                <a:latin typeface="+mn-ea"/>
              </a:rPr>
              <a:t>上限を固定し、給付抑制する</a:t>
            </a:r>
            <a:r>
              <a:rPr lang="ja-JP" altLang="en-US" sz="1200" b="1" dirty="0">
                <a:solidFill>
                  <a:schemeClr val="accent3"/>
                </a:solidFill>
                <a:latin typeface="+mn-ea"/>
              </a:rPr>
              <a:t>マクロ経済スライドを導入</a:t>
            </a:r>
            <a:r>
              <a:rPr lang="ja-JP" altLang="en-US" sz="1200" dirty="0">
                <a:latin typeface="+mn-ea"/>
              </a:rPr>
              <a:t>（</a:t>
            </a:r>
            <a:r>
              <a:rPr lang="en-US" altLang="ja-JP" sz="1200" dirty="0">
                <a:latin typeface="+mn-ea"/>
              </a:rPr>
              <a:t>2023</a:t>
            </a:r>
            <a:r>
              <a:rPr lang="ja-JP" altLang="en-US" sz="1200" dirty="0">
                <a:latin typeface="+mn-ea"/>
              </a:rPr>
              <a:t>年度には調整終了の見通し）</a:t>
            </a:r>
            <a:endParaRPr lang="en-US" altLang="ja-JP" sz="1050" dirty="0">
              <a:solidFill>
                <a:schemeClr val="accent3"/>
              </a:solidFill>
              <a:latin typeface="+mn-ea"/>
            </a:endParaRPr>
          </a:p>
          <a:p>
            <a:pPr>
              <a:lnSpc>
                <a:spcPts val="1200"/>
              </a:lnSpc>
            </a:pPr>
            <a:endParaRPr lang="en-US" altLang="ja-JP" sz="1200" dirty="0">
              <a:latin typeface="+mn-ea"/>
            </a:endParaRPr>
          </a:p>
          <a:p>
            <a:pPr marL="285750" indent="-285750">
              <a:lnSpc>
                <a:spcPts val="1600"/>
              </a:lnSpc>
              <a:buFont typeface="Wingdings" panose="05000000000000000000" pitchFamily="2" charset="2"/>
              <a:buChar char="u"/>
            </a:pPr>
            <a:r>
              <a:rPr kumimoji="1" lang="ja-JP" altLang="en-US" sz="1200" dirty="0">
                <a:latin typeface="+mn-ea"/>
              </a:rPr>
              <a:t>積立金の活用（概ね</a:t>
            </a:r>
            <a:r>
              <a:rPr kumimoji="1" lang="en-US" altLang="ja-JP" sz="1200" dirty="0">
                <a:latin typeface="+mn-ea"/>
              </a:rPr>
              <a:t>100</a:t>
            </a:r>
            <a:r>
              <a:rPr kumimoji="1" lang="ja-JP" altLang="en-US" sz="1200" dirty="0">
                <a:latin typeface="+mn-ea"/>
              </a:rPr>
              <a:t>年で財政均衡）と</a:t>
            </a:r>
            <a:r>
              <a:rPr kumimoji="1" lang="ja-JP" altLang="en-US" sz="1200" b="1" dirty="0">
                <a:solidFill>
                  <a:schemeClr val="accent3"/>
                </a:solidFill>
                <a:latin typeface="+mn-ea"/>
              </a:rPr>
              <a:t>基礎年金国庫負担の２分の１への引上げ</a:t>
            </a:r>
            <a:endParaRPr kumimoji="1" lang="en-US" altLang="ja-JP" sz="1200" b="1" dirty="0">
              <a:solidFill>
                <a:schemeClr val="accent3"/>
              </a:solidFill>
              <a:latin typeface="+mn-ea"/>
            </a:endParaRPr>
          </a:p>
          <a:p>
            <a:pPr marL="285750" indent="-285750">
              <a:lnSpc>
                <a:spcPts val="1200"/>
              </a:lnSpc>
              <a:buFont typeface="Wingdings" panose="05000000000000000000" pitchFamily="2" charset="2"/>
              <a:buChar char="u"/>
            </a:pPr>
            <a:endParaRPr kumimoji="1" lang="en-US" altLang="ja-JP" sz="1200" dirty="0">
              <a:latin typeface="+mn-ea"/>
            </a:endParaRPr>
          </a:p>
          <a:p>
            <a:pPr marL="285750" indent="-285750">
              <a:lnSpc>
                <a:spcPts val="1600"/>
              </a:lnSpc>
              <a:buFont typeface="Wingdings" panose="05000000000000000000" pitchFamily="2" charset="2"/>
              <a:buChar char="u"/>
            </a:pPr>
            <a:r>
              <a:rPr lang="ja-JP" altLang="en-US" sz="1200" dirty="0">
                <a:latin typeface="+mn-ea"/>
              </a:rPr>
              <a:t>次の財政検証までに</a:t>
            </a:r>
            <a:r>
              <a:rPr lang="ja-JP" altLang="en-US" sz="1200" b="1" dirty="0">
                <a:solidFill>
                  <a:schemeClr val="accent3"/>
                </a:solidFill>
                <a:latin typeface="+mn-ea"/>
              </a:rPr>
              <a:t>所得代替率が</a:t>
            </a:r>
            <a:r>
              <a:rPr lang="en-US" altLang="ja-JP" sz="1200" b="1" dirty="0">
                <a:solidFill>
                  <a:schemeClr val="accent3"/>
                </a:solidFill>
                <a:latin typeface="+mn-ea"/>
              </a:rPr>
              <a:t>50</a:t>
            </a:r>
            <a:r>
              <a:rPr lang="ja-JP" altLang="en-US" sz="1200" b="1" dirty="0">
                <a:solidFill>
                  <a:schemeClr val="accent3"/>
                </a:solidFill>
                <a:latin typeface="+mn-ea"/>
              </a:rPr>
              <a:t>％を下回ると見込まれる場合、マクロ経済スライドを終了</a:t>
            </a:r>
            <a:r>
              <a:rPr lang="ja-JP" altLang="en-US" sz="1200" dirty="0">
                <a:latin typeface="+mn-ea"/>
              </a:rPr>
              <a:t>し、</a:t>
            </a:r>
            <a:r>
              <a:rPr lang="ja-JP" altLang="en-US" sz="1200" b="1" u="sng" dirty="0">
                <a:latin typeface="+mn-ea"/>
              </a:rPr>
              <a:t>給付や負担の在り方</a:t>
            </a:r>
            <a:r>
              <a:rPr lang="ja-JP" altLang="en-US" sz="1200" dirty="0">
                <a:latin typeface="+mn-ea"/>
              </a:rPr>
              <a:t>に関して検討を行ない所要の措置を講ずる</a:t>
            </a:r>
            <a:endParaRPr lang="en-US" altLang="ja-JP" sz="1200" dirty="0">
              <a:latin typeface="+mn-ea"/>
            </a:endParaRPr>
          </a:p>
        </p:txBody>
      </p:sp>
      <p:sp>
        <p:nvSpPr>
          <p:cNvPr id="19" name="矢印: 右 18">
            <a:extLst>
              <a:ext uri="{FF2B5EF4-FFF2-40B4-BE49-F238E27FC236}">
                <a16:creationId xmlns:a16="http://schemas.microsoft.com/office/drawing/2014/main" id="{28FEA18F-4C47-0EFA-1BE4-E88C54BB99D9}"/>
              </a:ext>
              <a:ext uri="{C183D7F6-B498-43B3-948B-1728B52AA6E4}">
                <adec:decorative xmlns:adec="http://schemas.microsoft.com/office/drawing/2017/decorative" val="1"/>
              </a:ext>
            </a:extLst>
          </p:cNvPr>
          <p:cNvSpPr/>
          <p:nvPr/>
        </p:nvSpPr>
        <p:spPr bwMode="auto">
          <a:xfrm>
            <a:off x="4221833" y="1929984"/>
            <a:ext cx="515143" cy="1515244"/>
          </a:xfrm>
          <a:prstGeom prst="rightArrow">
            <a:avLst/>
          </a:prstGeom>
          <a:solidFill>
            <a:schemeClr val="bg2">
              <a:lumMod val="75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0" name="テキスト ボックス 19">
            <a:extLst>
              <a:ext uri="{FF2B5EF4-FFF2-40B4-BE49-F238E27FC236}">
                <a16:creationId xmlns:a16="http://schemas.microsoft.com/office/drawing/2014/main" id="{69E806D7-94FF-3231-71FB-03710065AE37}"/>
              </a:ext>
            </a:extLst>
          </p:cNvPr>
          <p:cNvSpPr txBox="1"/>
          <p:nvPr/>
        </p:nvSpPr>
        <p:spPr>
          <a:xfrm>
            <a:off x="625113" y="4635187"/>
            <a:ext cx="8704882" cy="1674134"/>
          </a:xfrm>
          <a:prstGeom prst="roundRect">
            <a:avLst/>
          </a:prstGeom>
          <a:solidFill>
            <a:srgbClr val="FFFBFB"/>
          </a:solidFill>
          <a:ln w="6350">
            <a:solidFill>
              <a:schemeClr val="accent4"/>
            </a:solidFill>
          </a:ln>
        </p:spPr>
        <p:txBody>
          <a:bodyPr wrap="square" rtlCol="0" anchor="ctr" anchorCtr="0">
            <a:noAutofit/>
          </a:bodyPr>
          <a:lstStyle/>
          <a:p>
            <a:pPr>
              <a:lnSpc>
                <a:spcPts val="2000"/>
              </a:lnSpc>
            </a:pPr>
            <a:r>
              <a:rPr lang="ja-JP" altLang="en-US" sz="1400" b="1" dirty="0">
                <a:latin typeface="メイリオ" panose="020B0604030504040204" pitchFamily="50" charset="-128"/>
                <a:ea typeface="メイリオ" panose="020B0604030504040204" pitchFamily="50" charset="-128"/>
              </a:rPr>
              <a:t> </a:t>
            </a:r>
            <a:r>
              <a:rPr lang="ja-JP" altLang="en-US" sz="1600" b="1" dirty="0">
                <a:solidFill>
                  <a:schemeClr val="accent3"/>
                </a:solidFill>
                <a:latin typeface="メイリオ" panose="020B0604030504040204" pitchFamily="50" charset="-128"/>
                <a:ea typeface="メイリオ" panose="020B0604030504040204" pitchFamily="50" charset="-128"/>
              </a:rPr>
              <a:t>所得代替率 </a:t>
            </a:r>
            <a:endParaRPr lang="en-US" altLang="ja-JP" sz="1600" b="1" dirty="0">
              <a:solidFill>
                <a:schemeClr val="accent3"/>
              </a:solidFill>
              <a:latin typeface="メイリオ" panose="020B0604030504040204" pitchFamily="50" charset="-128"/>
              <a:ea typeface="メイリオ" panose="020B0604030504040204" pitchFamily="50" charset="-128"/>
            </a:endParaRPr>
          </a:p>
          <a:p>
            <a:pPr algn="ctr">
              <a:lnSpc>
                <a:spcPts val="2000"/>
              </a:lnSpc>
            </a:pPr>
            <a:r>
              <a:rPr lang="ja-JP" altLang="en-US" sz="1400" b="1" dirty="0">
                <a:solidFill>
                  <a:schemeClr val="tx2"/>
                </a:solidFill>
                <a:latin typeface="メイリオ" panose="020B0604030504040204" pitchFamily="50" charset="-128"/>
                <a:ea typeface="メイリオ" panose="020B0604030504040204" pitchFamily="50" charset="-128"/>
              </a:rPr>
              <a:t>公的年金の給付水準を示す指標で、現役男子の平均手取り収入額に対するモデル世帯年金額の比率</a:t>
            </a:r>
            <a:endParaRPr lang="en-US" altLang="ja-JP" sz="1400" b="1" dirty="0">
              <a:solidFill>
                <a:schemeClr val="tx2"/>
              </a:solidFill>
              <a:latin typeface="メイリオ" panose="020B0604030504040204" pitchFamily="50" charset="-128"/>
              <a:ea typeface="メイリオ" panose="020B0604030504040204" pitchFamily="50" charset="-128"/>
            </a:endParaRPr>
          </a:p>
          <a:p>
            <a:pPr algn="ctr">
              <a:lnSpc>
                <a:spcPts val="2000"/>
              </a:lnSpc>
            </a:pPr>
            <a:r>
              <a:rPr lang="ja-JP" altLang="en-US" sz="1200" dirty="0">
                <a:latin typeface="メイリオ" panose="020B0604030504040204" pitchFamily="50" charset="-128"/>
                <a:ea typeface="メイリオ" panose="020B0604030504040204" pitchFamily="50" charset="-128"/>
              </a:rPr>
              <a:t>所得代替率＝（夫婦二人の基礎年金満額＋夫の厚生年金報酬比例部分）／現役男子の平均手取り収入額（賞与込み）</a:t>
            </a:r>
            <a:endParaRPr lang="en-US" altLang="ja-JP" sz="1200" dirty="0">
              <a:latin typeface="メイリオ" panose="020B0604030504040204" pitchFamily="50" charset="-128"/>
              <a:ea typeface="メイリオ" panose="020B0604030504040204" pitchFamily="50" charset="-128"/>
            </a:endParaRPr>
          </a:p>
          <a:p>
            <a:pPr>
              <a:lnSpc>
                <a:spcPts val="2000"/>
              </a:lnSpc>
            </a:pP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2019</a:t>
            </a:r>
            <a:r>
              <a:rPr lang="ja-JP" altLang="en-US" sz="1200" b="1" dirty="0">
                <a:latin typeface="メイリオ" panose="020B0604030504040204" pitchFamily="50" charset="-128"/>
                <a:ea typeface="メイリオ" panose="020B0604030504040204" pitchFamily="50" charset="-128"/>
              </a:rPr>
              <a:t>年度：</a:t>
            </a:r>
            <a:r>
              <a:rPr lang="en-US" altLang="ja-JP" sz="1200" b="1" dirty="0">
                <a:latin typeface="メイリオ" panose="020B0604030504040204" pitchFamily="50" charset="-128"/>
                <a:ea typeface="メイリオ" panose="020B0604030504040204" pitchFamily="50" charset="-128"/>
              </a:rPr>
              <a:t>61.7</a:t>
            </a:r>
            <a:r>
              <a:rPr lang="ja-JP" altLang="en-US" sz="1200" b="1"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13.0</a:t>
            </a:r>
            <a:r>
              <a:rPr lang="ja-JP" altLang="en-US" sz="1200" dirty="0">
                <a:latin typeface="メイリオ" panose="020B0604030504040204" pitchFamily="50" charset="-128"/>
                <a:ea typeface="メイリオ" panose="020B0604030504040204" pitchFamily="50" charset="-128"/>
              </a:rPr>
              <a:t>万円　　　</a:t>
            </a:r>
            <a:r>
              <a:rPr lang="en-US" altLang="ja-JP" sz="1200" dirty="0">
                <a:latin typeface="メイリオ" panose="020B0604030504040204" pitchFamily="50" charset="-128"/>
                <a:ea typeface="メイリオ" panose="020B0604030504040204" pitchFamily="50" charset="-128"/>
              </a:rPr>
              <a:t>9.0</a:t>
            </a:r>
            <a:r>
              <a:rPr lang="ja-JP" altLang="en-US" sz="1200" dirty="0">
                <a:latin typeface="メイリオ" panose="020B0604030504040204" pitchFamily="50" charset="-128"/>
                <a:ea typeface="メイリオ" panose="020B0604030504040204" pitchFamily="50" charset="-128"/>
              </a:rPr>
              <a:t>万円　　　　　</a:t>
            </a:r>
            <a:r>
              <a:rPr lang="en-US" altLang="ja-JP" sz="1200" b="1" dirty="0">
                <a:latin typeface="メイリオ" panose="020B0604030504040204" pitchFamily="50" charset="-128"/>
                <a:ea typeface="メイリオ" panose="020B0604030504040204" pitchFamily="50" charset="-128"/>
              </a:rPr>
              <a:t>22.0</a:t>
            </a:r>
            <a:r>
              <a:rPr lang="ja-JP" altLang="en-US" sz="1200" b="1" dirty="0">
                <a:latin typeface="メイリオ" panose="020B0604030504040204" pitchFamily="50" charset="-128"/>
                <a:ea typeface="メイリオ" panose="020B0604030504040204" pitchFamily="50" charset="-128"/>
              </a:rPr>
              <a:t>万円</a:t>
            </a:r>
            <a:r>
              <a:rPr lang="ja-JP" altLang="en-US" sz="1200"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35.7</a:t>
            </a:r>
            <a:r>
              <a:rPr lang="ja-JP" altLang="en-US" sz="1200" b="1" dirty="0">
                <a:latin typeface="メイリオ" panose="020B0604030504040204" pitchFamily="50" charset="-128"/>
                <a:ea typeface="メイリオ" panose="020B0604030504040204" pitchFamily="50" charset="-128"/>
              </a:rPr>
              <a:t>万円</a:t>
            </a:r>
            <a:endParaRPr lang="en-US" altLang="ja-JP" sz="1200" b="1" dirty="0">
              <a:latin typeface="メイリオ" panose="020B0604030504040204" pitchFamily="50" charset="-128"/>
              <a:ea typeface="メイリオ" panose="020B0604030504040204" pitchFamily="50" charset="-128"/>
            </a:endParaRPr>
          </a:p>
          <a:p>
            <a:pPr>
              <a:lnSpc>
                <a:spcPts val="2000"/>
              </a:lnSpc>
            </a:pPr>
            <a:r>
              <a:rPr lang="ja-JP" altLang="en-US" sz="1200"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2024</a:t>
            </a:r>
            <a:r>
              <a:rPr lang="ja-JP" altLang="en-US" sz="1200" b="1" dirty="0">
                <a:latin typeface="メイリオ" panose="020B0604030504040204" pitchFamily="50" charset="-128"/>
                <a:ea typeface="メイリオ" panose="020B0604030504040204" pitchFamily="50" charset="-128"/>
              </a:rPr>
              <a:t>年度：</a:t>
            </a:r>
            <a:r>
              <a:rPr lang="en-US" altLang="ja-JP" sz="1200" b="1" dirty="0">
                <a:latin typeface="メイリオ" panose="020B0604030504040204" pitchFamily="50" charset="-128"/>
                <a:ea typeface="メイリオ" panose="020B0604030504040204" pitchFamily="50" charset="-128"/>
              </a:rPr>
              <a:t>61.2</a:t>
            </a:r>
            <a:r>
              <a:rPr lang="ja-JP" altLang="en-US" sz="1200" b="1"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13.4</a:t>
            </a:r>
            <a:r>
              <a:rPr lang="ja-JP" altLang="en-US" sz="1200" dirty="0">
                <a:latin typeface="メイリオ" panose="020B0604030504040204" pitchFamily="50" charset="-128"/>
                <a:ea typeface="メイリオ" panose="020B0604030504040204" pitchFamily="50" charset="-128"/>
              </a:rPr>
              <a:t>万円　　　</a:t>
            </a:r>
            <a:r>
              <a:rPr lang="en-US" altLang="ja-JP" sz="1200" dirty="0">
                <a:latin typeface="メイリオ" panose="020B0604030504040204" pitchFamily="50" charset="-128"/>
                <a:ea typeface="メイリオ" panose="020B0604030504040204" pitchFamily="50" charset="-128"/>
              </a:rPr>
              <a:t>9.2</a:t>
            </a:r>
            <a:r>
              <a:rPr lang="ja-JP" altLang="en-US" sz="1200" dirty="0">
                <a:latin typeface="メイリオ" panose="020B0604030504040204" pitchFamily="50" charset="-128"/>
                <a:ea typeface="メイリオ" panose="020B0604030504040204" pitchFamily="50" charset="-128"/>
              </a:rPr>
              <a:t>万円　　　　　</a:t>
            </a:r>
            <a:r>
              <a:rPr lang="en-US" altLang="ja-JP" sz="1200" b="1" dirty="0">
                <a:latin typeface="メイリオ" panose="020B0604030504040204" pitchFamily="50" charset="-128"/>
                <a:ea typeface="メイリオ" panose="020B0604030504040204" pitchFamily="50" charset="-128"/>
              </a:rPr>
              <a:t>22.6</a:t>
            </a:r>
            <a:r>
              <a:rPr lang="ja-JP" altLang="en-US" sz="1200" b="1" dirty="0">
                <a:latin typeface="メイリオ" panose="020B0604030504040204" pitchFamily="50" charset="-128"/>
                <a:ea typeface="メイリオ" panose="020B0604030504040204" pitchFamily="50" charset="-128"/>
              </a:rPr>
              <a:t>万円</a:t>
            </a:r>
            <a:r>
              <a:rPr lang="ja-JP" altLang="en-US" sz="1200"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37.0</a:t>
            </a:r>
            <a:r>
              <a:rPr lang="ja-JP" altLang="en-US" sz="1200" b="1" dirty="0">
                <a:latin typeface="メイリオ" panose="020B0604030504040204" pitchFamily="50" charset="-128"/>
                <a:ea typeface="メイリオ" panose="020B0604030504040204" pitchFamily="50" charset="-128"/>
              </a:rPr>
              <a:t>万円</a:t>
            </a:r>
            <a:endParaRPr lang="en-US" altLang="ja-JP" sz="1200" b="1" dirty="0">
              <a:latin typeface="メイリオ" panose="020B0604030504040204" pitchFamily="50" charset="-128"/>
              <a:ea typeface="メイリオ" panose="020B0604030504040204" pitchFamily="50" charset="-128"/>
            </a:endParaRPr>
          </a:p>
          <a:p>
            <a:pPr algn="r">
              <a:lnSpc>
                <a:spcPts val="2000"/>
              </a:lnSpc>
            </a:pPr>
            <a:r>
              <a:rPr kumimoji="1" lang="ja-JP" altLang="en-US" sz="1200" dirty="0">
                <a:latin typeface="メイリオ" panose="020B0604030504040204" pitchFamily="50" charset="-128"/>
                <a:ea typeface="メイリオ" panose="020B0604030504040204" pitchFamily="50" charset="-128"/>
              </a:rPr>
              <a:t>注：試算に用いる年金額は、平成</a:t>
            </a:r>
            <a:r>
              <a:rPr kumimoji="1" lang="en-US" altLang="ja-JP" sz="1200" dirty="0">
                <a:latin typeface="メイリオ" panose="020B0604030504040204" pitchFamily="50" charset="-128"/>
                <a:ea typeface="メイリオ" panose="020B0604030504040204" pitchFamily="50" charset="-128"/>
              </a:rPr>
              <a:t>16</a:t>
            </a:r>
            <a:r>
              <a:rPr kumimoji="1" lang="ja-JP" altLang="en-US" sz="1200" dirty="0">
                <a:latin typeface="メイリオ" panose="020B0604030504040204" pitchFamily="50" charset="-128"/>
                <a:ea typeface="メイリオ" panose="020B0604030504040204" pitchFamily="50" charset="-128"/>
              </a:rPr>
              <a:t>年改正法付則第２条に基づき前年度までの実質賃金上昇率をすべて反映したもの</a:t>
            </a:r>
            <a:r>
              <a:rPr lang="ja-JP" altLang="en-US" sz="1400" b="1" dirty="0">
                <a:latin typeface="メイリオ" panose="020B0604030504040204" pitchFamily="50" charset="-128"/>
                <a:ea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endParaRPr>
          </a:p>
        </p:txBody>
      </p:sp>
      <p:sp>
        <p:nvSpPr>
          <p:cNvPr id="7" name="矢印: 下 6">
            <a:extLst>
              <a:ext uri="{FF2B5EF4-FFF2-40B4-BE49-F238E27FC236}">
                <a16:creationId xmlns:a16="http://schemas.microsoft.com/office/drawing/2014/main" id="{519FB7C9-5BC6-3E7F-7396-8EEF562B3F3B}"/>
              </a:ext>
              <a:ext uri="{C183D7F6-B498-43B3-948B-1728B52AA6E4}">
                <adec:decorative xmlns:adec="http://schemas.microsoft.com/office/drawing/2017/decorative" val="1"/>
              </a:ext>
            </a:extLst>
          </p:cNvPr>
          <p:cNvSpPr/>
          <p:nvPr/>
        </p:nvSpPr>
        <p:spPr bwMode="auto">
          <a:xfrm>
            <a:off x="6465168" y="3284984"/>
            <a:ext cx="1332148" cy="288032"/>
          </a:xfrm>
          <a:prstGeom prst="downArrow">
            <a:avLst/>
          </a:prstGeom>
          <a:solidFill>
            <a:schemeClr val="bg2">
              <a:lumMod val="75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6" name="四角形: 角を丸くする 5">
            <a:extLst>
              <a:ext uri="{FF2B5EF4-FFF2-40B4-BE49-F238E27FC236}">
                <a16:creationId xmlns:a16="http://schemas.microsoft.com/office/drawing/2014/main" id="{B6222758-BA31-4584-1573-CEB6F36B0F26}"/>
              </a:ext>
            </a:extLst>
          </p:cNvPr>
          <p:cNvSpPr/>
          <p:nvPr/>
        </p:nvSpPr>
        <p:spPr bwMode="auto">
          <a:xfrm>
            <a:off x="5157857" y="3576872"/>
            <a:ext cx="3852862" cy="936000"/>
          </a:xfrm>
          <a:prstGeom prst="roundRect">
            <a:avLst/>
          </a:prstGeom>
          <a:solidFill>
            <a:schemeClr val="bg1"/>
          </a:solidFill>
          <a:ln w="6350">
            <a:solidFill>
              <a:schemeClr val="bg2"/>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ts val="1600"/>
              </a:lnSpc>
            </a:pPr>
            <a:r>
              <a:rPr kumimoji="1" lang="ja-JP" altLang="en-US" sz="1600" b="1" dirty="0">
                <a:solidFill>
                  <a:schemeClr val="accent3"/>
                </a:solidFill>
                <a:latin typeface="+mn-ea"/>
              </a:rPr>
              <a:t>５年ごとの「年金制度の健康診断」</a:t>
            </a:r>
            <a:endParaRPr lang="en-US" altLang="ja-JP" sz="1600" b="1" dirty="0">
              <a:solidFill>
                <a:schemeClr val="accent3"/>
              </a:solidFill>
              <a:latin typeface="+mn-ea"/>
            </a:endParaRPr>
          </a:p>
          <a:p>
            <a:pPr>
              <a:lnSpc>
                <a:spcPts val="1600"/>
              </a:lnSpc>
            </a:pPr>
            <a:r>
              <a:rPr kumimoji="1" lang="ja-JP" altLang="en-US" sz="1200" b="1" dirty="0">
                <a:solidFill>
                  <a:schemeClr val="tx2"/>
                </a:solidFill>
                <a:latin typeface="+mn-ea"/>
              </a:rPr>
              <a:t>　　①おおむね</a:t>
            </a:r>
            <a:r>
              <a:rPr kumimoji="1" lang="en-US" altLang="ja-JP" sz="1200" b="1" dirty="0">
                <a:solidFill>
                  <a:schemeClr val="tx2"/>
                </a:solidFill>
                <a:latin typeface="+mn-ea"/>
              </a:rPr>
              <a:t>100</a:t>
            </a:r>
            <a:r>
              <a:rPr kumimoji="1" lang="ja-JP" altLang="en-US" sz="1200" b="1" dirty="0">
                <a:solidFill>
                  <a:schemeClr val="tx2"/>
                </a:solidFill>
                <a:latin typeface="+mn-ea"/>
              </a:rPr>
              <a:t>年の長期の財政収支見通し</a:t>
            </a:r>
            <a:endParaRPr kumimoji="1" lang="en-US" altLang="ja-JP" sz="1200" b="1" dirty="0">
              <a:solidFill>
                <a:schemeClr val="tx2"/>
              </a:solidFill>
              <a:latin typeface="+mn-ea"/>
            </a:endParaRPr>
          </a:p>
          <a:p>
            <a:pPr>
              <a:lnSpc>
                <a:spcPts val="1600"/>
              </a:lnSpc>
            </a:pPr>
            <a:r>
              <a:rPr lang="ja-JP" altLang="en-US" sz="1200" b="1" dirty="0">
                <a:solidFill>
                  <a:schemeClr val="tx2"/>
                </a:solidFill>
                <a:latin typeface="+mn-ea"/>
              </a:rPr>
              <a:t>　　②マクロ経済スライドの終了年度の見通し</a:t>
            </a:r>
            <a:endParaRPr lang="en-US" altLang="ja-JP" sz="1200" b="1" dirty="0">
              <a:solidFill>
                <a:schemeClr val="tx2"/>
              </a:solidFill>
              <a:latin typeface="+mn-ea"/>
            </a:endParaRPr>
          </a:p>
          <a:p>
            <a:pPr>
              <a:lnSpc>
                <a:spcPts val="1600"/>
              </a:lnSpc>
            </a:pPr>
            <a:r>
              <a:rPr kumimoji="1" lang="ja-JP" altLang="en-US" sz="1200" b="1" dirty="0">
                <a:solidFill>
                  <a:schemeClr val="tx2"/>
                </a:solidFill>
                <a:latin typeface="+mn-ea"/>
              </a:rPr>
              <a:t>　　③給付水準の見通し</a:t>
            </a:r>
          </a:p>
        </p:txBody>
      </p:sp>
    </p:spTree>
    <p:extLst>
      <p:ext uri="{BB962C8B-B14F-4D97-AF65-F5344CB8AC3E}">
        <p14:creationId xmlns:p14="http://schemas.microsoft.com/office/powerpoint/2010/main" val="51813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DC7002B5-C36C-EAE6-E66E-6956DC781B96}"/>
              </a:ext>
            </a:extLst>
          </p:cNvPr>
          <p:cNvGrpSpPr/>
          <p:nvPr/>
        </p:nvGrpSpPr>
        <p:grpSpPr>
          <a:xfrm>
            <a:off x="1383355" y="2622609"/>
            <a:ext cx="2655296" cy="1600544"/>
            <a:chOff x="1203336" y="1861285"/>
            <a:chExt cx="2655296" cy="1867578"/>
          </a:xfrm>
        </p:grpSpPr>
        <p:sp>
          <p:nvSpPr>
            <p:cNvPr id="25" name="正方形/長方形 24">
              <a:extLst>
                <a:ext uri="{FF2B5EF4-FFF2-40B4-BE49-F238E27FC236}">
                  <a16:creationId xmlns:a16="http://schemas.microsoft.com/office/drawing/2014/main" id="{D3E13D8D-A924-5B19-1E9E-49C3812265F3}"/>
                </a:ext>
              </a:extLst>
            </p:cNvPr>
            <p:cNvSpPr/>
            <p:nvPr/>
          </p:nvSpPr>
          <p:spPr bwMode="auto">
            <a:xfrm>
              <a:off x="1203336" y="1861285"/>
              <a:ext cx="2655296" cy="1867578"/>
            </a:xfrm>
            <a:prstGeom prst="rect">
              <a:avLst/>
            </a:prstGeom>
            <a:noFill/>
            <a:ln w="28575">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nvGrpSpPr>
            <p:cNvPr id="24" name="グループ化 23">
              <a:extLst>
                <a:ext uri="{FF2B5EF4-FFF2-40B4-BE49-F238E27FC236}">
                  <a16:creationId xmlns:a16="http://schemas.microsoft.com/office/drawing/2014/main" id="{29C56F78-5F5F-D78D-C760-DE656FF4A7BD}"/>
                </a:ext>
              </a:extLst>
            </p:cNvPr>
            <p:cNvGrpSpPr/>
            <p:nvPr/>
          </p:nvGrpSpPr>
          <p:grpSpPr>
            <a:xfrm>
              <a:off x="1244589" y="1953292"/>
              <a:ext cx="2556236" cy="1692188"/>
              <a:chOff x="1172581" y="1962550"/>
              <a:chExt cx="2556236" cy="1502454"/>
            </a:xfrm>
            <a:solidFill>
              <a:srgbClr val="E2F1FA"/>
            </a:solidFill>
          </p:grpSpPr>
          <p:sp>
            <p:nvSpPr>
              <p:cNvPr id="23" name="正方形/長方形 22">
                <a:extLst>
                  <a:ext uri="{FF2B5EF4-FFF2-40B4-BE49-F238E27FC236}">
                    <a16:creationId xmlns:a16="http://schemas.microsoft.com/office/drawing/2014/main" id="{0EF88485-52A4-1C66-0681-A524D067AFA5}"/>
                  </a:ext>
                </a:extLst>
              </p:cNvPr>
              <p:cNvSpPr/>
              <p:nvPr/>
            </p:nvSpPr>
            <p:spPr bwMode="auto">
              <a:xfrm>
                <a:off x="3296817" y="1962551"/>
                <a:ext cx="432000" cy="1502453"/>
              </a:xfrm>
              <a:prstGeom prst="rect">
                <a:avLst/>
              </a:prstGeom>
              <a:grpFill/>
              <a:ln w="19050">
                <a:solidFill>
                  <a:schemeClr val="tx1"/>
                </a:solidFill>
              </a:ln>
              <a:effectLst/>
            </p:spPr>
            <p:txBody>
              <a:bodyPr rot="0" spcFirstLastPara="0" vertOverflow="overflow" horzOverflow="overflow" vert="eaVert" wrap="square" lIns="108000" tIns="108000" rIns="108000" bIns="90000" numCol="1" spcCol="0" rtlCol="0" fromWordArt="0" anchor="b" anchorCtr="0" forceAA="0" compatLnSpc="1">
                <a:prstTxWarp prst="textNoShape">
                  <a:avLst/>
                </a:prstTxWarp>
                <a:noAutofit/>
              </a:bodyPr>
              <a:lstStyle/>
              <a:p>
                <a:pPr algn="just">
                  <a:lnSpc>
                    <a:spcPct val="140000"/>
                  </a:lnSpc>
                  <a:spcBef>
                    <a:spcPct val="0"/>
                  </a:spcBef>
                  <a:spcAft>
                    <a:spcPts val="600"/>
                  </a:spcAft>
                </a:pPr>
                <a:r>
                  <a:rPr kumimoji="1" lang="ja-JP" altLang="en-US" sz="1600" b="1" dirty="0">
                    <a:latin typeface="メイリオ" pitchFamily="50" charset="-128"/>
                    <a:ea typeface="メイリオ" pitchFamily="50" charset="-128"/>
                    <a:cs typeface="メイリオ" pitchFamily="50" charset="-128"/>
                  </a:rPr>
                  <a:t>③積立金</a:t>
                </a:r>
              </a:p>
            </p:txBody>
          </p:sp>
          <p:sp>
            <p:nvSpPr>
              <p:cNvPr id="21" name="正方形/長方形 20">
                <a:extLst>
                  <a:ext uri="{FF2B5EF4-FFF2-40B4-BE49-F238E27FC236}">
                    <a16:creationId xmlns:a16="http://schemas.microsoft.com/office/drawing/2014/main" id="{A09BC8E2-2EED-BF07-4200-A8871552A4E5}"/>
                  </a:ext>
                </a:extLst>
              </p:cNvPr>
              <p:cNvSpPr/>
              <p:nvPr/>
            </p:nvSpPr>
            <p:spPr bwMode="auto">
              <a:xfrm>
                <a:off x="1172581" y="1962550"/>
                <a:ext cx="900099" cy="1502453"/>
              </a:xfrm>
              <a:prstGeom prst="rect">
                <a:avLst/>
              </a:prstGeom>
              <a:grpFill/>
              <a:ln w="19050">
                <a:solidFill>
                  <a:schemeClr val="tx1"/>
                </a:solidFill>
              </a:ln>
              <a:effectLst/>
            </p:spPr>
            <p:txBody>
              <a:bodyPr rot="0" spcFirstLastPara="0" vertOverflow="overflow" horzOverflow="overflow" vert="eaVert"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r>
                  <a:rPr kumimoji="1" lang="ja-JP" altLang="en-US" sz="1600" b="1" dirty="0">
                    <a:latin typeface="メイリオ" pitchFamily="50" charset="-128"/>
                    <a:ea typeface="メイリオ" pitchFamily="50" charset="-128"/>
                    <a:cs typeface="メイリオ" pitchFamily="50" charset="-128"/>
                  </a:rPr>
                  <a:t>①保険料収入</a:t>
                </a:r>
              </a:p>
            </p:txBody>
          </p:sp>
          <p:sp>
            <p:nvSpPr>
              <p:cNvPr id="22" name="正方形/長方形 21">
                <a:extLst>
                  <a:ext uri="{FF2B5EF4-FFF2-40B4-BE49-F238E27FC236}">
                    <a16:creationId xmlns:a16="http://schemas.microsoft.com/office/drawing/2014/main" id="{F915EFCD-83EC-FF67-CEE2-5C4F1C0F5243}"/>
                  </a:ext>
                </a:extLst>
              </p:cNvPr>
              <p:cNvSpPr/>
              <p:nvPr/>
            </p:nvSpPr>
            <p:spPr bwMode="auto">
              <a:xfrm>
                <a:off x="2135687" y="1962550"/>
                <a:ext cx="1125123" cy="1502453"/>
              </a:xfrm>
              <a:prstGeom prst="rect">
                <a:avLst/>
              </a:prstGeom>
              <a:grpFill/>
              <a:ln w="19050">
                <a:solidFill>
                  <a:schemeClr val="tx1"/>
                </a:solidFill>
              </a:ln>
              <a:effectLst/>
            </p:spPr>
            <p:txBody>
              <a:bodyPr rot="0" spcFirstLastPara="0" vertOverflow="overflow" horzOverflow="overflow" vert="eaVert" wrap="square" lIns="108000" tIns="108000" rIns="108000" bIns="90000" numCol="1" spcCol="0" rtlCol="0" fromWordArt="0" anchor="ctr" anchorCtr="0" forceAA="0" compatLnSpc="1">
                <a:prstTxWarp prst="textNoShape">
                  <a:avLst/>
                </a:prstTxWarp>
                <a:noAutofit/>
              </a:bodyPr>
              <a:lstStyle/>
              <a:p>
                <a:pPr>
                  <a:lnSpc>
                    <a:spcPct val="140000"/>
                  </a:lnSpc>
                  <a:spcBef>
                    <a:spcPct val="0"/>
                  </a:spcBef>
                  <a:spcAft>
                    <a:spcPts val="600"/>
                  </a:spcAft>
                </a:pPr>
                <a:r>
                  <a:rPr kumimoji="1" lang="ja-JP" altLang="en-US" sz="1600" b="1" dirty="0">
                    <a:latin typeface="メイリオ" pitchFamily="50" charset="-128"/>
                    <a:ea typeface="メイリオ" pitchFamily="50" charset="-128"/>
                    <a:cs typeface="メイリオ" pitchFamily="50" charset="-128"/>
                  </a:rPr>
                  <a:t>②国庫負担</a:t>
                </a:r>
              </a:p>
            </p:txBody>
          </p:sp>
        </p:grpSp>
      </p:grpSp>
      <p:grpSp>
        <p:nvGrpSpPr>
          <p:cNvPr id="15" name="グループ化 14">
            <a:extLst>
              <a:ext uri="{FF2B5EF4-FFF2-40B4-BE49-F238E27FC236}">
                <a16:creationId xmlns:a16="http://schemas.microsoft.com/office/drawing/2014/main" id="{CCF8F9FE-6EE2-AE85-0B15-DDA83D8DF999}"/>
              </a:ext>
            </a:extLst>
          </p:cNvPr>
          <p:cNvGrpSpPr/>
          <p:nvPr/>
        </p:nvGrpSpPr>
        <p:grpSpPr>
          <a:xfrm>
            <a:off x="596516" y="4155936"/>
            <a:ext cx="8731137" cy="504511"/>
            <a:chOff x="632520" y="3536100"/>
            <a:chExt cx="8640960" cy="504511"/>
          </a:xfrm>
          <a:solidFill>
            <a:srgbClr val="FF9933"/>
          </a:solidFill>
        </p:grpSpPr>
        <p:sp>
          <p:nvSpPr>
            <p:cNvPr id="6" name="台形 5">
              <a:extLst>
                <a:ext uri="{FF2B5EF4-FFF2-40B4-BE49-F238E27FC236}">
                  <a16:creationId xmlns:a16="http://schemas.microsoft.com/office/drawing/2014/main" id="{7E6E7D79-767E-C256-BC8B-0E26DFA1D375}"/>
                </a:ext>
              </a:extLst>
            </p:cNvPr>
            <p:cNvSpPr/>
            <p:nvPr/>
          </p:nvSpPr>
          <p:spPr bwMode="auto">
            <a:xfrm>
              <a:off x="4738019" y="3681027"/>
              <a:ext cx="431005" cy="359584"/>
            </a:xfrm>
            <a:prstGeom prst="trapezoid">
              <a:avLst>
                <a:gd name="adj" fmla="val 44842"/>
              </a:avLst>
            </a:prstGeom>
            <a:grpFill/>
            <a:ln w="28575">
              <a:solidFill>
                <a:schemeClr val="accent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3" name="正方形/長方形 12">
              <a:extLst>
                <a:ext uri="{FF2B5EF4-FFF2-40B4-BE49-F238E27FC236}">
                  <a16:creationId xmlns:a16="http://schemas.microsoft.com/office/drawing/2014/main" id="{4B5C0212-B3A2-708B-756A-DA8D42C1C730}"/>
                </a:ext>
              </a:extLst>
            </p:cNvPr>
            <p:cNvSpPr/>
            <p:nvPr/>
          </p:nvSpPr>
          <p:spPr bwMode="auto">
            <a:xfrm flipV="1">
              <a:off x="632520" y="3536100"/>
              <a:ext cx="8640960" cy="144471"/>
            </a:xfrm>
            <a:prstGeom prst="rect">
              <a:avLst/>
            </a:prstGeom>
            <a:grpFill/>
            <a:ln w="19050">
              <a:solidFill>
                <a:schemeClr val="accent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4" name="吹き出し: 四角形 33">
            <a:extLst>
              <a:ext uri="{FF2B5EF4-FFF2-40B4-BE49-F238E27FC236}">
                <a16:creationId xmlns:a16="http://schemas.microsoft.com/office/drawing/2014/main" id="{9BF76A95-334F-857B-CE9F-8B410424B3E0}"/>
              </a:ext>
            </a:extLst>
          </p:cNvPr>
          <p:cNvSpPr/>
          <p:nvPr/>
        </p:nvSpPr>
        <p:spPr bwMode="auto">
          <a:xfrm>
            <a:off x="5097016" y="4597367"/>
            <a:ext cx="2006475" cy="1550756"/>
          </a:xfrm>
          <a:prstGeom prst="wedgeRectCallout">
            <a:avLst>
              <a:gd name="adj1" fmla="val -121222"/>
              <a:gd name="adj2" fmla="val -82713"/>
            </a:avLst>
          </a:prstGeom>
          <a:solidFill>
            <a:schemeClr val="bg1"/>
          </a:solidFill>
          <a:ln w="9525">
            <a:solidFill>
              <a:schemeClr val="tx2"/>
            </a:solidFill>
          </a:ln>
          <a:effectLst/>
        </p:spPr>
        <p:txBody>
          <a:bodyPr rot="0" spcFirstLastPara="0" vertOverflow="overflow" horzOverflow="overflow" vert="horz" wrap="square" lIns="108000" tIns="108000" rIns="108000" bIns="90000" numCol="1" spcCol="0" rtlCol="0" fromWordArt="0" anchor="t" anchorCtr="0" forceAA="0" compatLnSpc="1">
            <a:prstTxWarp prst="textNoShape">
              <a:avLst/>
            </a:prstTxWarp>
            <a:noAutofit/>
          </a:bodyPr>
          <a:lstStyle/>
          <a:p>
            <a:pPr algn="just">
              <a:spcBef>
                <a:spcPct val="0"/>
              </a:spcBef>
              <a:spcAft>
                <a:spcPts val="600"/>
              </a:spcAft>
            </a:pPr>
            <a:r>
              <a:rPr kumimoji="1" lang="ja-JP" altLang="en-US" sz="1400" b="1" dirty="0">
                <a:solidFill>
                  <a:schemeClr val="tx2"/>
                </a:solidFill>
                <a:latin typeface="メイリオ" pitchFamily="50" charset="-128"/>
                <a:ea typeface="メイリオ" pitchFamily="50" charset="-128"/>
                <a:cs typeface="メイリオ" pitchFamily="50" charset="-128"/>
              </a:rPr>
              <a:t>③積立金の活用</a:t>
            </a:r>
            <a:r>
              <a:rPr lang="ja-JP" altLang="en-US" sz="1400" b="1" dirty="0">
                <a:solidFill>
                  <a:schemeClr val="tx2"/>
                </a:solidFill>
                <a:latin typeface="メイリオ" pitchFamily="50" charset="-128"/>
                <a:ea typeface="メイリオ" pitchFamily="50" charset="-128"/>
                <a:cs typeface="メイリオ" pitchFamily="50" charset="-128"/>
              </a:rPr>
              <a:t>で後世</a:t>
            </a:r>
            <a:br>
              <a:rPr lang="en-US" altLang="ja-JP" sz="1400" b="1" dirty="0">
                <a:solidFill>
                  <a:schemeClr val="tx2"/>
                </a:solidFill>
                <a:latin typeface="メイリオ" pitchFamily="50" charset="-128"/>
                <a:ea typeface="メイリオ" pitchFamily="50" charset="-128"/>
                <a:cs typeface="メイリオ" pitchFamily="50" charset="-128"/>
              </a:rPr>
            </a:br>
            <a:r>
              <a:rPr lang="ja-JP" altLang="en-US" sz="1400" b="1" dirty="0">
                <a:solidFill>
                  <a:schemeClr val="tx2"/>
                </a:solidFill>
                <a:latin typeface="メイリオ" pitchFamily="50" charset="-128"/>
                <a:ea typeface="メイリオ" pitchFamily="50" charset="-128"/>
                <a:cs typeface="メイリオ" pitchFamily="50" charset="-128"/>
              </a:rPr>
              <a:t>　代の給付</a:t>
            </a:r>
            <a:endParaRPr kumimoji="1" lang="en-US" altLang="ja-JP" sz="1400" b="1" dirty="0">
              <a:solidFill>
                <a:schemeClr val="tx2"/>
              </a:solidFill>
              <a:latin typeface="メイリオ" pitchFamily="50" charset="-128"/>
              <a:ea typeface="メイリオ" pitchFamily="50" charset="-128"/>
              <a:cs typeface="メイリオ" pitchFamily="50" charset="-128"/>
            </a:endParaRPr>
          </a:p>
          <a:p>
            <a:pPr algn="just">
              <a:spcBef>
                <a:spcPct val="0"/>
              </a:spcBef>
              <a:spcAft>
                <a:spcPts val="600"/>
              </a:spcAft>
            </a:pPr>
            <a:r>
              <a:rPr lang="ja-JP" altLang="en-US" sz="1400" dirty="0">
                <a:latin typeface="メイリオ" pitchFamily="50" charset="-128"/>
                <a:ea typeface="メイリオ" pitchFamily="50" charset="-128"/>
                <a:cs typeface="メイリオ" pitchFamily="50" charset="-128"/>
              </a:rPr>
              <a:t>概ね</a:t>
            </a:r>
            <a:r>
              <a:rPr lang="en-US" altLang="ja-JP" sz="1400" dirty="0">
                <a:latin typeface="メイリオ" pitchFamily="50" charset="-128"/>
                <a:ea typeface="メイリオ" pitchFamily="50" charset="-128"/>
                <a:cs typeface="メイリオ" pitchFamily="50" charset="-128"/>
              </a:rPr>
              <a:t>100</a:t>
            </a:r>
            <a:r>
              <a:rPr lang="ja-JP" altLang="en-US" sz="1400" dirty="0">
                <a:latin typeface="メイリオ" pitchFamily="50" charset="-128"/>
                <a:ea typeface="メイリオ" pitchFamily="50" charset="-128"/>
                <a:cs typeface="メイリオ" pitchFamily="50" charset="-128"/>
              </a:rPr>
              <a:t>年間で財政均衡を図る方式</a:t>
            </a:r>
            <a:endParaRPr lang="en-US" altLang="ja-JP" sz="1400" dirty="0">
              <a:latin typeface="メイリオ" pitchFamily="50" charset="-128"/>
              <a:ea typeface="メイリオ" pitchFamily="50" charset="-128"/>
              <a:cs typeface="メイリオ" pitchFamily="50" charset="-128"/>
            </a:endParaRPr>
          </a:p>
          <a:p>
            <a:pPr algn="just">
              <a:spcBef>
                <a:spcPct val="0"/>
              </a:spcBef>
              <a:spcAft>
                <a:spcPts val="600"/>
              </a:spcAft>
            </a:pPr>
            <a:r>
              <a:rPr kumimoji="1" lang="ja-JP" altLang="en-US" sz="1400" dirty="0">
                <a:latin typeface="メイリオ" pitchFamily="50" charset="-128"/>
                <a:ea typeface="メイリオ" pitchFamily="50" charset="-128"/>
                <a:cs typeface="メイリオ" pitchFamily="50" charset="-128"/>
              </a:rPr>
              <a:t>財政均衡期間の終了時に給付費１年分を保有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14</a:t>
            </a:fld>
            <a:endParaRPr lang="ja-JP" altLang="en-US" dirty="0"/>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参考１：</a:t>
            </a:r>
            <a:r>
              <a:rPr lang="en-US" altLang="ja-JP" sz="1600" b="1" dirty="0">
                <a:solidFill>
                  <a:schemeClr val="accent1"/>
                </a:solidFill>
                <a:latin typeface="+mj-ea"/>
                <a:ea typeface="+mj-ea"/>
              </a:rPr>
              <a:t>2004</a:t>
            </a:r>
            <a:r>
              <a:rPr lang="ja-JP" altLang="en-US" sz="1600" b="1" dirty="0">
                <a:solidFill>
                  <a:schemeClr val="accent1"/>
                </a:solidFill>
                <a:latin typeface="+mj-ea"/>
                <a:ea typeface="+mj-ea"/>
              </a:rPr>
              <a:t>年改正による年金財政のフレームワーク</a:t>
            </a:r>
            <a:endParaRPr kumimoji="1" lang="ja-JP" altLang="en-US" sz="1600" dirty="0">
              <a:solidFill>
                <a:schemeClr val="accent1"/>
              </a:solidFill>
              <a:latin typeface="+mj-ea"/>
              <a:ea typeface="+mj-ea"/>
            </a:endParaRPr>
          </a:p>
        </p:txBody>
      </p:sp>
      <p:grpSp>
        <p:nvGrpSpPr>
          <p:cNvPr id="31" name="グループ化 30">
            <a:extLst>
              <a:ext uri="{FF2B5EF4-FFF2-40B4-BE49-F238E27FC236}">
                <a16:creationId xmlns:a16="http://schemas.microsoft.com/office/drawing/2014/main" id="{312AE844-C5F6-2C9A-C3F8-21652E20707D}"/>
              </a:ext>
            </a:extLst>
          </p:cNvPr>
          <p:cNvGrpSpPr/>
          <p:nvPr/>
        </p:nvGrpSpPr>
        <p:grpSpPr>
          <a:xfrm>
            <a:off x="5961112" y="2362225"/>
            <a:ext cx="2520280" cy="1782076"/>
            <a:chOff x="5781092" y="1524865"/>
            <a:chExt cx="2520280" cy="2120617"/>
          </a:xfrm>
        </p:grpSpPr>
        <p:sp>
          <p:nvSpPr>
            <p:cNvPr id="26" name="正方形/長方形 25">
              <a:extLst>
                <a:ext uri="{FF2B5EF4-FFF2-40B4-BE49-F238E27FC236}">
                  <a16:creationId xmlns:a16="http://schemas.microsoft.com/office/drawing/2014/main" id="{4F5A56FC-B8BB-3349-3314-7D249845C283}"/>
                </a:ext>
              </a:extLst>
            </p:cNvPr>
            <p:cNvSpPr/>
            <p:nvPr/>
          </p:nvSpPr>
          <p:spPr bwMode="auto">
            <a:xfrm>
              <a:off x="5781092" y="1524865"/>
              <a:ext cx="2520280" cy="392138"/>
            </a:xfrm>
            <a:prstGeom prst="rect">
              <a:avLst/>
            </a:prstGeom>
            <a:noFill/>
            <a:ln w="28575">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nvGrpSpPr>
            <p:cNvPr id="30" name="グループ化 29">
              <a:extLst>
                <a:ext uri="{FF2B5EF4-FFF2-40B4-BE49-F238E27FC236}">
                  <a16:creationId xmlns:a16="http://schemas.microsoft.com/office/drawing/2014/main" id="{D106F81C-8DF1-786A-AEFC-A03C28C271EE}"/>
                </a:ext>
              </a:extLst>
            </p:cNvPr>
            <p:cNvGrpSpPr/>
            <p:nvPr/>
          </p:nvGrpSpPr>
          <p:grpSpPr>
            <a:xfrm>
              <a:off x="5781092" y="1585046"/>
              <a:ext cx="2520280" cy="2060436"/>
              <a:chOff x="6033120" y="1585046"/>
              <a:chExt cx="2520280" cy="2060436"/>
            </a:xfrm>
          </p:grpSpPr>
          <p:sp>
            <p:nvSpPr>
              <p:cNvPr id="16" name="正方形/長方形 15">
                <a:extLst>
                  <a:ext uri="{FF2B5EF4-FFF2-40B4-BE49-F238E27FC236}">
                    <a16:creationId xmlns:a16="http://schemas.microsoft.com/office/drawing/2014/main" id="{6082032C-857B-B09E-89ED-61A1B8BEE49B}"/>
                  </a:ext>
                </a:extLst>
              </p:cNvPr>
              <p:cNvSpPr/>
              <p:nvPr/>
            </p:nvSpPr>
            <p:spPr bwMode="auto">
              <a:xfrm>
                <a:off x="6033120" y="1928546"/>
                <a:ext cx="2520280" cy="1716936"/>
              </a:xfrm>
              <a:prstGeom prst="rect">
                <a:avLst/>
              </a:prstGeom>
              <a:solidFill>
                <a:schemeClr val="accent3">
                  <a:lumMod val="40000"/>
                  <a:lumOff val="60000"/>
                </a:schemeClr>
              </a:solidFill>
              <a:ln w="19050">
                <a:solidFill>
                  <a:schemeClr val="tx1"/>
                </a:solidFill>
              </a:ln>
              <a:effectLst/>
            </p:spPr>
            <p:txBody>
              <a:bodyPr rot="0" spcFirstLastPara="0" vertOverflow="overflow" horzOverflow="overflow" vert="eaVert"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r>
                  <a:rPr kumimoji="1" lang="ja-JP" altLang="en-US" b="1" dirty="0">
                    <a:latin typeface="メイリオ" pitchFamily="50" charset="-128"/>
                    <a:ea typeface="メイリオ" pitchFamily="50" charset="-128"/>
                    <a:cs typeface="メイリオ" pitchFamily="50" charset="-128"/>
                  </a:rPr>
                  <a:t>④年金額</a:t>
                </a:r>
              </a:p>
            </p:txBody>
          </p:sp>
          <p:sp>
            <p:nvSpPr>
              <p:cNvPr id="27" name="矢印: 下 26">
                <a:extLst>
                  <a:ext uri="{FF2B5EF4-FFF2-40B4-BE49-F238E27FC236}">
                    <a16:creationId xmlns:a16="http://schemas.microsoft.com/office/drawing/2014/main" id="{36DB0519-BB3E-D17C-8D0E-B118E10CF4A9}"/>
                  </a:ext>
                </a:extLst>
              </p:cNvPr>
              <p:cNvSpPr/>
              <p:nvPr/>
            </p:nvSpPr>
            <p:spPr bwMode="auto">
              <a:xfrm>
                <a:off x="7005228" y="1585046"/>
                <a:ext cx="468052" cy="309533"/>
              </a:xfrm>
              <a:prstGeom prst="downArrow">
                <a:avLst/>
              </a:prstGeom>
              <a:solidFill>
                <a:schemeClr val="tx2"/>
              </a:solidFill>
              <a:ln w="190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sp>
        <p:nvSpPr>
          <p:cNvPr id="32" name="吹き出し: 四角形 31">
            <a:extLst>
              <a:ext uri="{FF2B5EF4-FFF2-40B4-BE49-F238E27FC236}">
                <a16:creationId xmlns:a16="http://schemas.microsoft.com/office/drawing/2014/main" id="{9E8B4BA3-6840-2AA7-5026-04275C6E3B56}"/>
              </a:ext>
            </a:extLst>
          </p:cNvPr>
          <p:cNvSpPr/>
          <p:nvPr/>
        </p:nvSpPr>
        <p:spPr bwMode="auto">
          <a:xfrm>
            <a:off x="704528" y="4595147"/>
            <a:ext cx="2006475" cy="1550756"/>
          </a:xfrm>
          <a:prstGeom prst="wedgeRectCallout">
            <a:avLst>
              <a:gd name="adj1" fmla="val 20561"/>
              <a:gd name="adj2" fmla="val -83303"/>
            </a:avLst>
          </a:prstGeom>
          <a:solidFill>
            <a:schemeClr val="bg1"/>
          </a:solidFill>
          <a:ln w="9525">
            <a:solidFill>
              <a:schemeClr val="tx2"/>
            </a:solidFill>
          </a:ln>
          <a:effectLst/>
        </p:spPr>
        <p:txBody>
          <a:bodyPr rot="0" spcFirstLastPara="0" vertOverflow="overflow" horzOverflow="overflow" vert="horz" wrap="square" lIns="108000" tIns="108000" rIns="108000" bIns="90000" numCol="1" spcCol="0" rtlCol="0" fromWordArt="0" anchor="t" anchorCtr="0" forceAA="0" compatLnSpc="1">
            <a:prstTxWarp prst="textNoShape">
              <a:avLst/>
            </a:prstTxWarp>
            <a:noAutofit/>
          </a:bodyPr>
          <a:lstStyle/>
          <a:p>
            <a:pPr algn="just">
              <a:spcBef>
                <a:spcPct val="0"/>
              </a:spcBef>
              <a:spcAft>
                <a:spcPts val="600"/>
              </a:spcAft>
            </a:pPr>
            <a:r>
              <a:rPr kumimoji="1" lang="ja-JP" altLang="en-US" sz="1400" b="1" dirty="0">
                <a:solidFill>
                  <a:schemeClr val="tx2"/>
                </a:solidFill>
                <a:latin typeface="メイリオ" pitchFamily="50" charset="-128"/>
                <a:ea typeface="メイリオ" pitchFamily="50" charset="-128"/>
                <a:cs typeface="メイリオ" pitchFamily="50" charset="-128"/>
              </a:rPr>
              <a:t>①上限固定した上での</a:t>
            </a:r>
            <a:r>
              <a:rPr lang="ja-JP" altLang="en-US" sz="1400" b="1" dirty="0">
                <a:solidFill>
                  <a:schemeClr val="tx2"/>
                </a:solidFill>
                <a:latin typeface="メイリオ" pitchFamily="50" charset="-128"/>
                <a:ea typeface="メイリオ" pitchFamily="50" charset="-128"/>
                <a:cs typeface="メイリオ" pitchFamily="50" charset="-128"/>
              </a:rPr>
              <a:t>　 </a:t>
            </a:r>
            <a:br>
              <a:rPr lang="en-US" altLang="ja-JP" sz="1400" b="1" dirty="0">
                <a:solidFill>
                  <a:schemeClr val="tx2"/>
                </a:solidFill>
                <a:latin typeface="メイリオ" pitchFamily="50" charset="-128"/>
                <a:ea typeface="メイリオ" pitchFamily="50" charset="-128"/>
                <a:cs typeface="メイリオ" pitchFamily="50" charset="-128"/>
              </a:rPr>
            </a:br>
            <a:r>
              <a:rPr lang="ja-JP" altLang="en-US" sz="1400" b="1" dirty="0">
                <a:solidFill>
                  <a:schemeClr val="tx2"/>
                </a:solidFill>
                <a:latin typeface="メイリオ" pitchFamily="50" charset="-128"/>
                <a:ea typeface="メイリオ" pitchFamily="50" charset="-128"/>
                <a:cs typeface="メイリオ" pitchFamily="50" charset="-128"/>
              </a:rPr>
              <a:t>　</a:t>
            </a:r>
            <a:r>
              <a:rPr kumimoji="1" lang="ja-JP" altLang="en-US" sz="1400" b="1" dirty="0">
                <a:solidFill>
                  <a:schemeClr val="tx2"/>
                </a:solidFill>
                <a:latin typeface="メイリオ" pitchFamily="50" charset="-128"/>
                <a:ea typeface="メイリオ" pitchFamily="50" charset="-128"/>
                <a:cs typeface="メイリオ" pitchFamily="50" charset="-128"/>
              </a:rPr>
              <a:t>保険料引上げ</a:t>
            </a:r>
            <a:endParaRPr kumimoji="1" lang="en-US" altLang="ja-JP" sz="1400" b="1" dirty="0">
              <a:solidFill>
                <a:schemeClr val="tx2"/>
              </a:solidFill>
              <a:latin typeface="メイリオ" pitchFamily="50" charset="-128"/>
              <a:ea typeface="メイリオ" pitchFamily="50" charset="-128"/>
              <a:cs typeface="メイリオ" pitchFamily="50" charset="-128"/>
            </a:endParaRPr>
          </a:p>
          <a:p>
            <a:pPr algn="just">
              <a:lnSpc>
                <a:spcPts val="1500"/>
              </a:lnSpc>
              <a:spcBef>
                <a:spcPct val="0"/>
              </a:spcBef>
              <a:spcAft>
                <a:spcPts val="600"/>
              </a:spcAft>
            </a:pPr>
            <a:r>
              <a:rPr lang="en-US" altLang="ja-JP" sz="1400" dirty="0">
                <a:latin typeface="メイリオ" pitchFamily="50" charset="-128"/>
                <a:ea typeface="メイリオ" pitchFamily="50" charset="-128"/>
                <a:cs typeface="メイリオ" pitchFamily="50" charset="-128"/>
              </a:rPr>
              <a:t>2017</a:t>
            </a:r>
            <a:r>
              <a:rPr lang="ja-JP" altLang="en-US" sz="1400" dirty="0">
                <a:latin typeface="メイリオ" pitchFamily="50" charset="-128"/>
                <a:ea typeface="メイリオ" pitchFamily="50" charset="-128"/>
                <a:cs typeface="メイリオ" pitchFamily="50" charset="-128"/>
              </a:rPr>
              <a:t>年度以降の保険料水準の固定</a:t>
            </a:r>
            <a:endParaRPr lang="en-US" altLang="ja-JP" sz="1400" dirty="0">
              <a:latin typeface="メイリオ" pitchFamily="50" charset="-128"/>
              <a:ea typeface="メイリオ" pitchFamily="50" charset="-128"/>
              <a:cs typeface="メイリオ" pitchFamily="50" charset="-128"/>
            </a:endParaRPr>
          </a:p>
          <a:p>
            <a:pPr algn="just">
              <a:lnSpc>
                <a:spcPts val="1500"/>
              </a:lnSpc>
              <a:spcBef>
                <a:spcPct val="0"/>
              </a:spcBef>
              <a:spcAft>
                <a:spcPts val="600"/>
              </a:spcAft>
            </a:pPr>
            <a:r>
              <a:rPr lang="ja-JP" altLang="en-US" sz="1400" dirty="0">
                <a:latin typeface="メイリオ" pitchFamily="50" charset="-128"/>
                <a:ea typeface="メイリオ" pitchFamily="50" charset="-128"/>
                <a:cs typeface="メイリオ" pitchFamily="50" charset="-128"/>
              </a:rPr>
              <a:t>国民年金</a:t>
            </a:r>
            <a:r>
              <a:rPr lang="en-US" altLang="ja-JP" sz="1400" dirty="0">
                <a:latin typeface="メイリオ" pitchFamily="50" charset="-128"/>
                <a:ea typeface="メイリオ" pitchFamily="50" charset="-128"/>
                <a:cs typeface="メイリオ" pitchFamily="50" charset="-128"/>
              </a:rPr>
              <a:t>:17,000</a:t>
            </a:r>
            <a:r>
              <a:rPr lang="ja-JP" altLang="en-US" sz="1400" dirty="0">
                <a:latin typeface="メイリオ" pitchFamily="50" charset="-128"/>
                <a:ea typeface="メイリオ" pitchFamily="50" charset="-128"/>
                <a:cs typeface="メイリオ" pitchFamily="50" charset="-128"/>
              </a:rPr>
              <a:t>円</a:t>
            </a:r>
            <a:endParaRPr kumimoji="1" lang="ja-JP" altLang="en-US" sz="1400" dirty="0">
              <a:latin typeface="メイリオ" pitchFamily="50" charset="-128"/>
              <a:ea typeface="メイリオ" pitchFamily="50" charset="-128"/>
              <a:cs typeface="メイリオ" pitchFamily="50" charset="-128"/>
            </a:endParaRPr>
          </a:p>
          <a:p>
            <a:pPr algn="just">
              <a:lnSpc>
                <a:spcPts val="1500"/>
              </a:lnSpc>
              <a:spcBef>
                <a:spcPct val="0"/>
              </a:spcBef>
              <a:spcAft>
                <a:spcPts val="600"/>
              </a:spcAft>
            </a:pPr>
            <a:r>
              <a:rPr kumimoji="1" lang="ja-JP" altLang="en-US" sz="1400" dirty="0">
                <a:latin typeface="メイリオ" pitchFamily="50" charset="-128"/>
                <a:ea typeface="メイリオ" pitchFamily="50" charset="-128"/>
                <a:cs typeface="メイリオ" pitchFamily="50" charset="-128"/>
              </a:rPr>
              <a:t>厚生年金</a:t>
            </a:r>
            <a:r>
              <a:rPr kumimoji="1" lang="en-US" altLang="ja-JP" sz="1400" dirty="0">
                <a:latin typeface="メイリオ" pitchFamily="50" charset="-128"/>
                <a:ea typeface="メイリオ" pitchFamily="50" charset="-128"/>
                <a:cs typeface="メイリオ" pitchFamily="50" charset="-128"/>
              </a:rPr>
              <a:t>:18.3</a:t>
            </a:r>
            <a:r>
              <a:rPr kumimoji="1" lang="ja-JP" altLang="en-US" sz="1400" dirty="0">
                <a:latin typeface="メイリオ" pitchFamily="50" charset="-128"/>
                <a:ea typeface="メイリオ" pitchFamily="50" charset="-128"/>
                <a:cs typeface="メイリオ" pitchFamily="50" charset="-128"/>
              </a:rPr>
              <a:t>％</a:t>
            </a:r>
            <a:endParaRPr kumimoji="1" lang="en-US" altLang="ja-JP" sz="1400" dirty="0">
              <a:latin typeface="メイリオ" pitchFamily="50" charset="-128"/>
              <a:ea typeface="メイリオ" pitchFamily="50" charset="-128"/>
              <a:cs typeface="メイリオ" pitchFamily="50" charset="-128"/>
            </a:endParaRPr>
          </a:p>
        </p:txBody>
      </p:sp>
      <p:sp>
        <p:nvSpPr>
          <p:cNvPr id="33" name="吹き出し: 四角形 32">
            <a:extLst>
              <a:ext uri="{FF2B5EF4-FFF2-40B4-BE49-F238E27FC236}">
                <a16:creationId xmlns:a16="http://schemas.microsoft.com/office/drawing/2014/main" id="{5CBB1FF0-9799-52A1-61D3-04ACD3464BDD}"/>
              </a:ext>
            </a:extLst>
          </p:cNvPr>
          <p:cNvSpPr/>
          <p:nvPr/>
        </p:nvSpPr>
        <p:spPr bwMode="auto">
          <a:xfrm>
            <a:off x="2900772" y="4583811"/>
            <a:ext cx="2006475" cy="1550756"/>
          </a:xfrm>
          <a:prstGeom prst="wedgeRectCallout">
            <a:avLst>
              <a:gd name="adj1" fmla="val -37671"/>
              <a:gd name="adj2" fmla="val -82439"/>
            </a:avLst>
          </a:prstGeom>
          <a:solidFill>
            <a:schemeClr val="bg1"/>
          </a:solidFill>
          <a:ln w="9525">
            <a:solidFill>
              <a:schemeClr val="tx2"/>
            </a:solidFill>
          </a:ln>
          <a:effectLst/>
        </p:spPr>
        <p:txBody>
          <a:bodyPr rot="0" spcFirstLastPara="0" vertOverflow="overflow" horzOverflow="overflow" vert="horz" wrap="square" lIns="108000" tIns="108000" rIns="108000" bIns="90000" numCol="1" spcCol="0" rtlCol="0" fromWordArt="0" anchor="t" anchorCtr="0" forceAA="0" compatLnSpc="1">
            <a:prstTxWarp prst="textNoShape">
              <a:avLst/>
            </a:prstTxWarp>
            <a:noAutofit/>
          </a:bodyPr>
          <a:lstStyle/>
          <a:p>
            <a:pPr algn="just">
              <a:spcBef>
                <a:spcPct val="0"/>
              </a:spcBef>
              <a:spcAft>
                <a:spcPts val="600"/>
              </a:spcAft>
            </a:pPr>
            <a:r>
              <a:rPr kumimoji="1" lang="ja-JP" altLang="en-US" sz="1400" b="1" dirty="0">
                <a:solidFill>
                  <a:schemeClr val="accent3"/>
                </a:solidFill>
                <a:latin typeface="メイリオ" pitchFamily="50" charset="-128"/>
                <a:ea typeface="メイリオ" pitchFamily="50" charset="-128"/>
                <a:cs typeface="メイリオ" pitchFamily="50" charset="-128"/>
              </a:rPr>
              <a:t>②基礎年金の国庫負担</a:t>
            </a:r>
            <a:br>
              <a:rPr kumimoji="1" lang="en-US" altLang="ja-JP" sz="1400" b="1" dirty="0">
                <a:solidFill>
                  <a:schemeClr val="accent3"/>
                </a:solidFill>
                <a:latin typeface="メイリオ" pitchFamily="50" charset="-128"/>
                <a:ea typeface="メイリオ" pitchFamily="50" charset="-128"/>
                <a:cs typeface="メイリオ" pitchFamily="50" charset="-128"/>
              </a:rPr>
            </a:br>
            <a:r>
              <a:rPr kumimoji="1" lang="ja-JP" altLang="en-US" sz="1400" b="1" dirty="0">
                <a:solidFill>
                  <a:schemeClr val="accent3"/>
                </a:solidFill>
                <a:latin typeface="メイリオ" pitchFamily="50" charset="-128"/>
                <a:ea typeface="メイリオ" pitchFamily="50" charset="-128"/>
                <a:cs typeface="メイリオ" pitchFamily="50" charset="-128"/>
              </a:rPr>
              <a:t>　割合を引上げ</a:t>
            </a:r>
            <a:endParaRPr kumimoji="1" lang="en-US" altLang="ja-JP" sz="1400" b="1" dirty="0">
              <a:solidFill>
                <a:schemeClr val="accent3"/>
              </a:solidFill>
              <a:latin typeface="メイリオ" pitchFamily="50" charset="-128"/>
              <a:ea typeface="メイリオ" pitchFamily="50" charset="-128"/>
              <a:cs typeface="メイリオ" pitchFamily="50" charset="-128"/>
            </a:endParaRPr>
          </a:p>
          <a:p>
            <a:pPr algn="just">
              <a:lnSpc>
                <a:spcPts val="1800"/>
              </a:lnSpc>
              <a:spcBef>
                <a:spcPct val="0"/>
              </a:spcBef>
              <a:spcAft>
                <a:spcPts val="600"/>
              </a:spcAft>
            </a:pPr>
            <a:r>
              <a:rPr lang="en-US" altLang="ja-JP" sz="1400" dirty="0">
                <a:latin typeface="メイリオ" pitchFamily="50" charset="-128"/>
                <a:ea typeface="メイリオ" pitchFamily="50" charset="-128"/>
                <a:cs typeface="メイリオ" pitchFamily="50" charset="-128"/>
              </a:rPr>
              <a:t>2004</a:t>
            </a:r>
            <a:r>
              <a:rPr lang="ja-JP" altLang="en-US" sz="1400" dirty="0">
                <a:latin typeface="メイリオ" pitchFamily="50" charset="-128"/>
                <a:ea typeface="メイリオ" pitchFamily="50" charset="-128"/>
                <a:cs typeface="メイリオ" pitchFamily="50" charset="-128"/>
              </a:rPr>
              <a:t>年度から段階的に引上げ、</a:t>
            </a:r>
            <a:r>
              <a:rPr lang="en-US" altLang="ja-JP" sz="1400" dirty="0">
                <a:latin typeface="メイリオ" pitchFamily="50" charset="-128"/>
                <a:ea typeface="メイリオ" pitchFamily="50" charset="-128"/>
                <a:cs typeface="メイリオ" pitchFamily="50" charset="-128"/>
              </a:rPr>
              <a:t>2009</a:t>
            </a:r>
            <a:r>
              <a:rPr lang="ja-JP" altLang="en-US" sz="1400" dirty="0">
                <a:latin typeface="メイリオ" pitchFamily="50" charset="-128"/>
                <a:ea typeface="メイリオ" pitchFamily="50" charset="-128"/>
                <a:cs typeface="メイリオ" pitchFamily="50" charset="-128"/>
              </a:rPr>
              <a:t>年度以降、基礎年金の国庫負担の割合２分の１へ</a:t>
            </a:r>
            <a:endParaRPr kumimoji="1" lang="ja-JP" altLang="en-US" sz="1400" dirty="0">
              <a:latin typeface="メイリオ" pitchFamily="50" charset="-128"/>
              <a:ea typeface="メイリオ" pitchFamily="50" charset="-128"/>
              <a:cs typeface="メイリオ" pitchFamily="50" charset="-128"/>
            </a:endParaRPr>
          </a:p>
        </p:txBody>
      </p:sp>
      <p:sp>
        <p:nvSpPr>
          <p:cNvPr id="35" name="吹き出し: 四角形 34">
            <a:extLst>
              <a:ext uri="{FF2B5EF4-FFF2-40B4-BE49-F238E27FC236}">
                <a16:creationId xmlns:a16="http://schemas.microsoft.com/office/drawing/2014/main" id="{E406B467-25C4-FC1F-929D-3E7854D33CAD}"/>
              </a:ext>
            </a:extLst>
          </p:cNvPr>
          <p:cNvSpPr/>
          <p:nvPr/>
        </p:nvSpPr>
        <p:spPr bwMode="auto">
          <a:xfrm>
            <a:off x="7293260" y="4595147"/>
            <a:ext cx="2006475" cy="1550756"/>
          </a:xfrm>
          <a:prstGeom prst="wedgeRectCallout">
            <a:avLst>
              <a:gd name="adj1" fmla="val -57293"/>
              <a:gd name="adj2" fmla="val -85920"/>
            </a:avLst>
          </a:prstGeom>
          <a:solidFill>
            <a:schemeClr val="bg1"/>
          </a:solidFill>
          <a:ln w="9525">
            <a:solidFill>
              <a:schemeClr val="tx2"/>
            </a:solidFill>
          </a:ln>
          <a:effectLst/>
        </p:spPr>
        <p:txBody>
          <a:bodyPr rot="0" spcFirstLastPara="0" vertOverflow="overflow" horzOverflow="overflow" vert="horz" wrap="square" lIns="108000" tIns="108000" rIns="108000" bIns="90000" numCol="1" spcCol="0" rtlCol="0" fromWordArt="0" anchor="t" anchorCtr="0" forceAA="0" compatLnSpc="1">
            <a:prstTxWarp prst="textNoShape">
              <a:avLst/>
            </a:prstTxWarp>
            <a:noAutofit/>
          </a:bodyPr>
          <a:lstStyle/>
          <a:p>
            <a:pPr algn="just">
              <a:spcBef>
                <a:spcPct val="0"/>
              </a:spcBef>
              <a:spcAft>
                <a:spcPts val="600"/>
              </a:spcAft>
            </a:pPr>
            <a:r>
              <a:rPr kumimoji="1" lang="ja-JP" altLang="en-US" sz="1400" b="1" dirty="0">
                <a:solidFill>
                  <a:schemeClr val="accent3"/>
                </a:solidFill>
                <a:latin typeface="メイリオ" pitchFamily="50" charset="-128"/>
                <a:ea typeface="メイリオ" pitchFamily="50" charset="-128"/>
                <a:cs typeface="メイリオ" pitchFamily="50" charset="-128"/>
              </a:rPr>
              <a:t>④マクロ経済スライド</a:t>
            </a:r>
            <a:br>
              <a:rPr kumimoji="1" lang="en-US" altLang="ja-JP" sz="1400" b="1" dirty="0">
                <a:solidFill>
                  <a:schemeClr val="accent3"/>
                </a:solidFill>
                <a:latin typeface="メイリオ" pitchFamily="50" charset="-128"/>
                <a:ea typeface="メイリオ" pitchFamily="50" charset="-128"/>
                <a:cs typeface="メイリオ" pitchFamily="50" charset="-128"/>
              </a:rPr>
            </a:br>
            <a:r>
              <a:rPr kumimoji="1" lang="ja-JP" altLang="en-US" sz="1400" b="1" dirty="0">
                <a:solidFill>
                  <a:schemeClr val="accent3"/>
                </a:solidFill>
                <a:latin typeface="メイリオ" pitchFamily="50" charset="-128"/>
                <a:ea typeface="メイリオ" pitchFamily="50" charset="-128"/>
                <a:cs typeface="メイリオ" pitchFamily="50" charset="-128"/>
              </a:rPr>
              <a:t>　の導入</a:t>
            </a:r>
            <a:endParaRPr kumimoji="1" lang="en-US" altLang="ja-JP" sz="1400" b="1" dirty="0">
              <a:solidFill>
                <a:schemeClr val="accent3"/>
              </a:solidFill>
              <a:latin typeface="メイリオ" pitchFamily="50" charset="-128"/>
              <a:ea typeface="メイリオ" pitchFamily="50" charset="-128"/>
              <a:cs typeface="メイリオ" pitchFamily="50" charset="-128"/>
            </a:endParaRPr>
          </a:p>
          <a:p>
            <a:pPr algn="just">
              <a:spcBef>
                <a:spcPct val="0"/>
              </a:spcBef>
              <a:spcAft>
                <a:spcPts val="600"/>
              </a:spcAft>
            </a:pPr>
            <a:r>
              <a:rPr lang="ja-JP" altLang="en-US" sz="1400" dirty="0">
                <a:latin typeface="メイリオ" pitchFamily="50" charset="-128"/>
                <a:ea typeface="メイリオ" pitchFamily="50" charset="-128"/>
                <a:cs typeface="メイリオ" pitchFamily="50" charset="-128"/>
              </a:rPr>
              <a:t>少子高齢化が進行しても、財源の範囲内で給付費を賄えるよう年金額の価値を自動調整</a:t>
            </a:r>
            <a:endParaRPr kumimoji="1" lang="ja-JP" altLang="en-US" sz="1400" dirty="0">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9A28CCCA-AC9A-8A7F-42F5-7FF1205DE160}"/>
              </a:ext>
            </a:extLst>
          </p:cNvPr>
          <p:cNvSpPr txBox="1"/>
          <p:nvPr/>
        </p:nvSpPr>
        <p:spPr>
          <a:xfrm>
            <a:off x="579190" y="1124744"/>
            <a:ext cx="8704882" cy="942102"/>
          </a:xfrm>
          <a:prstGeom prst="roundRect">
            <a:avLst/>
          </a:prstGeom>
          <a:solidFill>
            <a:srgbClr val="FFFBFB"/>
          </a:solidFill>
          <a:ln w="6350">
            <a:solidFill>
              <a:schemeClr val="accent4"/>
            </a:solidFill>
          </a:ln>
        </p:spPr>
        <p:txBody>
          <a:bodyPr wrap="square" rtlCol="0" anchor="ctr" anchorCtr="0">
            <a:spAutoFit/>
          </a:bodyPr>
          <a:lstStyle/>
          <a:p>
            <a:pPr marL="285750" indent="-285750">
              <a:lnSpc>
                <a:spcPts val="20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保険料の上限を固定し、国民年金は</a:t>
            </a:r>
            <a:r>
              <a:rPr kumimoji="1" lang="en-US" altLang="ja-JP" sz="1400" dirty="0">
                <a:latin typeface="メイリオ" panose="020B0604030504040204" pitchFamily="50" charset="-128"/>
                <a:ea typeface="メイリオ" panose="020B0604030504040204" pitchFamily="50" charset="-128"/>
              </a:rPr>
              <a:t>17,000</a:t>
            </a:r>
            <a:r>
              <a:rPr kumimoji="1" lang="ja-JP" altLang="en-US" sz="1400" dirty="0">
                <a:latin typeface="メイリオ" panose="020B0604030504040204" pitchFamily="50" charset="-128"/>
                <a:ea typeface="メイリオ" panose="020B0604030504040204" pitchFamily="50" charset="-128"/>
              </a:rPr>
              <a:t>円（</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保険料改定率）</a:t>
            </a:r>
            <a:r>
              <a:rPr lang="ja-JP" altLang="en-US"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厚生年金は</a:t>
            </a:r>
            <a:r>
              <a:rPr kumimoji="1" lang="en-US" altLang="ja-JP" sz="1400" dirty="0">
                <a:latin typeface="メイリオ" panose="020B0604030504040204" pitchFamily="50" charset="-128"/>
                <a:ea typeface="メイリオ" panose="020B0604030504040204" pitchFamily="50" charset="-128"/>
              </a:rPr>
              <a:t>18.3</a:t>
            </a:r>
            <a:r>
              <a:rPr kumimoji="1" lang="ja-JP" altLang="en-US" sz="1400" dirty="0">
                <a:latin typeface="メイリオ" panose="020B0604030504040204" pitchFamily="50" charset="-128"/>
                <a:ea typeface="メイリオ" panose="020B0604030504040204" pitchFamily="50" charset="-128"/>
              </a:rPr>
              <a:t>％（労使折半）</a:t>
            </a:r>
            <a:endParaRPr kumimoji="1" lang="en-US" altLang="ja-JP" sz="1400" dirty="0">
              <a:latin typeface="メイリオ" panose="020B0604030504040204" pitchFamily="50" charset="-128"/>
              <a:ea typeface="メイリオ" panose="020B0604030504040204" pitchFamily="50" charset="-128"/>
            </a:endParaRPr>
          </a:p>
          <a:p>
            <a:pPr marL="285750" indent="-285750">
              <a:lnSpc>
                <a:spcPts val="20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基礎年金の国庫負担割合を基礎年金給付費の二分の一に引き上げる</a:t>
            </a:r>
            <a:endParaRPr kumimoji="1" lang="en-US" altLang="ja-JP" sz="1400" dirty="0">
              <a:latin typeface="メイリオ" panose="020B0604030504040204" pitchFamily="50" charset="-128"/>
              <a:ea typeface="メイリオ" panose="020B0604030504040204" pitchFamily="50" charset="-128"/>
            </a:endParaRPr>
          </a:p>
          <a:p>
            <a:pPr marL="285750" indent="-285750">
              <a:lnSpc>
                <a:spcPts val="2000"/>
              </a:lnSpc>
              <a:buFont typeface="Wingdings" panose="05000000000000000000" pitchFamily="2" charset="2"/>
              <a:buChar char="u"/>
            </a:pPr>
            <a:r>
              <a:rPr lang="ja-JP" altLang="en-US" sz="1400" b="1" dirty="0">
                <a:solidFill>
                  <a:srgbClr val="FF0000"/>
                </a:solidFill>
                <a:latin typeface="メイリオ" panose="020B0604030504040204" pitchFamily="50" charset="-128"/>
                <a:ea typeface="メイリオ" panose="020B0604030504040204" pitchFamily="50" charset="-128"/>
              </a:rPr>
              <a:t>国民年金と厚生年金のそれぞれの</a:t>
            </a:r>
            <a:r>
              <a:rPr lang="ja-JP" altLang="en-US" sz="1400" dirty="0">
                <a:latin typeface="メイリオ" panose="020B0604030504040204" pitchFamily="50" charset="-128"/>
                <a:ea typeface="メイリオ" panose="020B0604030504040204" pitchFamily="50" charset="-128"/>
              </a:rPr>
              <a:t>保険料収入・国庫負担金・積立金の活用で財政均衡を図る</a:t>
            </a:r>
            <a:endParaRPr kumimoji="1" lang="en-US" altLang="ja-JP" sz="1400" dirty="0">
              <a:latin typeface="メイリオ" panose="020B0604030504040204" pitchFamily="50" charset="-128"/>
              <a:ea typeface="メイリオ" panose="020B0604030504040204" pitchFamily="50" charset="-128"/>
            </a:endParaRPr>
          </a:p>
        </p:txBody>
      </p:sp>
      <p:sp>
        <p:nvSpPr>
          <p:cNvPr id="5" name="吹き出し: 角を丸めた四角形 4">
            <a:extLst>
              <a:ext uri="{FF2B5EF4-FFF2-40B4-BE49-F238E27FC236}">
                <a16:creationId xmlns:a16="http://schemas.microsoft.com/office/drawing/2014/main" id="{F2AA58CA-9B61-3CBD-41B5-D4068EF16EFF}"/>
              </a:ext>
            </a:extLst>
          </p:cNvPr>
          <p:cNvSpPr/>
          <p:nvPr/>
        </p:nvSpPr>
        <p:spPr bwMode="auto">
          <a:xfrm>
            <a:off x="893810" y="2275148"/>
            <a:ext cx="611807" cy="200588"/>
          </a:xfrm>
          <a:prstGeom prst="wedgeRoundRectCallout">
            <a:avLst>
              <a:gd name="adj1" fmla="val 39366"/>
              <a:gd name="adj2" fmla="val 121210"/>
              <a:gd name="adj3" fmla="val 16667"/>
            </a:avLst>
          </a:prstGeom>
          <a:solidFill>
            <a:schemeClr val="bg1"/>
          </a:solidFill>
          <a:ln w="12700">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tx2"/>
                </a:solidFill>
                <a:latin typeface="メイリオ" pitchFamily="50" charset="-128"/>
                <a:ea typeface="メイリオ" pitchFamily="50" charset="-128"/>
                <a:cs typeface="メイリオ" pitchFamily="50" charset="-128"/>
              </a:rPr>
              <a:t>固定</a:t>
            </a:r>
          </a:p>
        </p:txBody>
      </p:sp>
      <p:sp>
        <p:nvSpPr>
          <p:cNvPr id="8" name="吹き出し: 角を丸めた四角形 7">
            <a:extLst>
              <a:ext uri="{FF2B5EF4-FFF2-40B4-BE49-F238E27FC236}">
                <a16:creationId xmlns:a16="http://schemas.microsoft.com/office/drawing/2014/main" id="{C982CACA-E41D-BCF9-57FD-5AF4B08129C4}"/>
              </a:ext>
            </a:extLst>
          </p:cNvPr>
          <p:cNvSpPr/>
          <p:nvPr/>
        </p:nvSpPr>
        <p:spPr bwMode="auto">
          <a:xfrm>
            <a:off x="8636274" y="2240868"/>
            <a:ext cx="611807" cy="200588"/>
          </a:xfrm>
          <a:prstGeom prst="wedgeRoundRectCallout">
            <a:avLst>
              <a:gd name="adj1" fmla="val -72728"/>
              <a:gd name="adj2" fmla="val 108547"/>
              <a:gd name="adj3" fmla="val 16667"/>
            </a:avLst>
          </a:prstGeom>
          <a:solidFill>
            <a:schemeClr val="bg1"/>
          </a:solidFill>
          <a:ln w="12700">
            <a:solidFill>
              <a:schemeClr val="accent3"/>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accent3"/>
                </a:solidFill>
                <a:latin typeface="メイリオ" pitchFamily="50" charset="-128"/>
                <a:ea typeface="メイリオ" pitchFamily="50" charset="-128"/>
                <a:cs typeface="メイリオ" pitchFamily="50" charset="-128"/>
              </a:rPr>
              <a:t>調整</a:t>
            </a:r>
          </a:p>
        </p:txBody>
      </p:sp>
      <p:sp>
        <p:nvSpPr>
          <p:cNvPr id="11" name="タイトル 3">
            <a:extLst>
              <a:ext uri="{FF2B5EF4-FFF2-40B4-BE49-F238E27FC236}">
                <a16:creationId xmlns:a16="http://schemas.microsoft.com/office/drawing/2014/main" id="{A0A183D3-F36F-00D5-41FF-2F957B1E7C4B}"/>
              </a:ext>
            </a:extLst>
          </p:cNvPr>
          <p:cNvSpPr>
            <a:spLocks noGrp="1"/>
          </p:cNvSpPr>
          <p:nvPr>
            <p:ph type="title"/>
          </p:nvPr>
        </p:nvSpPr>
        <p:spPr>
          <a:xfrm>
            <a:off x="272480" y="152636"/>
            <a:ext cx="9361040" cy="396044"/>
          </a:xfrm>
        </p:spPr>
        <p:txBody>
          <a:bodyPr/>
          <a:lstStyle/>
          <a:p>
            <a:r>
              <a:rPr lang="ja-JP" altLang="en-US" b="1" dirty="0">
                <a:solidFill>
                  <a:schemeClr val="tx2"/>
                </a:solidFill>
                <a:cs typeface="メイリオ" pitchFamily="50" charset="-128"/>
              </a:rPr>
              <a:t>２．</a:t>
            </a:r>
            <a:r>
              <a:rPr lang="en-US" altLang="ja-JP" sz="2400" b="1" dirty="0">
                <a:solidFill>
                  <a:schemeClr val="tx2"/>
                </a:solidFill>
                <a:latin typeface="+mn-ea"/>
                <a:cs typeface="メイリオ" pitchFamily="50" charset="-128"/>
              </a:rPr>
              <a:t>2004</a:t>
            </a:r>
            <a:r>
              <a:rPr lang="ja-JP" altLang="en-US" sz="2400" b="1" dirty="0">
                <a:solidFill>
                  <a:schemeClr val="tx2"/>
                </a:solidFill>
                <a:latin typeface="+mn-ea"/>
                <a:cs typeface="メイリオ" pitchFamily="50" charset="-128"/>
              </a:rPr>
              <a:t>年改正</a:t>
            </a:r>
            <a:r>
              <a:rPr lang="ja-JP" altLang="en-US" b="1" dirty="0">
                <a:solidFill>
                  <a:schemeClr val="tx2"/>
                </a:solidFill>
                <a:latin typeface="+mn-ea"/>
              </a:rPr>
              <a:t>で年金財政のフレームワーク確立</a:t>
            </a:r>
            <a:endParaRPr kumimoji="1" lang="ja-JP" altLang="en-US" b="1" dirty="0">
              <a:solidFill>
                <a:schemeClr val="tx2"/>
              </a:solidFill>
            </a:endParaRPr>
          </a:p>
        </p:txBody>
      </p:sp>
    </p:spTree>
    <p:extLst>
      <p:ext uri="{BB962C8B-B14F-4D97-AF65-F5344CB8AC3E}">
        <p14:creationId xmlns:p14="http://schemas.microsoft.com/office/powerpoint/2010/main" val="304770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15</a:t>
            </a:fld>
            <a:endParaRPr lang="ja-JP" altLang="en-US" dirty="0"/>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参考２：マクロ経済スライドの自動調整と所得代替率の関係（調整終了のイメージ）　</a:t>
            </a:r>
            <a:endParaRPr kumimoji="1" lang="ja-JP" altLang="en-US" sz="1600" dirty="0">
              <a:solidFill>
                <a:schemeClr val="accent1"/>
              </a:solidFill>
              <a:latin typeface="+mj-ea"/>
              <a:ea typeface="+mj-ea"/>
            </a:endParaRPr>
          </a:p>
        </p:txBody>
      </p:sp>
      <p:sp>
        <p:nvSpPr>
          <p:cNvPr id="7" name="テキスト ボックス 6">
            <a:extLst>
              <a:ext uri="{FF2B5EF4-FFF2-40B4-BE49-F238E27FC236}">
                <a16:creationId xmlns:a16="http://schemas.microsoft.com/office/drawing/2014/main" id="{9A28CCCA-AC9A-8A7F-42F5-7FF1205DE160}"/>
              </a:ext>
            </a:extLst>
          </p:cNvPr>
          <p:cNvSpPr txBox="1"/>
          <p:nvPr/>
        </p:nvSpPr>
        <p:spPr>
          <a:xfrm>
            <a:off x="623832" y="1074552"/>
            <a:ext cx="8704882" cy="1662867"/>
          </a:xfrm>
          <a:prstGeom prst="roundRect">
            <a:avLst/>
          </a:prstGeom>
          <a:solidFill>
            <a:srgbClr val="FFFBFB"/>
          </a:solidFill>
          <a:ln w="6350">
            <a:solidFill>
              <a:schemeClr val="accent4"/>
            </a:solidFill>
          </a:ln>
        </p:spPr>
        <p:txBody>
          <a:bodyPr wrap="square" rtlCol="0" anchor="ctr" anchorCtr="0">
            <a:spAutoFit/>
          </a:bodyPr>
          <a:lstStyle/>
          <a:p>
            <a:pPr marL="266700" indent="-26670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概ね</a:t>
            </a:r>
            <a:r>
              <a:rPr kumimoji="1" lang="en-US" altLang="ja-JP" sz="1400" dirty="0">
                <a:latin typeface="メイリオ" panose="020B0604030504040204" pitchFamily="50" charset="-128"/>
                <a:ea typeface="メイリオ" panose="020B0604030504040204" pitchFamily="50" charset="-128"/>
              </a:rPr>
              <a:t>100</a:t>
            </a:r>
            <a:r>
              <a:rPr kumimoji="1" lang="ja-JP" altLang="en-US" sz="1400" dirty="0">
                <a:latin typeface="メイリオ" panose="020B0604030504040204" pitchFamily="50" charset="-128"/>
                <a:ea typeface="メイリオ" panose="020B0604030504040204" pitchFamily="50" charset="-128"/>
              </a:rPr>
              <a:t>年後に十分な積立金（一般的には給付の１年分以上、理想は２年分程度）を保有できると判断した段階で調整期間終了（①</a:t>
            </a:r>
            <a:r>
              <a:rPr lang="ja-JP" altLang="en-US" sz="1400" dirty="0">
                <a:latin typeface="メイリオ" panose="020B0604030504040204" pitchFamily="50" charset="-128"/>
                <a:ea typeface="メイリオ" panose="020B0604030504040204" pitchFamily="50" charset="-128"/>
              </a:rPr>
              <a:t>総人口の減少や高齢化の進行、②経済成長率や賃金・物価の水準、③年金財政の健全性、④政府の財政運営方針、が判断要素）</a:t>
            </a:r>
            <a:endParaRPr lang="en-US" altLang="ja-JP" sz="1400" dirty="0">
              <a:latin typeface="メイリオ" panose="020B0604030504040204" pitchFamily="50" charset="-128"/>
              <a:ea typeface="メイリオ" panose="020B0604030504040204" pitchFamily="50" charset="-128"/>
            </a:endParaRPr>
          </a:p>
          <a:p>
            <a:pPr>
              <a:lnSpc>
                <a:spcPts val="1000"/>
              </a:lnSpc>
            </a:pPr>
            <a:endParaRPr kumimoji="1" lang="en-US" altLang="ja-JP" sz="1200" dirty="0">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マクロ経済スライドによる調整期間中は所得代替率は低下するが、概ね</a:t>
            </a:r>
            <a:r>
              <a:rPr kumimoji="1" lang="en-US" altLang="ja-JP" sz="1400" dirty="0">
                <a:latin typeface="メイリオ" panose="020B0604030504040204" pitchFamily="50" charset="-128"/>
                <a:ea typeface="メイリオ" panose="020B0604030504040204" pitchFamily="50" charset="-128"/>
              </a:rPr>
              <a:t>50</a:t>
            </a:r>
            <a:r>
              <a:rPr kumimoji="1" lang="ja-JP" altLang="en-US" sz="1400" dirty="0">
                <a:latin typeface="メイリオ" panose="020B0604030504040204" pitchFamily="50" charset="-128"/>
                <a:ea typeface="メイリオ" panose="020B0604030504040204" pitchFamily="50" charset="-128"/>
              </a:rPr>
              <a:t>％を下回らない範囲とする</a:t>
            </a:r>
            <a:endParaRPr kumimoji="1" lang="en-US" altLang="ja-JP" sz="1400" dirty="0">
              <a:latin typeface="メイリオ" panose="020B0604030504040204" pitchFamily="50" charset="-128"/>
              <a:ea typeface="メイリオ" panose="020B0604030504040204" pitchFamily="50" charset="-128"/>
            </a:endParaRPr>
          </a:p>
          <a:p>
            <a:pPr>
              <a:lnSpc>
                <a:spcPts val="1000"/>
              </a:lnSpc>
            </a:pPr>
            <a:endParaRPr kumimoji="1" lang="en-US" altLang="ja-JP" sz="1400" dirty="0">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調整期間が終わると、原則、所得代替率は一定に推移する</a:t>
            </a:r>
            <a:endParaRPr kumimoji="1" lang="en-US" altLang="ja-JP" sz="1400" dirty="0">
              <a:latin typeface="メイリオ" panose="020B0604030504040204" pitchFamily="50" charset="-128"/>
              <a:ea typeface="メイリオ" panose="020B0604030504040204" pitchFamily="50" charset="-128"/>
            </a:endParaRPr>
          </a:p>
        </p:txBody>
      </p:sp>
      <p:grpSp>
        <p:nvGrpSpPr>
          <p:cNvPr id="44" name="グループ化 43">
            <a:extLst>
              <a:ext uri="{FF2B5EF4-FFF2-40B4-BE49-F238E27FC236}">
                <a16:creationId xmlns:a16="http://schemas.microsoft.com/office/drawing/2014/main" id="{B7FB4C48-35EB-1C4F-DED6-3FADFC76C4E9}"/>
              </a:ext>
            </a:extLst>
          </p:cNvPr>
          <p:cNvGrpSpPr/>
          <p:nvPr/>
        </p:nvGrpSpPr>
        <p:grpSpPr>
          <a:xfrm>
            <a:off x="664458" y="2888941"/>
            <a:ext cx="8550177" cy="3492388"/>
            <a:chOff x="664458" y="2528900"/>
            <a:chExt cx="8550177" cy="3908177"/>
          </a:xfrm>
        </p:grpSpPr>
        <p:grpSp>
          <p:nvGrpSpPr>
            <p:cNvPr id="21" name="グループ化 20">
              <a:extLst>
                <a:ext uri="{FF2B5EF4-FFF2-40B4-BE49-F238E27FC236}">
                  <a16:creationId xmlns:a16="http://schemas.microsoft.com/office/drawing/2014/main" id="{928C5846-69BE-7A25-5BA4-B89286200324}"/>
                </a:ext>
              </a:extLst>
            </p:cNvPr>
            <p:cNvGrpSpPr/>
            <p:nvPr/>
          </p:nvGrpSpPr>
          <p:grpSpPr>
            <a:xfrm>
              <a:off x="664458" y="2528900"/>
              <a:ext cx="8550177" cy="3564396"/>
              <a:chOff x="664458" y="2744924"/>
              <a:chExt cx="8550177" cy="3564396"/>
            </a:xfrm>
          </p:grpSpPr>
          <p:sp>
            <p:nvSpPr>
              <p:cNvPr id="9" name="矢印: 右 8">
                <a:extLst>
                  <a:ext uri="{FF2B5EF4-FFF2-40B4-BE49-F238E27FC236}">
                    <a16:creationId xmlns:a16="http://schemas.microsoft.com/office/drawing/2014/main" id="{F151E9B2-853F-CA19-5A08-C5F7B1CE5995}"/>
                  </a:ext>
                </a:extLst>
              </p:cNvPr>
              <p:cNvSpPr/>
              <p:nvPr/>
            </p:nvSpPr>
            <p:spPr bwMode="auto">
              <a:xfrm>
                <a:off x="1172580" y="5774345"/>
                <a:ext cx="7668852" cy="265733"/>
              </a:xfrm>
              <a:prstGeom prst="rightArrow">
                <a:avLst/>
              </a:prstGeom>
              <a:solidFill>
                <a:schemeClr val="bg1">
                  <a:lumMod val="75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3" name="矢印: 上 12">
                <a:extLst>
                  <a:ext uri="{FF2B5EF4-FFF2-40B4-BE49-F238E27FC236}">
                    <a16:creationId xmlns:a16="http://schemas.microsoft.com/office/drawing/2014/main" id="{AA1AE2E4-E853-7E81-8221-3B8CF22AB7D1}"/>
                  </a:ext>
                </a:extLst>
              </p:cNvPr>
              <p:cNvSpPr/>
              <p:nvPr/>
            </p:nvSpPr>
            <p:spPr bwMode="auto">
              <a:xfrm>
                <a:off x="1064568" y="2744924"/>
                <a:ext cx="313493" cy="3220760"/>
              </a:xfrm>
              <a:prstGeom prst="upArrow">
                <a:avLst/>
              </a:prstGeom>
              <a:solidFill>
                <a:schemeClr val="bg1">
                  <a:lumMod val="75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EAA27779-5E37-024C-32DC-66B342DAA4D3}"/>
                  </a:ext>
                </a:extLst>
              </p:cNvPr>
              <p:cNvSpPr txBox="1"/>
              <p:nvPr/>
            </p:nvSpPr>
            <p:spPr>
              <a:xfrm>
                <a:off x="664458" y="3434085"/>
                <a:ext cx="400110" cy="2016224"/>
              </a:xfrm>
              <a:prstGeom prst="rect">
                <a:avLst/>
              </a:prstGeom>
              <a:noFill/>
            </p:spPr>
            <p:txBody>
              <a:bodyPr vert="eaVert" wrap="square" rtlCol="0">
                <a:spAutoFit/>
              </a:bodyPr>
              <a:lstStyle/>
              <a:p>
                <a:r>
                  <a:rPr kumimoji="1" lang="ja-JP" altLang="en-US" sz="1400" b="1" dirty="0"/>
                  <a:t>所得代替率</a:t>
                </a:r>
              </a:p>
            </p:txBody>
          </p:sp>
          <p:sp>
            <p:nvSpPr>
              <p:cNvPr id="16" name="テキスト ボックス 15">
                <a:extLst>
                  <a:ext uri="{FF2B5EF4-FFF2-40B4-BE49-F238E27FC236}">
                    <a16:creationId xmlns:a16="http://schemas.microsoft.com/office/drawing/2014/main" id="{51D5D11F-001F-62BA-315C-72E8D9C2AD2D}"/>
                  </a:ext>
                </a:extLst>
              </p:cNvPr>
              <p:cNvSpPr txBox="1"/>
              <p:nvPr/>
            </p:nvSpPr>
            <p:spPr>
              <a:xfrm>
                <a:off x="7655871" y="6001543"/>
                <a:ext cx="1558764" cy="307777"/>
              </a:xfrm>
              <a:prstGeom prst="rect">
                <a:avLst/>
              </a:prstGeom>
              <a:noFill/>
            </p:spPr>
            <p:txBody>
              <a:bodyPr wrap="square" rtlCol="0">
                <a:spAutoFit/>
              </a:bodyPr>
              <a:lstStyle/>
              <a:p>
                <a:pPr algn="ctr"/>
                <a:r>
                  <a:rPr kumimoji="1" lang="ja-JP" altLang="en-US" sz="1400" b="1" dirty="0"/>
                  <a:t>時間</a:t>
                </a:r>
              </a:p>
            </p:txBody>
          </p:sp>
        </p:grpSp>
        <p:cxnSp>
          <p:nvCxnSpPr>
            <p:cNvPr id="23" name="直線コネクタ 22">
              <a:extLst>
                <a:ext uri="{FF2B5EF4-FFF2-40B4-BE49-F238E27FC236}">
                  <a16:creationId xmlns:a16="http://schemas.microsoft.com/office/drawing/2014/main" id="{6C338E84-656F-E1A5-1932-6D557E424D3B}"/>
                </a:ext>
              </a:extLst>
            </p:cNvPr>
            <p:cNvCxnSpPr>
              <a:cxnSpLocks/>
            </p:cNvCxnSpPr>
            <p:nvPr/>
          </p:nvCxnSpPr>
          <p:spPr>
            <a:xfrm>
              <a:off x="1604628" y="2852936"/>
              <a:ext cx="3348372" cy="1637977"/>
            </a:xfrm>
            <a:prstGeom prst="line">
              <a:avLst/>
            </a:prstGeom>
            <a:ln w="31750"/>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C4717857-30D3-6FFA-60F2-2D9E4114FA09}"/>
                </a:ext>
              </a:extLst>
            </p:cNvPr>
            <p:cNvCxnSpPr>
              <a:cxnSpLocks/>
            </p:cNvCxnSpPr>
            <p:nvPr/>
          </p:nvCxnSpPr>
          <p:spPr>
            <a:xfrm>
              <a:off x="4916488" y="4473116"/>
              <a:ext cx="3780928"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2" name="吹き出し: 角を丸めた四角形 31">
              <a:extLst>
                <a:ext uri="{FF2B5EF4-FFF2-40B4-BE49-F238E27FC236}">
                  <a16:creationId xmlns:a16="http://schemas.microsoft.com/office/drawing/2014/main" id="{5596042C-8BB6-4904-9EA0-0907610B4E93}"/>
                </a:ext>
              </a:extLst>
            </p:cNvPr>
            <p:cNvSpPr/>
            <p:nvPr/>
          </p:nvSpPr>
          <p:spPr bwMode="auto">
            <a:xfrm>
              <a:off x="3639549" y="2742401"/>
              <a:ext cx="2052228" cy="540000"/>
            </a:xfrm>
            <a:prstGeom prst="wedgeRoundRectCallout">
              <a:avLst>
                <a:gd name="adj1" fmla="val -62479"/>
                <a:gd name="adj2" fmla="val 116147"/>
                <a:gd name="adj3" fmla="val 16667"/>
              </a:avLst>
            </a:prstGeom>
            <a:solidFill>
              <a:schemeClr val="bg1">
                <a:lumMod val="95000"/>
              </a:schemeClr>
            </a:solidFill>
            <a:ln w="9525">
              <a:solidFill>
                <a:schemeClr val="tx2"/>
              </a:solidFill>
              <a:prstDash val="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spcBef>
                  <a:spcPct val="0"/>
                </a:spcBef>
                <a:spcAft>
                  <a:spcPts val="600"/>
                </a:spcAft>
              </a:pPr>
              <a:r>
                <a:rPr kumimoji="1" lang="ja-JP" altLang="en-US" sz="1400" b="1" dirty="0">
                  <a:latin typeface="メイリオ" pitchFamily="50" charset="-128"/>
                  <a:ea typeface="メイリオ" pitchFamily="50" charset="-128"/>
                  <a:cs typeface="メイリオ" pitchFamily="50" charset="-128"/>
                </a:rPr>
                <a:t>給付水準の調整により所得代替率が低下</a:t>
              </a:r>
            </a:p>
          </p:txBody>
        </p:sp>
        <p:sp>
          <p:nvSpPr>
            <p:cNvPr id="33" name="吹き出し: 角を丸めた四角形 32">
              <a:extLst>
                <a:ext uri="{FF2B5EF4-FFF2-40B4-BE49-F238E27FC236}">
                  <a16:creationId xmlns:a16="http://schemas.microsoft.com/office/drawing/2014/main" id="{B12F448D-BE4F-2323-2C5F-C86B5A89B896}"/>
                </a:ext>
              </a:extLst>
            </p:cNvPr>
            <p:cNvSpPr/>
            <p:nvPr/>
          </p:nvSpPr>
          <p:spPr bwMode="auto">
            <a:xfrm>
              <a:off x="5889104" y="3681029"/>
              <a:ext cx="2412268" cy="540000"/>
            </a:xfrm>
            <a:prstGeom prst="wedgeRoundRectCallout">
              <a:avLst>
                <a:gd name="adj1" fmla="val -47067"/>
                <a:gd name="adj2" fmla="val 81823"/>
                <a:gd name="adj3" fmla="val 16667"/>
              </a:avLst>
            </a:prstGeom>
            <a:solidFill>
              <a:srgbClr val="FFF4F3"/>
            </a:solidFill>
            <a:ln w="9525">
              <a:solidFill>
                <a:schemeClr val="tx2"/>
              </a:solidFill>
              <a:prstDash val="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spcBef>
                  <a:spcPct val="0"/>
                </a:spcBef>
                <a:spcAft>
                  <a:spcPts val="600"/>
                </a:spcAft>
              </a:pPr>
              <a:r>
                <a:rPr kumimoji="1" lang="ja-JP" altLang="en-US" sz="1400" b="1" dirty="0">
                  <a:solidFill>
                    <a:schemeClr val="accent3"/>
                  </a:solidFill>
                  <a:latin typeface="メイリオ" pitchFamily="50" charset="-128"/>
                  <a:ea typeface="メイリオ" pitchFamily="50" charset="-128"/>
                  <a:cs typeface="メイリオ" pitchFamily="50" charset="-128"/>
                </a:rPr>
                <a:t>調整期間終了後は、基本的に所得代替率は一定</a:t>
              </a:r>
            </a:p>
          </p:txBody>
        </p:sp>
        <p:sp>
          <p:nvSpPr>
            <p:cNvPr id="34" name="吹き出し: 角を丸めた四角形 33">
              <a:extLst>
                <a:ext uri="{FF2B5EF4-FFF2-40B4-BE49-F238E27FC236}">
                  <a16:creationId xmlns:a16="http://schemas.microsoft.com/office/drawing/2014/main" id="{9C2DA586-077F-533B-7B0D-884E7F53B2F4}"/>
                </a:ext>
              </a:extLst>
            </p:cNvPr>
            <p:cNvSpPr/>
            <p:nvPr/>
          </p:nvSpPr>
          <p:spPr bwMode="auto">
            <a:xfrm>
              <a:off x="1464678" y="4563271"/>
              <a:ext cx="2732238" cy="773941"/>
            </a:xfrm>
            <a:prstGeom prst="wedgeRoundRectCallout">
              <a:avLst>
                <a:gd name="adj1" fmla="val 74986"/>
                <a:gd name="adj2" fmla="val -49618"/>
                <a:gd name="adj3" fmla="val 16667"/>
              </a:avLst>
            </a:prstGeom>
            <a:solidFill>
              <a:srgbClr val="F1F8FD"/>
            </a:solidFill>
            <a:ln w="9525">
              <a:solidFill>
                <a:schemeClr val="tx2"/>
              </a:solidFill>
              <a:prstDash val="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spcBef>
                  <a:spcPct val="0"/>
                </a:spcBef>
                <a:spcAft>
                  <a:spcPts val="600"/>
                </a:spcAft>
              </a:pPr>
              <a:r>
                <a:rPr lang="ja-JP" altLang="en-US" sz="1400" b="1" dirty="0">
                  <a:solidFill>
                    <a:schemeClr val="tx2"/>
                  </a:solidFill>
                  <a:latin typeface="メイリオ" pitchFamily="50" charset="-128"/>
                  <a:ea typeface="メイリオ" pitchFamily="50" charset="-128"/>
                  <a:cs typeface="メイリオ" pitchFamily="50" charset="-128"/>
                </a:rPr>
                <a:t>概ね</a:t>
              </a:r>
              <a:r>
                <a:rPr kumimoji="1" lang="en-US" altLang="ja-JP" sz="1400" b="1" dirty="0">
                  <a:solidFill>
                    <a:schemeClr val="tx2"/>
                  </a:solidFill>
                  <a:latin typeface="メイリオ" pitchFamily="50" charset="-128"/>
                  <a:ea typeface="メイリオ" pitchFamily="50" charset="-128"/>
                  <a:cs typeface="メイリオ" pitchFamily="50" charset="-128"/>
                </a:rPr>
                <a:t>100</a:t>
              </a:r>
              <a:r>
                <a:rPr kumimoji="1" lang="ja-JP" altLang="en-US" sz="1400" b="1" dirty="0">
                  <a:solidFill>
                    <a:schemeClr val="tx2"/>
                  </a:solidFill>
                  <a:latin typeface="メイリオ" pitchFamily="50" charset="-128"/>
                  <a:ea typeface="メイリオ" pitchFamily="50" charset="-128"/>
                  <a:cs typeface="メイリオ" pitchFamily="50" charset="-128"/>
                </a:rPr>
                <a:t>年後に十分な積立金が保有できると判断される</a:t>
              </a:r>
              <a:br>
                <a:rPr lang="en-US" altLang="ja-JP" sz="1400" b="1" dirty="0">
                  <a:solidFill>
                    <a:schemeClr val="tx2"/>
                  </a:solidFill>
                  <a:latin typeface="メイリオ" pitchFamily="50" charset="-128"/>
                  <a:ea typeface="メイリオ" pitchFamily="50" charset="-128"/>
                  <a:cs typeface="メイリオ" pitchFamily="50" charset="-128"/>
                </a:rPr>
              </a:br>
              <a:r>
                <a:rPr kumimoji="1" lang="ja-JP" altLang="en-US" sz="1400" b="1" dirty="0">
                  <a:solidFill>
                    <a:schemeClr val="tx2"/>
                  </a:solidFill>
                  <a:latin typeface="メイリオ" pitchFamily="50" charset="-128"/>
                  <a:ea typeface="メイリオ" pitchFamily="50" charset="-128"/>
                  <a:cs typeface="メイリオ" pitchFamily="50" charset="-128"/>
                </a:rPr>
                <a:t>段階でマクロ調整期間終了</a:t>
              </a:r>
            </a:p>
          </p:txBody>
        </p:sp>
        <p:sp>
          <p:nvSpPr>
            <p:cNvPr id="35" name="矢印: 上 34">
              <a:extLst>
                <a:ext uri="{FF2B5EF4-FFF2-40B4-BE49-F238E27FC236}">
                  <a16:creationId xmlns:a16="http://schemas.microsoft.com/office/drawing/2014/main" id="{1894E8DE-8A1B-CB07-2650-9857A3580E16}"/>
                </a:ext>
              </a:extLst>
            </p:cNvPr>
            <p:cNvSpPr/>
            <p:nvPr/>
          </p:nvSpPr>
          <p:spPr bwMode="auto">
            <a:xfrm>
              <a:off x="4891535" y="4490913"/>
              <a:ext cx="169477" cy="1242534"/>
            </a:xfrm>
            <a:prstGeom prst="upArrow">
              <a:avLst/>
            </a:prstGeom>
            <a:solidFill>
              <a:schemeClr val="bg1">
                <a:lumMod val="75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42" name="左中かっこ 41">
              <a:extLst>
                <a:ext uri="{FF2B5EF4-FFF2-40B4-BE49-F238E27FC236}">
                  <a16:creationId xmlns:a16="http://schemas.microsoft.com/office/drawing/2014/main" id="{CAFD7B20-05CE-C1BC-52F9-DB1F829C705F}"/>
                </a:ext>
              </a:extLst>
            </p:cNvPr>
            <p:cNvSpPr/>
            <p:nvPr/>
          </p:nvSpPr>
          <p:spPr>
            <a:xfrm rot="16200000">
              <a:off x="2926602" y="4050639"/>
              <a:ext cx="307776" cy="3745020"/>
            </a:xfrm>
            <a:prstGeom prst="leftBrace">
              <a:avLst>
                <a:gd name="adj1" fmla="val 8333"/>
                <a:gd name="adj2" fmla="val 49340"/>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11EAAF61-442E-9FDE-3A14-3A2884B716A0}"/>
                </a:ext>
              </a:extLst>
            </p:cNvPr>
            <p:cNvSpPr txBox="1"/>
            <p:nvPr/>
          </p:nvSpPr>
          <p:spPr>
            <a:xfrm>
              <a:off x="2278112" y="6129300"/>
              <a:ext cx="1558764" cy="307777"/>
            </a:xfrm>
            <a:prstGeom prst="rect">
              <a:avLst/>
            </a:prstGeom>
            <a:noFill/>
          </p:spPr>
          <p:txBody>
            <a:bodyPr wrap="square" rtlCol="0">
              <a:spAutoFit/>
            </a:bodyPr>
            <a:lstStyle/>
            <a:p>
              <a:pPr algn="ctr"/>
              <a:r>
                <a:rPr kumimoji="1" lang="ja-JP" altLang="en-US" sz="1400" b="1" dirty="0"/>
                <a:t>調整期間</a:t>
              </a:r>
            </a:p>
          </p:txBody>
        </p:sp>
      </p:grpSp>
      <p:sp>
        <p:nvSpPr>
          <p:cNvPr id="5" name="四角形: 角を丸くする 4">
            <a:extLst>
              <a:ext uri="{FF2B5EF4-FFF2-40B4-BE49-F238E27FC236}">
                <a16:creationId xmlns:a16="http://schemas.microsoft.com/office/drawing/2014/main" id="{C6521335-E2AE-8AC3-7C96-D94E9A095D7E}"/>
              </a:ext>
            </a:extLst>
          </p:cNvPr>
          <p:cNvSpPr/>
          <p:nvPr/>
        </p:nvSpPr>
        <p:spPr bwMode="auto">
          <a:xfrm>
            <a:off x="4428133" y="5016075"/>
            <a:ext cx="1049734" cy="353921"/>
          </a:xfrm>
          <a:prstGeom prst="roundRect">
            <a:avLst/>
          </a:prstGeom>
          <a:solidFill>
            <a:schemeClr val="bg1"/>
          </a:solidFill>
          <a:ln w="9525">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lang="ja-JP" altLang="en-US" sz="1200" b="1" dirty="0">
                <a:solidFill>
                  <a:srgbClr val="4D4D4D"/>
                </a:solidFill>
                <a:latin typeface="メイリオ" pitchFamily="50" charset="-128"/>
                <a:ea typeface="メイリオ" pitchFamily="50" charset="-128"/>
                <a:cs typeface="メイリオ" pitchFamily="50" charset="-128"/>
              </a:rPr>
              <a:t>下限</a:t>
            </a:r>
            <a:r>
              <a:rPr lang="en-US" altLang="ja-JP" sz="1200" b="1" dirty="0">
                <a:solidFill>
                  <a:srgbClr val="4D4D4D"/>
                </a:solidFill>
                <a:latin typeface="メイリオ" pitchFamily="50" charset="-128"/>
                <a:ea typeface="メイリオ" pitchFamily="50" charset="-128"/>
                <a:cs typeface="メイリオ" pitchFamily="50" charset="-128"/>
              </a:rPr>
              <a:t>50</a:t>
            </a:r>
            <a:r>
              <a:rPr lang="ja-JP" altLang="en-US" sz="1200" b="1" dirty="0">
                <a:solidFill>
                  <a:srgbClr val="4D4D4D"/>
                </a:solidFill>
                <a:latin typeface="メイリオ" pitchFamily="50" charset="-128"/>
                <a:ea typeface="メイリオ" pitchFamily="50" charset="-128"/>
                <a:cs typeface="メイリオ" pitchFamily="50" charset="-128"/>
              </a:rPr>
              <a:t>％</a:t>
            </a:r>
            <a:endParaRPr kumimoji="1" lang="en-US" altLang="ja-JP" sz="1200" b="1" dirty="0">
              <a:solidFill>
                <a:srgbClr val="4D4D4D"/>
              </a:solidFill>
              <a:latin typeface="メイリオ" pitchFamily="50" charset="-128"/>
              <a:ea typeface="メイリオ" pitchFamily="50" charset="-128"/>
              <a:cs typeface="メイリオ" pitchFamily="50" charset="-128"/>
            </a:endParaRPr>
          </a:p>
        </p:txBody>
      </p:sp>
      <p:sp>
        <p:nvSpPr>
          <p:cNvPr id="10" name="タイトル 3">
            <a:extLst>
              <a:ext uri="{FF2B5EF4-FFF2-40B4-BE49-F238E27FC236}">
                <a16:creationId xmlns:a16="http://schemas.microsoft.com/office/drawing/2014/main" id="{97260016-576F-EA67-E854-93CC5B792B25}"/>
              </a:ext>
            </a:extLst>
          </p:cNvPr>
          <p:cNvSpPr>
            <a:spLocks noGrp="1"/>
          </p:cNvSpPr>
          <p:nvPr>
            <p:ph type="title"/>
          </p:nvPr>
        </p:nvSpPr>
        <p:spPr>
          <a:xfrm>
            <a:off x="272480" y="152636"/>
            <a:ext cx="9361040" cy="396044"/>
          </a:xfrm>
        </p:spPr>
        <p:txBody>
          <a:bodyPr/>
          <a:lstStyle/>
          <a:p>
            <a:r>
              <a:rPr lang="ja-JP" altLang="en-US" b="1" dirty="0">
                <a:solidFill>
                  <a:schemeClr val="tx2"/>
                </a:solidFill>
                <a:cs typeface="メイリオ" pitchFamily="50" charset="-128"/>
              </a:rPr>
              <a:t>２．</a:t>
            </a:r>
            <a:r>
              <a:rPr lang="en-US" altLang="ja-JP" sz="2400" b="1" dirty="0">
                <a:solidFill>
                  <a:schemeClr val="tx2"/>
                </a:solidFill>
                <a:latin typeface="+mn-ea"/>
                <a:cs typeface="メイリオ" pitchFamily="50" charset="-128"/>
              </a:rPr>
              <a:t>2004</a:t>
            </a:r>
            <a:r>
              <a:rPr lang="ja-JP" altLang="en-US" sz="2400" b="1" dirty="0">
                <a:solidFill>
                  <a:schemeClr val="tx2"/>
                </a:solidFill>
                <a:latin typeface="+mn-ea"/>
                <a:cs typeface="メイリオ" pitchFamily="50" charset="-128"/>
              </a:rPr>
              <a:t>年改正</a:t>
            </a:r>
            <a:r>
              <a:rPr lang="ja-JP" altLang="en-US" b="1" dirty="0">
                <a:solidFill>
                  <a:schemeClr val="tx2"/>
                </a:solidFill>
                <a:latin typeface="+mn-ea"/>
              </a:rPr>
              <a:t>で年金財政のフレームワーク確立</a:t>
            </a:r>
            <a:endParaRPr kumimoji="1" lang="ja-JP" altLang="en-US" b="1" dirty="0">
              <a:solidFill>
                <a:schemeClr val="tx2"/>
              </a:solidFill>
            </a:endParaRPr>
          </a:p>
        </p:txBody>
      </p:sp>
    </p:spTree>
    <p:extLst>
      <p:ext uri="{BB962C8B-B14F-4D97-AF65-F5344CB8AC3E}">
        <p14:creationId xmlns:p14="http://schemas.microsoft.com/office/powerpoint/2010/main" val="112867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ACD12-BBF0-D0BC-8A05-4FDCFF3DCD4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AA0D7CB-4932-A9B7-DD6C-4729DE6CA1F9}"/>
              </a:ext>
            </a:extLst>
          </p:cNvPr>
          <p:cNvSpPr>
            <a:spLocks noGrp="1"/>
          </p:cNvSpPr>
          <p:nvPr>
            <p:ph type="title"/>
          </p:nvPr>
        </p:nvSpPr>
        <p:spPr>
          <a:xfrm>
            <a:off x="380492" y="2349000"/>
            <a:ext cx="9145016" cy="1080000"/>
          </a:xfrm>
          <a:solidFill>
            <a:schemeClr val="bg1"/>
          </a:solidFill>
        </p:spPr>
        <p:txBody>
          <a:bodyPr>
            <a:noAutofit/>
          </a:bodyPr>
          <a:lstStyle/>
          <a:p>
            <a:r>
              <a:rPr lang="ja-JP" altLang="en-US" b="1" dirty="0">
                <a:latin typeface="+mn-ea"/>
                <a:cs typeface="メイリオ" pitchFamily="50" charset="-128"/>
              </a:rPr>
              <a:t>３．</a:t>
            </a:r>
            <a:r>
              <a:rPr lang="en-US" altLang="ja-JP" b="1" dirty="0">
                <a:latin typeface="+mn-ea"/>
                <a:cs typeface="メイリオ" pitchFamily="50" charset="-128"/>
              </a:rPr>
              <a:t>2019</a:t>
            </a:r>
            <a:r>
              <a:rPr lang="ja-JP" altLang="en-US" b="1" dirty="0">
                <a:latin typeface="+mn-ea"/>
                <a:cs typeface="メイリオ" pitchFamily="50" charset="-128"/>
              </a:rPr>
              <a:t>年「財政検証」のポイント</a:t>
            </a:r>
            <a:endParaRPr lang="ja-JP" altLang="en-US" dirty="0"/>
          </a:p>
        </p:txBody>
      </p:sp>
      <p:sp>
        <p:nvSpPr>
          <p:cNvPr id="3" name="フッター プレースホルダー 2">
            <a:extLst>
              <a:ext uri="{FF2B5EF4-FFF2-40B4-BE49-F238E27FC236}">
                <a16:creationId xmlns:a16="http://schemas.microsoft.com/office/drawing/2014/main" id="{2D51F211-5FF2-50C2-2E1E-CD505CF0595D}"/>
              </a:ext>
            </a:extLst>
          </p:cNvPr>
          <p:cNvSpPr>
            <a:spLocks noGrp="1"/>
          </p:cNvSpPr>
          <p:nvPr>
            <p:ph type="ftr" sz="quarter" idx="10"/>
          </p:nvPr>
        </p:nvSpPr>
        <p:spPr/>
        <p:txBody>
          <a:bodyPr/>
          <a:lstStyle/>
          <a:p>
            <a:r>
              <a:rPr lang="en-US" altLang="ja-JP" dirty="0">
                <a:solidFill>
                  <a:schemeClr val="tx1"/>
                </a:solidFill>
              </a:rPr>
              <a:t>© </a:t>
            </a:r>
            <a:r>
              <a:rPr lang="ja-JP" altLang="en-US" dirty="0">
                <a:solidFill>
                  <a:schemeClr val="tx1"/>
                </a:solidFill>
              </a:rPr>
              <a:t>ワーク・ライフ・サポート大泉</a:t>
            </a:r>
          </a:p>
        </p:txBody>
      </p:sp>
      <p:sp>
        <p:nvSpPr>
          <p:cNvPr id="4" name="スライド番号プレースホルダー 3">
            <a:extLst>
              <a:ext uri="{FF2B5EF4-FFF2-40B4-BE49-F238E27FC236}">
                <a16:creationId xmlns:a16="http://schemas.microsoft.com/office/drawing/2014/main" id="{0B3CA8CE-669A-51C6-3AA1-C8CDF35FE790}"/>
              </a:ext>
            </a:extLst>
          </p:cNvPr>
          <p:cNvSpPr>
            <a:spLocks noGrp="1"/>
          </p:cNvSpPr>
          <p:nvPr>
            <p:ph type="sldNum" sz="quarter" idx="11"/>
          </p:nvPr>
        </p:nvSpPr>
        <p:spPr/>
        <p:txBody>
          <a:bodyPr/>
          <a:lstStyle/>
          <a:p>
            <a:fld id="{FB3508C7-2FE0-4945-9CBD-863E05F850D2}" type="slidenum">
              <a:rPr lang="ja-JP" altLang="en-US" smtClean="0">
                <a:solidFill>
                  <a:schemeClr val="tx1"/>
                </a:solidFill>
              </a:rPr>
              <a:pPr/>
              <a:t>16</a:t>
            </a:fld>
            <a:endParaRPr lang="ja-JP" altLang="en-US" dirty="0">
              <a:solidFill>
                <a:schemeClr val="tx1"/>
              </a:solidFill>
            </a:endParaRPr>
          </a:p>
        </p:txBody>
      </p:sp>
    </p:spTree>
    <p:extLst>
      <p:ext uri="{BB962C8B-B14F-4D97-AF65-F5344CB8AC3E}">
        <p14:creationId xmlns:p14="http://schemas.microsoft.com/office/powerpoint/2010/main" val="304963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17</a:t>
            </a:fld>
            <a:endParaRPr lang="ja-JP" altLang="en-US" dirty="0"/>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⑴　</a:t>
            </a:r>
            <a:r>
              <a:rPr lang="en-US" altLang="ja-JP" sz="1600" b="1" dirty="0">
                <a:solidFill>
                  <a:schemeClr val="accent1"/>
                </a:solidFill>
                <a:latin typeface="+mj-ea"/>
                <a:ea typeface="+mj-ea"/>
              </a:rPr>
              <a:t>2019</a:t>
            </a:r>
            <a:r>
              <a:rPr lang="ja-JP" altLang="en-US" sz="1600" b="1" dirty="0">
                <a:solidFill>
                  <a:schemeClr val="accent1"/>
                </a:solidFill>
                <a:latin typeface="+mj-ea"/>
                <a:ea typeface="+mj-ea"/>
              </a:rPr>
              <a:t>年「財政検証」の概要と課題</a:t>
            </a:r>
            <a:endParaRPr kumimoji="1" lang="ja-JP" altLang="en-US" sz="1600" dirty="0">
              <a:solidFill>
                <a:schemeClr val="accent1"/>
              </a:solidFill>
              <a:latin typeface="+mj-ea"/>
              <a:ea typeface="+mj-ea"/>
            </a:endParaRPr>
          </a:p>
        </p:txBody>
      </p:sp>
      <p:sp>
        <p:nvSpPr>
          <p:cNvPr id="20" name="テキスト ボックス 19">
            <a:extLst>
              <a:ext uri="{FF2B5EF4-FFF2-40B4-BE49-F238E27FC236}">
                <a16:creationId xmlns:a16="http://schemas.microsoft.com/office/drawing/2014/main" id="{69E806D7-94FF-3231-71FB-03710065AE37}"/>
              </a:ext>
            </a:extLst>
          </p:cNvPr>
          <p:cNvSpPr txBox="1"/>
          <p:nvPr/>
        </p:nvSpPr>
        <p:spPr>
          <a:xfrm>
            <a:off x="600559" y="1124744"/>
            <a:ext cx="8704882" cy="1861503"/>
          </a:xfrm>
          <a:prstGeom prst="roundRect">
            <a:avLst/>
          </a:prstGeom>
          <a:solidFill>
            <a:srgbClr val="FFFBFB"/>
          </a:solidFill>
          <a:ln w="6350">
            <a:solidFill>
              <a:schemeClr val="accent4"/>
            </a:solidFill>
          </a:ln>
        </p:spPr>
        <p:txBody>
          <a:bodyPr wrap="square" rtlCol="0" anchor="ctr" anchorCtr="0">
            <a:spAutoFit/>
          </a:bodyPr>
          <a:lstStyle/>
          <a:p>
            <a:pPr marL="285750" indent="-285750">
              <a:lnSpc>
                <a:spcPts val="1800"/>
              </a:lnSpc>
              <a:buFont typeface="Wingdings" panose="05000000000000000000" pitchFamily="2" charset="2"/>
              <a:buChar char="u"/>
            </a:pPr>
            <a:r>
              <a:rPr lang="en-US" altLang="ja-JP" sz="1400" dirty="0">
                <a:latin typeface="メイリオ" panose="020B0604030504040204" pitchFamily="50" charset="-128"/>
                <a:ea typeface="メイリオ" panose="020B0604030504040204" pitchFamily="50" charset="-128"/>
              </a:rPr>
              <a:t>2004</a:t>
            </a:r>
            <a:r>
              <a:rPr lang="ja-JP" altLang="en-US" sz="1400" dirty="0">
                <a:latin typeface="メイリオ" panose="020B0604030504040204" pitchFamily="50" charset="-128"/>
                <a:ea typeface="メイリオ" panose="020B0604030504040204" pitchFamily="50" charset="-128"/>
              </a:rPr>
              <a:t>年に導入したマクロ経済スライドによる給付水準調整では、</a:t>
            </a:r>
            <a:r>
              <a:rPr lang="en-US" altLang="ja-JP" sz="1400" dirty="0">
                <a:latin typeface="メイリオ" panose="020B0604030504040204" pitchFamily="50" charset="-128"/>
                <a:ea typeface="メイリオ" panose="020B0604030504040204" pitchFamily="50" charset="-128"/>
              </a:rPr>
              <a:t>2023</a:t>
            </a:r>
            <a:r>
              <a:rPr lang="ja-JP" altLang="en-US" sz="1400" dirty="0">
                <a:latin typeface="メイリオ" panose="020B0604030504040204" pitchFamily="50" charset="-128"/>
                <a:ea typeface="メイリオ" panose="020B0604030504040204" pitchFamily="50" charset="-128"/>
              </a:rPr>
              <a:t>年度に所得代替率が</a:t>
            </a:r>
            <a:r>
              <a:rPr lang="en-US" altLang="ja-JP" sz="1400" dirty="0">
                <a:latin typeface="メイリオ" panose="020B0604030504040204" pitchFamily="50" charset="-128"/>
                <a:ea typeface="メイリオ" panose="020B0604030504040204" pitchFamily="50" charset="-128"/>
              </a:rPr>
              <a:t>50.2</a:t>
            </a:r>
            <a:r>
              <a:rPr lang="ja-JP" altLang="en-US" sz="1400" dirty="0">
                <a:latin typeface="メイリオ" panose="020B0604030504040204" pitchFamily="50" charset="-128"/>
                <a:ea typeface="メイリオ" panose="020B0604030504040204" pitchFamily="50" charset="-128"/>
              </a:rPr>
              <a:t>％で</a:t>
            </a:r>
            <a:r>
              <a:rPr lang="ja-JP" altLang="en-US" sz="1400" b="1" dirty="0">
                <a:solidFill>
                  <a:schemeClr val="accent3"/>
                </a:solidFill>
                <a:latin typeface="メイリオ" panose="020B0604030504040204" pitchFamily="50" charset="-128"/>
                <a:ea typeface="メイリオ" panose="020B0604030504040204" pitchFamily="50" charset="-128"/>
              </a:rPr>
              <a:t>基礎年金と厚生年金が同時に終了</a:t>
            </a:r>
            <a:r>
              <a:rPr lang="ja-JP" altLang="en-US" sz="1400" dirty="0">
                <a:latin typeface="メイリオ" panose="020B0604030504040204" pitchFamily="50" charset="-128"/>
                <a:ea typeface="メイリオ" panose="020B0604030504040204" pitchFamily="50" charset="-128"/>
              </a:rPr>
              <a:t>する見通しだった</a:t>
            </a:r>
            <a:endParaRPr lang="en-US" altLang="ja-JP" sz="1400" dirty="0">
              <a:latin typeface="メイリオ" panose="020B0604030504040204" pitchFamily="50" charset="-128"/>
              <a:ea typeface="メイリオ" panose="020B0604030504040204" pitchFamily="50" charset="-128"/>
            </a:endParaRPr>
          </a:p>
          <a:p>
            <a:pPr>
              <a:lnSpc>
                <a:spcPts val="800"/>
              </a:lnSpc>
            </a:pPr>
            <a:endParaRPr lang="en-US" altLang="ja-JP" sz="1400" dirty="0">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デフレ経済の下で、マクロ経済スライドが発動されなった</a:t>
            </a:r>
            <a:r>
              <a:rPr lang="ja-JP" altLang="en-US" sz="1400" b="1" dirty="0">
                <a:solidFill>
                  <a:schemeClr val="accent3"/>
                </a:solidFill>
                <a:latin typeface="メイリオ" panose="020B0604030504040204" pitchFamily="50" charset="-128"/>
                <a:ea typeface="メイリオ" panose="020B0604030504040204" pitchFamily="50" charset="-128"/>
              </a:rPr>
              <a:t>（名目下限措置</a:t>
            </a:r>
            <a:r>
              <a:rPr lang="ja-JP" altLang="en-US" sz="1400" dirty="0">
                <a:latin typeface="メイリオ" panose="020B0604030504040204" pitchFamily="50" charset="-128"/>
                <a:ea typeface="メイリオ" panose="020B0604030504040204" pitchFamily="50" charset="-128"/>
              </a:rPr>
              <a:t>⑨</a:t>
            </a:r>
            <a:r>
              <a:rPr lang="ja-JP" altLang="en-US" sz="1400" b="1" dirty="0">
                <a:solidFill>
                  <a:schemeClr val="accent3"/>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こと等により、基礎年金の給付水準が高止まりしたことで基礎年金財政が悪化</a:t>
            </a:r>
            <a:endParaRPr lang="en-US" altLang="ja-JP" sz="1400" dirty="0">
              <a:latin typeface="メイリオ" panose="020B0604030504040204" pitchFamily="50" charset="-128"/>
              <a:ea typeface="メイリオ" panose="020B0604030504040204" pitchFamily="50" charset="-128"/>
            </a:endParaRPr>
          </a:p>
          <a:p>
            <a:pPr>
              <a:lnSpc>
                <a:spcPts val="800"/>
              </a:lnSpc>
            </a:pPr>
            <a:endParaRPr lang="en-US" altLang="ja-JP" sz="1400" dirty="0">
              <a:latin typeface="メイリオ" panose="020B0604030504040204" pitchFamily="50" charset="-128"/>
              <a:ea typeface="メイリオ" panose="020B0604030504040204" pitchFamily="50" charset="-128"/>
            </a:endParaRPr>
          </a:p>
          <a:p>
            <a:pPr marL="285750" indent="-285750" algn="dist">
              <a:lnSpc>
                <a:spcPts val="1800"/>
              </a:lnSpc>
              <a:buFont typeface="Wingdings" panose="05000000000000000000" pitchFamily="2" charset="2"/>
              <a:buChar char="u"/>
            </a:pPr>
            <a:r>
              <a:rPr lang="en-US" altLang="ja-JP" sz="1400" dirty="0">
                <a:latin typeface="メイリオ" panose="020B0604030504040204" pitchFamily="50" charset="-128"/>
                <a:ea typeface="メイリオ" panose="020B0604030504040204" pitchFamily="50" charset="-128"/>
              </a:rPr>
              <a:t>2019</a:t>
            </a:r>
            <a:r>
              <a:rPr lang="ja-JP" altLang="en-US" sz="1400" dirty="0">
                <a:latin typeface="メイリオ" panose="020B0604030504040204" pitchFamily="50" charset="-128"/>
                <a:ea typeface="メイリオ" panose="020B0604030504040204" pitchFamily="50" charset="-128"/>
              </a:rPr>
              <a:t>年財政検証では、</a:t>
            </a:r>
            <a:r>
              <a:rPr lang="ja-JP" altLang="en-US" sz="1400" b="1" dirty="0">
                <a:solidFill>
                  <a:schemeClr val="accent3"/>
                </a:solidFill>
                <a:latin typeface="メイリオ" panose="020B0604030504040204" pitchFamily="50" charset="-128"/>
                <a:ea typeface="メイリオ" panose="020B0604030504040204" pitchFamily="50" charset="-128"/>
              </a:rPr>
              <a:t>基礎年金の調整期間が厚生年金より大幅に長期化</a:t>
            </a:r>
            <a:r>
              <a:rPr lang="ja-JP" altLang="en-US" sz="1400" dirty="0">
                <a:latin typeface="メイリオ" panose="020B0604030504040204" pitchFamily="50" charset="-128"/>
                <a:ea typeface="メイリオ" panose="020B0604030504040204" pitchFamily="50" charset="-128"/>
              </a:rPr>
              <a:t>することに伴い、全国民共通の基礎年金の水準が低下（所得再分配機能の低下）する見通し　➡　</a:t>
            </a:r>
            <a:r>
              <a:rPr kumimoji="1" lang="ja-JP" altLang="en-US" sz="1400" dirty="0">
                <a:latin typeface="メイリオ" panose="020B0604030504040204" pitchFamily="50" charset="-128"/>
                <a:ea typeface="メイリオ" panose="020B0604030504040204" pitchFamily="50" charset="-128"/>
              </a:rPr>
              <a:t>所得再分配機能の強化が課題</a:t>
            </a:r>
            <a:endParaRPr kumimoji="1" lang="en-US" altLang="ja-JP" sz="1200" dirty="0">
              <a:latin typeface="メイリオ" panose="020B0604030504040204" pitchFamily="50" charset="-128"/>
              <a:ea typeface="メイリオ" panose="020B0604030504040204" pitchFamily="50" charset="-128"/>
            </a:endParaRPr>
          </a:p>
        </p:txBody>
      </p:sp>
      <p:grpSp>
        <p:nvGrpSpPr>
          <p:cNvPr id="23" name="グループ化 22">
            <a:extLst>
              <a:ext uri="{FF2B5EF4-FFF2-40B4-BE49-F238E27FC236}">
                <a16:creationId xmlns:a16="http://schemas.microsoft.com/office/drawing/2014/main" id="{949A8F7E-A694-0F54-CB28-33087B6A163E}"/>
              </a:ext>
            </a:extLst>
          </p:cNvPr>
          <p:cNvGrpSpPr/>
          <p:nvPr/>
        </p:nvGrpSpPr>
        <p:grpSpPr>
          <a:xfrm>
            <a:off x="594977" y="3197892"/>
            <a:ext cx="8678503" cy="3021975"/>
            <a:chOff x="594977" y="3197892"/>
            <a:chExt cx="8678503" cy="3021975"/>
          </a:xfrm>
        </p:grpSpPr>
        <p:sp>
          <p:nvSpPr>
            <p:cNvPr id="6" name="テキスト ボックス 5">
              <a:extLst>
                <a:ext uri="{FF2B5EF4-FFF2-40B4-BE49-F238E27FC236}">
                  <a16:creationId xmlns:a16="http://schemas.microsoft.com/office/drawing/2014/main" id="{83930416-2ECB-68ED-841C-1F3DFD42C137}"/>
                </a:ext>
              </a:extLst>
            </p:cNvPr>
            <p:cNvSpPr txBox="1"/>
            <p:nvPr/>
          </p:nvSpPr>
          <p:spPr>
            <a:xfrm>
              <a:off x="615591" y="3197892"/>
              <a:ext cx="8657889" cy="805006"/>
            </a:xfrm>
            <a:prstGeom prst="rect">
              <a:avLst/>
            </a:prstGeom>
            <a:solidFill>
              <a:schemeClr val="bg2">
                <a:lumMod val="50000"/>
              </a:schemeClr>
            </a:solidFill>
            <a:ln>
              <a:noFill/>
            </a:ln>
          </p:spPr>
          <p:txBody>
            <a:bodyPr wrap="square" rtlCol="0">
              <a:noAutofit/>
            </a:bodyPr>
            <a:lstStyle/>
            <a:p>
              <a:pPr>
                <a:lnSpc>
                  <a:spcPts val="2000"/>
                </a:lnSpc>
              </a:pPr>
              <a:r>
                <a:rPr kumimoji="1" lang="en-US" altLang="ja-JP" sz="1600" b="1" dirty="0">
                  <a:solidFill>
                    <a:schemeClr val="bg1"/>
                  </a:solidFill>
                  <a:latin typeface="メイリオ" panose="020B0604030504040204" pitchFamily="50" charset="-128"/>
                  <a:ea typeface="メイリオ" panose="020B0604030504040204" pitchFamily="50" charset="-128"/>
                </a:rPr>
                <a:t>2004</a:t>
              </a:r>
              <a:r>
                <a:rPr kumimoji="1" lang="ja-JP" altLang="en-US" sz="1600" b="1" dirty="0">
                  <a:solidFill>
                    <a:schemeClr val="bg1"/>
                  </a:solidFill>
                  <a:latin typeface="メイリオ" panose="020B0604030504040204" pitchFamily="50" charset="-128"/>
                  <a:ea typeface="メイリオ" panose="020B0604030504040204" pitchFamily="50" charset="-128"/>
                </a:rPr>
                <a:t>年「財政再検証」見通し／</a:t>
              </a:r>
              <a:r>
                <a:rPr kumimoji="1" lang="en-US" altLang="ja-JP" sz="1600" b="1" dirty="0">
                  <a:solidFill>
                    <a:schemeClr val="bg1"/>
                  </a:solidFill>
                  <a:latin typeface="メイリオ" panose="020B0604030504040204" pitchFamily="50" charset="-128"/>
                  <a:ea typeface="メイリオ" panose="020B0604030504040204" pitchFamily="50" charset="-128"/>
                </a:rPr>
                <a:t>2019</a:t>
              </a:r>
              <a:r>
                <a:rPr kumimoji="1" lang="ja-JP" altLang="en-US" sz="1600" b="1" dirty="0">
                  <a:solidFill>
                    <a:schemeClr val="bg1"/>
                  </a:solidFill>
                  <a:latin typeface="メイリオ" panose="020B0604030504040204" pitchFamily="50" charset="-128"/>
                  <a:ea typeface="メイリオ" panose="020B0604030504040204" pitchFamily="50" charset="-128"/>
                </a:rPr>
                <a:t>年実績／</a:t>
              </a:r>
              <a:r>
                <a:rPr kumimoji="1" lang="en-US" altLang="ja-JP" sz="1600" b="1" dirty="0">
                  <a:solidFill>
                    <a:schemeClr val="bg1"/>
                  </a:solidFill>
                  <a:latin typeface="メイリオ" panose="020B0604030504040204" pitchFamily="50" charset="-128"/>
                  <a:ea typeface="メイリオ" panose="020B0604030504040204" pitchFamily="50" charset="-128"/>
                </a:rPr>
                <a:t>2019</a:t>
              </a:r>
              <a:r>
                <a:rPr kumimoji="1" lang="ja-JP" altLang="en-US" sz="1600" b="1" dirty="0">
                  <a:solidFill>
                    <a:schemeClr val="bg1"/>
                  </a:solidFill>
                  <a:latin typeface="メイリオ" panose="020B0604030504040204" pitchFamily="50" charset="-128"/>
                  <a:ea typeface="メイリオ" panose="020B0604030504040204" pitchFamily="50" charset="-128"/>
                </a:rPr>
                <a:t>年「財政検証」見通し（現行制度）</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pPr algn="ctr">
                <a:lnSpc>
                  <a:spcPts val="2000"/>
                </a:lnSpc>
              </a:pPr>
              <a:endParaRPr kumimoji="1" lang="en-US" altLang="ja-JP" sz="1600" b="1" dirty="0">
                <a:solidFill>
                  <a:schemeClr val="bg1"/>
                </a:solidFill>
                <a:latin typeface="メイリオ" panose="020B0604030504040204" pitchFamily="50" charset="-128"/>
                <a:ea typeface="メイリオ" panose="020B0604030504040204" pitchFamily="50" charset="-128"/>
              </a:endParaRPr>
            </a:p>
            <a:p>
              <a:pPr algn="ctr">
                <a:lnSpc>
                  <a:spcPts val="2000"/>
                </a:lnSpc>
              </a:pPr>
              <a:endParaRPr kumimoji="1" lang="en-US" altLang="ja-JP" sz="1400" b="1"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9B85A8C0-2EF7-725A-39FD-E21665B219DB}"/>
                </a:ext>
              </a:extLst>
            </p:cNvPr>
            <p:cNvSpPr/>
            <p:nvPr/>
          </p:nvSpPr>
          <p:spPr bwMode="auto">
            <a:xfrm>
              <a:off x="594977" y="3589383"/>
              <a:ext cx="2989871" cy="2630484"/>
            </a:xfrm>
            <a:prstGeom prst="roundRect">
              <a:avLst/>
            </a:prstGeom>
            <a:solidFill>
              <a:schemeClr val="tx2">
                <a:lumMod val="20000"/>
                <a:lumOff val="8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2" name="四角形: 角を丸くする 21">
              <a:extLst>
                <a:ext uri="{FF2B5EF4-FFF2-40B4-BE49-F238E27FC236}">
                  <a16:creationId xmlns:a16="http://schemas.microsoft.com/office/drawing/2014/main" id="{C255ED91-19F3-C780-8857-3BA598D43977}"/>
                </a:ext>
              </a:extLst>
            </p:cNvPr>
            <p:cNvSpPr/>
            <p:nvPr/>
          </p:nvSpPr>
          <p:spPr bwMode="auto">
            <a:xfrm>
              <a:off x="3372929" y="3589383"/>
              <a:ext cx="5900551" cy="2630484"/>
            </a:xfrm>
            <a:prstGeom prst="roundRect">
              <a:avLst/>
            </a:prstGeom>
            <a:solidFill>
              <a:schemeClr val="tx2">
                <a:lumMod val="20000"/>
                <a:lumOff val="8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8" name="テキスト ボックス 17">
              <a:extLst>
                <a:ext uri="{FF2B5EF4-FFF2-40B4-BE49-F238E27FC236}">
                  <a16:creationId xmlns:a16="http://schemas.microsoft.com/office/drawing/2014/main" id="{9A86AC2F-6694-03B6-CBA3-007F7143F930}"/>
                </a:ext>
              </a:extLst>
            </p:cNvPr>
            <p:cNvSpPr txBox="1"/>
            <p:nvPr/>
          </p:nvSpPr>
          <p:spPr>
            <a:xfrm>
              <a:off x="828272" y="3708280"/>
              <a:ext cx="2544657" cy="1308922"/>
            </a:xfrm>
            <a:prstGeom prst="rect">
              <a:avLst/>
            </a:prstGeom>
            <a:solidFill>
              <a:srgbClr val="EEF7FC"/>
            </a:solidFill>
            <a:ln w="19050">
              <a:solidFill>
                <a:schemeClr val="bg1"/>
              </a:solidFill>
            </a:ln>
          </p:spPr>
          <p:txBody>
            <a:bodyPr wrap="square" rtlCol="0" anchor="ctr" anchorCtr="0">
              <a:noAutofit/>
            </a:bodyPr>
            <a:lstStyle/>
            <a:p>
              <a:pPr algn="ctr"/>
              <a:r>
                <a:rPr kumimoji="1" lang="ja-JP" altLang="en-US" sz="1400" b="1" dirty="0">
                  <a:solidFill>
                    <a:schemeClr val="tx2"/>
                  </a:solidFill>
                  <a:latin typeface="+mj-ea"/>
                  <a:ea typeface="+mj-ea"/>
                </a:rPr>
                <a:t>所得代替率（調整終了年度）</a:t>
              </a:r>
              <a:endParaRPr kumimoji="1" lang="en-US" altLang="ja-JP" sz="1400" b="1" dirty="0">
                <a:solidFill>
                  <a:schemeClr val="tx2"/>
                </a:solidFill>
                <a:latin typeface="+mj-ea"/>
                <a:ea typeface="+mj-ea"/>
              </a:endParaRPr>
            </a:p>
            <a:p>
              <a:pPr algn="ctr"/>
              <a:r>
                <a:rPr lang="en-US" altLang="ja-JP" sz="1400" b="1" dirty="0">
                  <a:latin typeface="+mj-ea"/>
                  <a:ea typeface="+mj-ea"/>
                </a:rPr>
                <a:t>50.2</a:t>
              </a:r>
              <a:r>
                <a:rPr lang="ja-JP" altLang="en-US" sz="1400" b="1" dirty="0">
                  <a:latin typeface="+mj-ea"/>
                  <a:ea typeface="+mj-ea"/>
                </a:rPr>
                <a:t>％（</a:t>
              </a:r>
              <a:r>
                <a:rPr lang="en-US" altLang="ja-JP" sz="1400" b="1" dirty="0">
                  <a:latin typeface="+mj-ea"/>
                  <a:ea typeface="+mj-ea"/>
                </a:rPr>
                <a:t>2023</a:t>
              </a:r>
              <a:r>
                <a:rPr lang="ja-JP" altLang="en-US" sz="1400" b="1" dirty="0">
                  <a:latin typeface="+mj-ea"/>
                  <a:ea typeface="+mj-ea"/>
                </a:rPr>
                <a:t>年度一致）</a:t>
              </a:r>
              <a:endParaRPr lang="en-US" altLang="ja-JP" sz="1400" b="1" dirty="0">
                <a:latin typeface="+mj-ea"/>
                <a:ea typeface="+mj-ea"/>
              </a:endParaRPr>
            </a:p>
            <a:p>
              <a:pPr algn="ctr"/>
              <a:r>
                <a:rPr kumimoji="1" lang="ja-JP" altLang="en-US" sz="1400" dirty="0">
                  <a:latin typeface="+mj-ea"/>
                  <a:ea typeface="+mj-ea"/>
                </a:rPr>
                <a:t>比例：</a:t>
              </a:r>
              <a:r>
                <a:rPr kumimoji="1" lang="en-US" altLang="ja-JP" sz="1400" dirty="0">
                  <a:latin typeface="+mj-ea"/>
                  <a:ea typeface="+mj-ea"/>
                </a:rPr>
                <a:t>21.8</a:t>
              </a:r>
              <a:r>
                <a:rPr kumimoji="1" lang="ja-JP" altLang="en-US" sz="1400" dirty="0">
                  <a:latin typeface="+mj-ea"/>
                  <a:ea typeface="+mj-ea"/>
                </a:rPr>
                <a:t>％（</a:t>
              </a:r>
              <a:r>
                <a:rPr kumimoji="1" lang="en-US" altLang="ja-JP" sz="1400" dirty="0">
                  <a:latin typeface="+mj-ea"/>
                  <a:ea typeface="+mj-ea"/>
                </a:rPr>
                <a:t>2023</a:t>
              </a:r>
              <a:r>
                <a:rPr kumimoji="1" lang="ja-JP" altLang="en-US" sz="1400" dirty="0">
                  <a:latin typeface="+mj-ea"/>
                  <a:ea typeface="+mj-ea"/>
                </a:rPr>
                <a:t>年度）</a:t>
              </a:r>
              <a:endParaRPr kumimoji="1" lang="en-US" altLang="ja-JP" sz="1400" dirty="0">
                <a:latin typeface="+mj-ea"/>
                <a:ea typeface="+mj-ea"/>
              </a:endParaRPr>
            </a:p>
            <a:p>
              <a:pPr algn="ctr"/>
              <a:r>
                <a:rPr lang="ja-JP" altLang="en-US" sz="1400" dirty="0">
                  <a:latin typeface="+mj-ea"/>
                  <a:ea typeface="+mj-ea"/>
                </a:rPr>
                <a:t>基礎：</a:t>
              </a:r>
              <a:r>
                <a:rPr lang="en-US" altLang="ja-JP" sz="1400" dirty="0">
                  <a:latin typeface="+mj-ea"/>
                  <a:ea typeface="+mj-ea"/>
                </a:rPr>
                <a:t>28.4</a:t>
              </a:r>
              <a:r>
                <a:rPr lang="ja-JP" altLang="en-US" sz="1400" dirty="0">
                  <a:latin typeface="+mj-ea"/>
                  <a:ea typeface="+mj-ea"/>
                </a:rPr>
                <a:t>％（</a:t>
              </a:r>
              <a:r>
                <a:rPr lang="en-US" altLang="ja-JP" sz="1400" dirty="0">
                  <a:latin typeface="+mj-ea"/>
                  <a:ea typeface="+mj-ea"/>
                </a:rPr>
                <a:t>2023</a:t>
              </a:r>
              <a:r>
                <a:rPr lang="ja-JP" altLang="en-US" sz="1400" dirty="0">
                  <a:latin typeface="+mj-ea"/>
                  <a:ea typeface="+mj-ea"/>
                </a:rPr>
                <a:t>年度）</a:t>
              </a:r>
              <a:endParaRPr kumimoji="1" lang="ja-JP" altLang="en-US" sz="1400" dirty="0">
                <a:latin typeface="+mj-ea"/>
                <a:ea typeface="+mj-ea"/>
              </a:endParaRPr>
            </a:p>
          </p:txBody>
        </p:sp>
        <p:sp>
          <p:nvSpPr>
            <p:cNvPr id="10" name="テキスト ボックス 9">
              <a:extLst>
                <a:ext uri="{FF2B5EF4-FFF2-40B4-BE49-F238E27FC236}">
                  <a16:creationId xmlns:a16="http://schemas.microsoft.com/office/drawing/2014/main" id="{897CD53F-9EBF-9BB4-B7CE-3AF4BBEB0686}"/>
                </a:ext>
              </a:extLst>
            </p:cNvPr>
            <p:cNvSpPr txBox="1"/>
            <p:nvPr/>
          </p:nvSpPr>
          <p:spPr>
            <a:xfrm>
              <a:off x="6479249" y="3708280"/>
              <a:ext cx="2634544" cy="1308922"/>
            </a:xfrm>
            <a:prstGeom prst="rect">
              <a:avLst/>
            </a:prstGeom>
            <a:solidFill>
              <a:srgbClr val="EEF7FC"/>
            </a:solidFill>
            <a:ln w="19050">
              <a:solidFill>
                <a:schemeClr val="bg1"/>
              </a:solidFill>
            </a:ln>
          </p:spPr>
          <p:txBody>
            <a:bodyPr wrap="square" rtlCol="0" anchor="ctr" anchorCtr="0">
              <a:noAutofit/>
            </a:bodyPr>
            <a:lstStyle/>
            <a:p>
              <a:pPr algn="ctr"/>
              <a:r>
                <a:rPr kumimoji="1" lang="ja-JP" altLang="en-US" sz="1400" b="1" dirty="0">
                  <a:solidFill>
                    <a:schemeClr val="tx2"/>
                  </a:solidFill>
                  <a:latin typeface="+mj-ea"/>
                  <a:ea typeface="+mj-ea"/>
                </a:rPr>
                <a:t>所得代替率（調整終了年度）</a:t>
              </a:r>
              <a:endParaRPr kumimoji="1" lang="en-US" altLang="ja-JP" sz="1400" b="1" dirty="0">
                <a:solidFill>
                  <a:schemeClr val="tx2"/>
                </a:solidFill>
                <a:latin typeface="+mj-ea"/>
                <a:ea typeface="+mj-ea"/>
              </a:endParaRPr>
            </a:p>
            <a:p>
              <a:pPr algn="ctr"/>
              <a:r>
                <a:rPr lang="en-US" altLang="ja-JP" sz="1400" b="1" dirty="0">
                  <a:latin typeface="+mj-ea"/>
                  <a:ea typeface="+mj-ea"/>
                </a:rPr>
                <a:t>51.0</a:t>
              </a:r>
              <a:r>
                <a:rPr lang="ja-JP" altLang="en-US" sz="1400" b="1" dirty="0">
                  <a:latin typeface="+mj-ea"/>
                  <a:ea typeface="+mj-ea"/>
                </a:rPr>
                <a:t>％（</a:t>
              </a:r>
              <a:r>
                <a:rPr lang="en-US" altLang="ja-JP" sz="1400" b="1" dirty="0">
                  <a:latin typeface="+mj-ea"/>
                  <a:ea typeface="+mj-ea"/>
                </a:rPr>
                <a:t>2046</a:t>
              </a:r>
              <a:r>
                <a:rPr lang="ja-JP" altLang="en-US" sz="1400" b="1" dirty="0">
                  <a:latin typeface="+mj-ea"/>
                  <a:ea typeface="+mj-ea"/>
                </a:rPr>
                <a:t>年度）</a:t>
              </a:r>
              <a:endParaRPr lang="en-US" altLang="ja-JP" sz="1400" b="1" dirty="0">
                <a:latin typeface="+mj-ea"/>
                <a:ea typeface="+mj-ea"/>
              </a:endParaRPr>
            </a:p>
            <a:p>
              <a:pPr algn="ctr"/>
              <a:r>
                <a:rPr kumimoji="1" lang="ja-JP" altLang="en-US" sz="1400" dirty="0">
                  <a:latin typeface="+mj-ea"/>
                  <a:ea typeface="+mj-ea"/>
                </a:rPr>
                <a:t>比例：</a:t>
              </a:r>
              <a:r>
                <a:rPr kumimoji="1" lang="en-US" altLang="ja-JP" sz="1400" dirty="0">
                  <a:latin typeface="+mj-ea"/>
                  <a:ea typeface="+mj-ea"/>
                </a:rPr>
                <a:t>24.5</a:t>
              </a:r>
              <a:r>
                <a:rPr kumimoji="1" lang="ja-JP" altLang="en-US" sz="1400" dirty="0">
                  <a:latin typeface="+mj-ea"/>
                  <a:ea typeface="+mj-ea"/>
                </a:rPr>
                <a:t>％（</a:t>
              </a:r>
              <a:r>
                <a:rPr kumimoji="1" lang="en-US" altLang="ja-JP" sz="1400" dirty="0">
                  <a:latin typeface="+mj-ea"/>
                  <a:ea typeface="+mj-ea"/>
                </a:rPr>
                <a:t>2025</a:t>
              </a:r>
              <a:r>
                <a:rPr kumimoji="1" lang="ja-JP" altLang="en-US" sz="1400" dirty="0">
                  <a:latin typeface="+mj-ea"/>
                  <a:ea typeface="+mj-ea"/>
                </a:rPr>
                <a:t>年度）</a:t>
              </a:r>
              <a:endParaRPr kumimoji="1" lang="en-US" altLang="ja-JP" sz="1400" dirty="0">
                <a:latin typeface="+mj-ea"/>
                <a:ea typeface="+mj-ea"/>
              </a:endParaRPr>
            </a:p>
            <a:p>
              <a:pPr algn="ctr"/>
              <a:r>
                <a:rPr lang="ja-JP" altLang="en-US" sz="1400" dirty="0">
                  <a:latin typeface="+mj-ea"/>
                  <a:ea typeface="+mj-ea"/>
                </a:rPr>
                <a:t>基礎：</a:t>
              </a:r>
              <a:r>
                <a:rPr lang="en-US" altLang="ja-JP" sz="1400" dirty="0">
                  <a:latin typeface="+mj-ea"/>
                  <a:ea typeface="+mj-ea"/>
                </a:rPr>
                <a:t>26.5</a:t>
              </a:r>
              <a:r>
                <a:rPr lang="ja-JP" altLang="en-US" sz="1400" dirty="0">
                  <a:latin typeface="+mj-ea"/>
                  <a:ea typeface="+mj-ea"/>
                </a:rPr>
                <a:t>％</a:t>
              </a:r>
              <a:r>
                <a:rPr lang="ja-JP" altLang="en-US" sz="1400" b="1" dirty="0">
                  <a:solidFill>
                    <a:schemeClr val="accent3"/>
                  </a:solidFill>
                  <a:latin typeface="+mj-ea"/>
                  <a:ea typeface="+mj-ea"/>
                </a:rPr>
                <a:t>（</a:t>
              </a:r>
              <a:r>
                <a:rPr lang="en-US" altLang="ja-JP" sz="1400" b="1" dirty="0">
                  <a:solidFill>
                    <a:schemeClr val="accent3"/>
                  </a:solidFill>
                  <a:latin typeface="+mj-ea"/>
                  <a:ea typeface="+mj-ea"/>
                </a:rPr>
                <a:t>2046</a:t>
              </a:r>
              <a:r>
                <a:rPr lang="ja-JP" altLang="en-US" sz="1400" b="1" dirty="0">
                  <a:solidFill>
                    <a:schemeClr val="accent3"/>
                  </a:solidFill>
                  <a:latin typeface="+mj-ea"/>
                  <a:ea typeface="+mj-ea"/>
                </a:rPr>
                <a:t>年度）</a:t>
              </a:r>
              <a:endParaRPr kumimoji="1" lang="ja-JP" altLang="en-US" sz="1400" b="1" dirty="0">
                <a:solidFill>
                  <a:schemeClr val="accent3"/>
                </a:solidFill>
                <a:latin typeface="+mj-ea"/>
                <a:ea typeface="+mj-ea"/>
              </a:endParaRPr>
            </a:p>
          </p:txBody>
        </p:sp>
        <p:sp>
          <p:nvSpPr>
            <p:cNvPr id="11" name="矢印: 右 10">
              <a:extLst>
                <a:ext uri="{FF2B5EF4-FFF2-40B4-BE49-F238E27FC236}">
                  <a16:creationId xmlns:a16="http://schemas.microsoft.com/office/drawing/2014/main" id="{05836AF3-ADA9-5F74-14EA-B83E7347E263}"/>
                </a:ext>
              </a:extLst>
            </p:cNvPr>
            <p:cNvSpPr/>
            <p:nvPr/>
          </p:nvSpPr>
          <p:spPr bwMode="auto">
            <a:xfrm>
              <a:off x="5241032" y="3861048"/>
              <a:ext cx="1186043" cy="1056894"/>
            </a:xfrm>
            <a:prstGeom prst="rightArrow">
              <a:avLst>
                <a:gd name="adj1" fmla="val 50000"/>
                <a:gd name="adj2" fmla="val 36093"/>
              </a:avLst>
            </a:prstGeom>
            <a:solidFill>
              <a:srgbClr val="0070C0"/>
            </a:solidFill>
            <a:ln w="6350">
              <a:solidFill>
                <a:schemeClr val="bg2">
                  <a:lumMod val="75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r">
                <a:lnSpc>
                  <a:spcPts val="1300"/>
                </a:lnSpc>
                <a:spcBef>
                  <a:spcPct val="0"/>
                </a:spcBef>
                <a:spcAft>
                  <a:spcPts val="600"/>
                </a:spcAft>
              </a:pPr>
              <a:r>
                <a:rPr kumimoji="1" lang="ja-JP" altLang="en-US" sz="1400" b="1" dirty="0">
                  <a:solidFill>
                    <a:schemeClr val="bg1"/>
                  </a:solidFill>
                  <a:latin typeface="メイリオ" pitchFamily="50" charset="-128"/>
                  <a:ea typeface="メイリオ" pitchFamily="50" charset="-128"/>
                  <a:cs typeface="メイリオ" pitchFamily="50" charset="-128"/>
                </a:rPr>
                <a:t>将来の</a:t>
              </a:r>
              <a:br>
                <a:rPr lang="en-US" altLang="ja-JP" sz="1400" b="1" dirty="0">
                  <a:solidFill>
                    <a:schemeClr val="bg1"/>
                  </a:solidFill>
                  <a:latin typeface="メイリオ" pitchFamily="50" charset="-128"/>
                  <a:ea typeface="メイリオ" pitchFamily="50" charset="-128"/>
                  <a:cs typeface="メイリオ" pitchFamily="50" charset="-128"/>
                </a:rPr>
              </a:br>
              <a:r>
                <a:rPr kumimoji="1" lang="ja-JP" altLang="en-US" sz="1400" b="1" dirty="0">
                  <a:solidFill>
                    <a:schemeClr val="bg1"/>
                  </a:solidFill>
                  <a:latin typeface="メイリオ" pitchFamily="50" charset="-128"/>
                  <a:ea typeface="メイリオ" pitchFamily="50" charset="-128"/>
                  <a:cs typeface="メイリオ" pitchFamily="50" charset="-128"/>
                </a:rPr>
                <a:t>見通し</a:t>
              </a:r>
            </a:p>
          </p:txBody>
        </p:sp>
        <p:sp>
          <p:nvSpPr>
            <p:cNvPr id="13" name="テキスト ボックス 12">
              <a:extLst>
                <a:ext uri="{FF2B5EF4-FFF2-40B4-BE49-F238E27FC236}">
                  <a16:creationId xmlns:a16="http://schemas.microsoft.com/office/drawing/2014/main" id="{E6EA0D81-52C4-ECB2-088B-019DB1A52DB0}"/>
                </a:ext>
              </a:extLst>
            </p:cNvPr>
            <p:cNvSpPr txBox="1"/>
            <p:nvPr/>
          </p:nvSpPr>
          <p:spPr>
            <a:xfrm>
              <a:off x="7113240" y="5436513"/>
              <a:ext cx="1976264" cy="584775"/>
            </a:xfrm>
            <a:prstGeom prst="rect">
              <a:avLst/>
            </a:prstGeom>
            <a:solidFill>
              <a:srgbClr val="EEF7FC"/>
            </a:solidFill>
            <a:ln w="19050">
              <a:solidFill>
                <a:schemeClr val="bg1"/>
              </a:solidFill>
            </a:ln>
          </p:spPr>
          <p:txBody>
            <a:bodyPr wrap="square" rtlCol="0" anchor="ctr" anchorCtr="0">
              <a:spAutoFit/>
            </a:bodyPr>
            <a:lstStyle/>
            <a:p>
              <a:pPr algn="ctr"/>
              <a:r>
                <a:rPr kumimoji="1" lang="ja-JP" altLang="en-US" sz="1600" b="1" dirty="0">
                  <a:solidFill>
                    <a:schemeClr val="tx2"/>
                  </a:solidFill>
                  <a:latin typeface="+mj-ea"/>
                  <a:ea typeface="+mj-ea"/>
                </a:rPr>
                <a:t>基礎年金</a:t>
              </a:r>
              <a:endParaRPr kumimoji="1" lang="en-US" altLang="ja-JP" sz="1600" b="1" dirty="0">
                <a:solidFill>
                  <a:schemeClr val="tx2"/>
                </a:solidFill>
                <a:latin typeface="+mj-ea"/>
                <a:ea typeface="+mj-ea"/>
              </a:endParaRPr>
            </a:p>
            <a:p>
              <a:pPr algn="ctr"/>
              <a:r>
                <a:rPr lang="ja-JP" altLang="en-US" sz="1600" b="1" dirty="0">
                  <a:solidFill>
                    <a:schemeClr val="tx2"/>
                  </a:solidFill>
                  <a:latin typeface="+mj-ea"/>
                  <a:ea typeface="+mj-ea"/>
                </a:rPr>
                <a:t>（</a:t>
              </a:r>
              <a:r>
                <a:rPr lang="en-US" altLang="ja-JP" sz="1600" b="1" dirty="0">
                  <a:solidFill>
                    <a:schemeClr val="tx2"/>
                  </a:solidFill>
                  <a:latin typeface="+mj-ea"/>
                  <a:ea typeface="+mj-ea"/>
                </a:rPr>
                <a:t>2046</a:t>
              </a:r>
              <a:r>
                <a:rPr lang="ja-JP" altLang="en-US" sz="1600" b="1" dirty="0">
                  <a:solidFill>
                    <a:schemeClr val="tx2"/>
                  </a:solidFill>
                  <a:latin typeface="+mj-ea"/>
                  <a:ea typeface="+mj-ea"/>
                </a:rPr>
                <a:t>年度）</a:t>
              </a:r>
              <a:endParaRPr kumimoji="1" lang="ja-JP" altLang="en-US" sz="1400" dirty="0">
                <a:latin typeface="+mj-ea"/>
                <a:ea typeface="+mj-ea"/>
              </a:endParaRPr>
            </a:p>
          </p:txBody>
        </p:sp>
        <p:sp>
          <p:nvSpPr>
            <p:cNvPr id="14" name="テキスト ボックス 13">
              <a:extLst>
                <a:ext uri="{FF2B5EF4-FFF2-40B4-BE49-F238E27FC236}">
                  <a16:creationId xmlns:a16="http://schemas.microsoft.com/office/drawing/2014/main" id="{91D01C8B-EEC7-B60D-55C1-4AEA56838620}"/>
                </a:ext>
              </a:extLst>
            </p:cNvPr>
            <p:cNvSpPr txBox="1"/>
            <p:nvPr/>
          </p:nvSpPr>
          <p:spPr>
            <a:xfrm>
              <a:off x="7117196" y="5146753"/>
              <a:ext cx="1976264" cy="276999"/>
            </a:xfrm>
            <a:prstGeom prst="rect">
              <a:avLst/>
            </a:prstGeom>
            <a:solidFill>
              <a:schemeClr val="bg1"/>
            </a:solidFill>
            <a:ln w="9525">
              <a:solidFill>
                <a:schemeClr val="accent1"/>
              </a:solidFill>
              <a:prstDash val="dash"/>
            </a:ln>
          </p:spPr>
          <p:txBody>
            <a:bodyPr wrap="square" rtlCol="0" anchor="b" anchorCtr="0">
              <a:spAutoFit/>
            </a:bodyPr>
            <a:lstStyle/>
            <a:p>
              <a:pPr algn="ctr"/>
              <a:r>
                <a:rPr lang="ja-JP" altLang="en-US" sz="1200" b="1" dirty="0">
                  <a:solidFill>
                    <a:schemeClr val="accent2"/>
                  </a:solidFill>
                  <a:latin typeface="+mj-ea"/>
                  <a:ea typeface="+mj-ea"/>
                </a:rPr>
                <a:t>基礎年金の水準低下</a:t>
              </a:r>
              <a:endParaRPr kumimoji="1" lang="en-US" altLang="ja-JP" sz="1200" b="1" dirty="0">
                <a:solidFill>
                  <a:schemeClr val="accent2"/>
                </a:solidFill>
                <a:latin typeface="+mj-ea"/>
                <a:ea typeface="+mj-ea"/>
              </a:endParaRPr>
            </a:p>
          </p:txBody>
        </p:sp>
        <p:sp>
          <p:nvSpPr>
            <p:cNvPr id="21" name="矢印: 右 20">
              <a:extLst>
                <a:ext uri="{FF2B5EF4-FFF2-40B4-BE49-F238E27FC236}">
                  <a16:creationId xmlns:a16="http://schemas.microsoft.com/office/drawing/2014/main" id="{425E2E37-A1A0-F117-4796-3EA6D8954561}"/>
                </a:ext>
              </a:extLst>
            </p:cNvPr>
            <p:cNvSpPr/>
            <p:nvPr/>
          </p:nvSpPr>
          <p:spPr bwMode="auto">
            <a:xfrm>
              <a:off x="812540" y="5337212"/>
              <a:ext cx="6291313" cy="584776"/>
            </a:xfrm>
            <a:prstGeom prst="rightArrow">
              <a:avLst>
                <a:gd name="adj1" fmla="val 50000"/>
                <a:gd name="adj2" fmla="val 36093"/>
              </a:avLst>
            </a:prstGeom>
            <a:solidFill>
              <a:srgbClr val="0070C0"/>
            </a:solidFill>
            <a:ln w="6350">
              <a:solidFill>
                <a:schemeClr val="bg2">
                  <a:lumMod val="75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r">
                <a:lnSpc>
                  <a:spcPts val="1800"/>
                </a:lnSpc>
                <a:spcBef>
                  <a:spcPct val="0"/>
                </a:spcBef>
                <a:spcAft>
                  <a:spcPts val="600"/>
                </a:spcAft>
              </a:pPr>
              <a:r>
                <a:rPr kumimoji="1" lang="ja-JP" altLang="en-US" sz="1400" b="1" dirty="0">
                  <a:solidFill>
                    <a:schemeClr val="bg1"/>
                  </a:solidFill>
                  <a:latin typeface="メイリオ" pitchFamily="50" charset="-128"/>
                  <a:ea typeface="メイリオ" pitchFamily="50" charset="-128"/>
                  <a:cs typeface="メイリオ" pitchFamily="50" charset="-128"/>
                </a:rPr>
                <a:t>マクロ経済スライド</a:t>
              </a:r>
            </a:p>
          </p:txBody>
        </p:sp>
        <p:grpSp>
          <p:nvGrpSpPr>
            <p:cNvPr id="9" name="グループ化 8">
              <a:extLst>
                <a:ext uri="{FF2B5EF4-FFF2-40B4-BE49-F238E27FC236}">
                  <a16:creationId xmlns:a16="http://schemas.microsoft.com/office/drawing/2014/main" id="{EF621DDE-D5E4-2422-4AD2-583408808805}"/>
                </a:ext>
              </a:extLst>
            </p:cNvPr>
            <p:cNvGrpSpPr/>
            <p:nvPr/>
          </p:nvGrpSpPr>
          <p:grpSpPr>
            <a:xfrm>
              <a:off x="3512840" y="3708279"/>
              <a:ext cx="1640452" cy="2303109"/>
              <a:chOff x="3492568" y="3708279"/>
              <a:chExt cx="1640452" cy="2303109"/>
            </a:xfrm>
          </p:grpSpPr>
          <p:sp>
            <p:nvSpPr>
              <p:cNvPr id="8" name="テキスト ボックス 7">
                <a:extLst>
                  <a:ext uri="{FF2B5EF4-FFF2-40B4-BE49-F238E27FC236}">
                    <a16:creationId xmlns:a16="http://schemas.microsoft.com/office/drawing/2014/main" id="{31D09789-7A94-B621-82F2-D4CED3C4EEF9}"/>
                  </a:ext>
                </a:extLst>
              </p:cNvPr>
              <p:cNvSpPr txBox="1"/>
              <p:nvPr/>
            </p:nvSpPr>
            <p:spPr>
              <a:xfrm>
                <a:off x="3492568" y="3708279"/>
                <a:ext cx="1640452" cy="1308922"/>
              </a:xfrm>
              <a:prstGeom prst="rect">
                <a:avLst/>
              </a:prstGeom>
              <a:solidFill>
                <a:schemeClr val="bg1"/>
              </a:solidFill>
              <a:ln w="9525">
                <a:solidFill>
                  <a:schemeClr val="bg2">
                    <a:lumMod val="50000"/>
                  </a:schemeClr>
                </a:solidFill>
              </a:ln>
            </p:spPr>
            <p:txBody>
              <a:bodyPr wrap="square" rtlCol="0" anchor="ctr" anchorCtr="0">
                <a:noAutofit/>
              </a:bodyPr>
              <a:lstStyle/>
              <a:p>
                <a:pPr algn="ctr"/>
                <a:r>
                  <a:rPr kumimoji="1" lang="ja-JP" altLang="en-US" sz="1400" b="1" dirty="0">
                    <a:solidFill>
                      <a:schemeClr val="tx2"/>
                    </a:solidFill>
                    <a:latin typeface="+mj-ea"/>
                    <a:ea typeface="+mj-ea"/>
                  </a:rPr>
                  <a:t>所得代替率</a:t>
                </a:r>
                <a:endParaRPr kumimoji="1" lang="en-US" altLang="ja-JP" sz="1400" b="1" dirty="0">
                  <a:solidFill>
                    <a:schemeClr val="tx2"/>
                  </a:solidFill>
                  <a:latin typeface="+mj-ea"/>
                  <a:ea typeface="+mj-ea"/>
                </a:endParaRPr>
              </a:p>
              <a:p>
                <a:pPr algn="ctr"/>
                <a:r>
                  <a:rPr lang="en-US" altLang="ja-JP" sz="1400" b="1" dirty="0">
                    <a:latin typeface="+mj-ea"/>
                    <a:ea typeface="+mj-ea"/>
                  </a:rPr>
                  <a:t>61.7</a:t>
                </a:r>
                <a:r>
                  <a:rPr lang="ja-JP" altLang="en-US" sz="1400" b="1" dirty="0">
                    <a:latin typeface="+mj-ea"/>
                    <a:ea typeface="+mj-ea"/>
                  </a:rPr>
                  <a:t>％</a:t>
                </a:r>
                <a:endParaRPr lang="en-US" altLang="ja-JP" sz="1400" b="1" dirty="0">
                  <a:latin typeface="+mj-ea"/>
                  <a:ea typeface="+mj-ea"/>
                </a:endParaRPr>
              </a:p>
              <a:p>
                <a:pPr algn="ctr"/>
                <a:r>
                  <a:rPr kumimoji="1" lang="ja-JP" altLang="en-US" sz="1400" dirty="0">
                    <a:latin typeface="+mj-ea"/>
                    <a:ea typeface="+mj-ea"/>
                  </a:rPr>
                  <a:t>比例：</a:t>
                </a:r>
                <a:r>
                  <a:rPr kumimoji="1" lang="en-US" altLang="ja-JP" sz="1400" dirty="0">
                    <a:latin typeface="+mj-ea"/>
                    <a:ea typeface="+mj-ea"/>
                  </a:rPr>
                  <a:t>25.3</a:t>
                </a:r>
                <a:r>
                  <a:rPr kumimoji="1" lang="ja-JP" altLang="en-US" sz="1400" dirty="0">
                    <a:latin typeface="+mj-ea"/>
                    <a:ea typeface="+mj-ea"/>
                  </a:rPr>
                  <a:t>％</a:t>
                </a:r>
                <a:endParaRPr kumimoji="1" lang="en-US" altLang="ja-JP" sz="1400" dirty="0">
                  <a:latin typeface="+mj-ea"/>
                  <a:ea typeface="+mj-ea"/>
                </a:endParaRPr>
              </a:p>
              <a:p>
                <a:pPr algn="ctr"/>
                <a:r>
                  <a:rPr lang="ja-JP" altLang="en-US" sz="1400" dirty="0">
                    <a:latin typeface="+mj-ea"/>
                    <a:ea typeface="+mj-ea"/>
                  </a:rPr>
                  <a:t>基礎：</a:t>
                </a:r>
                <a:r>
                  <a:rPr lang="en-US" altLang="ja-JP" sz="1400" dirty="0">
                    <a:latin typeface="+mj-ea"/>
                    <a:ea typeface="+mj-ea"/>
                  </a:rPr>
                  <a:t>36.4</a:t>
                </a:r>
                <a:r>
                  <a:rPr lang="ja-JP" altLang="en-US" sz="1400" dirty="0">
                    <a:latin typeface="+mj-ea"/>
                    <a:ea typeface="+mj-ea"/>
                  </a:rPr>
                  <a:t>％</a:t>
                </a:r>
                <a:endParaRPr kumimoji="1" lang="ja-JP" altLang="en-US" sz="1400" dirty="0">
                  <a:latin typeface="+mj-ea"/>
                  <a:ea typeface="+mj-ea"/>
                </a:endParaRPr>
              </a:p>
            </p:txBody>
          </p:sp>
          <p:sp>
            <p:nvSpPr>
              <p:cNvPr id="12" name="テキスト ボックス 11">
                <a:extLst>
                  <a:ext uri="{FF2B5EF4-FFF2-40B4-BE49-F238E27FC236}">
                    <a16:creationId xmlns:a16="http://schemas.microsoft.com/office/drawing/2014/main" id="{831FCA9A-C3E5-8715-E1D4-BF68C7C43C90}"/>
                  </a:ext>
                </a:extLst>
              </p:cNvPr>
              <p:cNvSpPr txBox="1"/>
              <p:nvPr/>
            </p:nvSpPr>
            <p:spPr>
              <a:xfrm>
                <a:off x="3492568" y="5111028"/>
                <a:ext cx="1640452" cy="900360"/>
              </a:xfrm>
              <a:prstGeom prst="rect">
                <a:avLst/>
              </a:prstGeom>
              <a:solidFill>
                <a:schemeClr val="bg1"/>
              </a:solidFill>
              <a:ln>
                <a:solidFill>
                  <a:schemeClr val="bg2">
                    <a:lumMod val="50000"/>
                  </a:schemeClr>
                </a:solidFill>
              </a:ln>
            </p:spPr>
            <p:txBody>
              <a:bodyPr wrap="square" rtlCol="0" anchor="ctr" anchorCtr="0">
                <a:noAutofit/>
              </a:bodyPr>
              <a:lstStyle/>
              <a:p>
                <a:pPr algn="ctr"/>
                <a:endParaRPr kumimoji="1" lang="en-US" altLang="ja-JP" sz="1600" b="1" dirty="0">
                  <a:solidFill>
                    <a:schemeClr val="tx2"/>
                  </a:solidFill>
                  <a:latin typeface="+mj-ea"/>
                  <a:ea typeface="+mj-ea"/>
                </a:endParaRPr>
              </a:p>
              <a:p>
                <a:pPr algn="ctr"/>
                <a:r>
                  <a:rPr kumimoji="1" lang="ja-JP" altLang="en-US" sz="1600" b="1" dirty="0">
                    <a:solidFill>
                      <a:schemeClr val="tx2"/>
                    </a:solidFill>
                    <a:latin typeface="+mj-ea"/>
                    <a:ea typeface="+mj-ea"/>
                  </a:rPr>
                  <a:t>基礎年金</a:t>
                </a:r>
                <a:endParaRPr kumimoji="1" lang="en-US" altLang="ja-JP" sz="1600" b="1" dirty="0">
                  <a:solidFill>
                    <a:schemeClr val="tx2"/>
                  </a:solidFill>
                  <a:latin typeface="+mj-ea"/>
                  <a:ea typeface="+mj-ea"/>
                </a:endParaRPr>
              </a:p>
              <a:p>
                <a:pPr algn="ctr"/>
                <a:r>
                  <a:rPr lang="ja-JP" altLang="en-US" sz="1600" b="1" dirty="0">
                    <a:solidFill>
                      <a:schemeClr val="tx2"/>
                    </a:solidFill>
                    <a:latin typeface="+mj-ea"/>
                    <a:ea typeface="+mj-ea"/>
                  </a:rPr>
                  <a:t>（</a:t>
                </a:r>
                <a:r>
                  <a:rPr lang="en-US" altLang="ja-JP" sz="1600" b="1" dirty="0">
                    <a:solidFill>
                      <a:schemeClr val="tx2"/>
                    </a:solidFill>
                    <a:latin typeface="+mj-ea"/>
                    <a:ea typeface="+mj-ea"/>
                  </a:rPr>
                  <a:t>2019</a:t>
                </a:r>
                <a:r>
                  <a:rPr lang="ja-JP" altLang="en-US" sz="1600" b="1" dirty="0">
                    <a:solidFill>
                      <a:schemeClr val="tx2"/>
                    </a:solidFill>
                    <a:latin typeface="+mj-ea"/>
                    <a:ea typeface="+mj-ea"/>
                  </a:rPr>
                  <a:t>年度）</a:t>
                </a:r>
                <a:endParaRPr lang="en-US" altLang="ja-JP" sz="1600" b="1" dirty="0">
                  <a:solidFill>
                    <a:schemeClr val="tx2"/>
                  </a:solidFill>
                  <a:latin typeface="+mj-ea"/>
                  <a:ea typeface="+mj-ea"/>
                </a:endParaRPr>
              </a:p>
              <a:p>
                <a:pPr algn="ctr"/>
                <a:endParaRPr kumimoji="1" lang="ja-JP" altLang="en-US" sz="1400" dirty="0">
                  <a:latin typeface="+mj-ea"/>
                  <a:ea typeface="+mj-ea"/>
                </a:endParaRPr>
              </a:p>
            </p:txBody>
          </p:sp>
        </p:grpSp>
        <p:sp>
          <p:nvSpPr>
            <p:cNvPr id="17" name="テキスト ボックス 16">
              <a:extLst>
                <a:ext uri="{FF2B5EF4-FFF2-40B4-BE49-F238E27FC236}">
                  <a16:creationId xmlns:a16="http://schemas.microsoft.com/office/drawing/2014/main" id="{5C2CFD29-E116-4474-6BDF-D2BE26C5D9DE}"/>
                </a:ext>
              </a:extLst>
            </p:cNvPr>
            <p:cNvSpPr txBox="1"/>
            <p:nvPr/>
          </p:nvSpPr>
          <p:spPr>
            <a:xfrm>
              <a:off x="1732477" y="5298760"/>
              <a:ext cx="1640452" cy="712628"/>
            </a:xfrm>
            <a:prstGeom prst="rect">
              <a:avLst/>
            </a:prstGeom>
            <a:solidFill>
              <a:srgbClr val="EEF7FC"/>
            </a:solidFill>
            <a:ln w="19050">
              <a:solidFill>
                <a:schemeClr val="bg1"/>
              </a:solidFill>
            </a:ln>
          </p:spPr>
          <p:txBody>
            <a:bodyPr wrap="square" rtlCol="0" anchor="ctr" anchorCtr="0">
              <a:noAutofit/>
            </a:bodyPr>
            <a:lstStyle/>
            <a:p>
              <a:pPr algn="ctr"/>
              <a:endParaRPr kumimoji="1" lang="en-US" altLang="ja-JP" sz="1600" b="1" dirty="0">
                <a:solidFill>
                  <a:schemeClr val="tx2"/>
                </a:solidFill>
                <a:latin typeface="+mj-ea"/>
                <a:ea typeface="+mj-ea"/>
              </a:endParaRPr>
            </a:p>
            <a:p>
              <a:pPr algn="ctr"/>
              <a:r>
                <a:rPr kumimoji="1" lang="ja-JP" altLang="en-US" sz="1600" b="1" dirty="0">
                  <a:solidFill>
                    <a:schemeClr val="tx2"/>
                  </a:solidFill>
                  <a:latin typeface="+mj-ea"/>
                  <a:ea typeface="+mj-ea"/>
                </a:rPr>
                <a:t>基礎年金</a:t>
              </a:r>
              <a:endParaRPr kumimoji="1" lang="en-US" altLang="ja-JP" sz="1600" b="1" dirty="0">
                <a:solidFill>
                  <a:schemeClr val="tx2"/>
                </a:solidFill>
                <a:latin typeface="+mj-ea"/>
                <a:ea typeface="+mj-ea"/>
              </a:endParaRPr>
            </a:p>
            <a:p>
              <a:pPr algn="ctr"/>
              <a:r>
                <a:rPr lang="ja-JP" altLang="en-US" sz="1600" b="1" dirty="0">
                  <a:solidFill>
                    <a:schemeClr val="tx2"/>
                  </a:solidFill>
                  <a:latin typeface="+mj-ea"/>
                  <a:ea typeface="+mj-ea"/>
                </a:rPr>
                <a:t>（</a:t>
              </a:r>
              <a:r>
                <a:rPr lang="en-US" altLang="ja-JP" sz="1600" b="1" dirty="0">
                  <a:solidFill>
                    <a:schemeClr val="tx2"/>
                  </a:solidFill>
                  <a:latin typeface="+mj-ea"/>
                  <a:ea typeface="+mj-ea"/>
                </a:rPr>
                <a:t>2023</a:t>
              </a:r>
              <a:r>
                <a:rPr lang="ja-JP" altLang="en-US" sz="1600" b="1" dirty="0">
                  <a:solidFill>
                    <a:schemeClr val="tx2"/>
                  </a:solidFill>
                  <a:latin typeface="+mj-ea"/>
                  <a:ea typeface="+mj-ea"/>
                </a:rPr>
                <a:t>年度）</a:t>
              </a:r>
              <a:endParaRPr lang="en-US" altLang="ja-JP" sz="1600" b="1" dirty="0">
                <a:solidFill>
                  <a:schemeClr val="tx2"/>
                </a:solidFill>
                <a:latin typeface="+mj-ea"/>
                <a:ea typeface="+mj-ea"/>
              </a:endParaRPr>
            </a:p>
            <a:p>
              <a:pPr algn="ctr"/>
              <a:endParaRPr kumimoji="1" lang="ja-JP" altLang="en-US" sz="1400" dirty="0">
                <a:latin typeface="+mj-ea"/>
                <a:ea typeface="+mj-ea"/>
              </a:endParaRPr>
            </a:p>
          </p:txBody>
        </p:sp>
      </p:grpSp>
      <p:sp>
        <p:nvSpPr>
          <p:cNvPr id="5" name="正方形/長方形 4">
            <a:extLst>
              <a:ext uri="{FF2B5EF4-FFF2-40B4-BE49-F238E27FC236}">
                <a16:creationId xmlns:a16="http://schemas.microsoft.com/office/drawing/2014/main" id="{FB7169A3-D45D-A8E9-3F37-0808E73CA544}"/>
              </a:ext>
              <a:ext uri="{C183D7F6-B498-43B3-948B-1728B52AA6E4}">
                <adec:decorative xmlns:adec="http://schemas.microsoft.com/office/drawing/2017/decorative" val="1"/>
              </a:ext>
            </a:extLst>
          </p:cNvPr>
          <p:cNvSpPr/>
          <p:nvPr/>
        </p:nvSpPr>
        <p:spPr bwMode="auto">
          <a:xfrm>
            <a:off x="948346" y="4330480"/>
            <a:ext cx="2204454" cy="466672"/>
          </a:xfrm>
          <a:prstGeom prst="rect">
            <a:avLst/>
          </a:prstGeom>
          <a:noFill/>
          <a:ln w="12700">
            <a:solidFill>
              <a:schemeClr val="tx2"/>
            </a:solidFill>
            <a:prstDash val="sysDot"/>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9" name="タイトル 3">
            <a:extLst>
              <a:ext uri="{FF2B5EF4-FFF2-40B4-BE49-F238E27FC236}">
                <a16:creationId xmlns:a16="http://schemas.microsoft.com/office/drawing/2014/main" id="{8265A012-2406-1CBA-892B-381285530E93}"/>
              </a:ext>
            </a:extLst>
          </p:cNvPr>
          <p:cNvSpPr>
            <a:spLocks noGrp="1"/>
          </p:cNvSpPr>
          <p:nvPr>
            <p:ph type="title"/>
          </p:nvPr>
        </p:nvSpPr>
        <p:spPr>
          <a:xfrm>
            <a:off x="272480" y="152636"/>
            <a:ext cx="9361040" cy="396044"/>
          </a:xfrm>
        </p:spPr>
        <p:txBody>
          <a:bodyPr/>
          <a:lstStyle/>
          <a:p>
            <a:r>
              <a:rPr lang="ja-JP" altLang="en-US" b="1" dirty="0">
                <a:solidFill>
                  <a:schemeClr val="tx2"/>
                </a:solidFill>
                <a:cs typeface="メイリオ" pitchFamily="50" charset="-128"/>
              </a:rPr>
              <a:t>３．</a:t>
            </a:r>
            <a:r>
              <a:rPr lang="en-US" altLang="ja-JP" sz="2400" b="1" dirty="0">
                <a:solidFill>
                  <a:schemeClr val="tx2"/>
                </a:solidFill>
                <a:latin typeface="+mn-ea"/>
                <a:cs typeface="メイリオ" pitchFamily="50" charset="-128"/>
              </a:rPr>
              <a:t>2019</a:t>
            </a:r>
            <a:r>
              <a:rPr lang="ja-JP" altLang="en-US" sz="2400" b="1" dirty="0">
                <a:solidFill>
                  <a:schemeClr val="tx2"/>
                </a:solidFill>
                <a:latin typeface="+mn-ea"/>
                <a:cs typeface="メイリオ" pitchFamily="50" charset="-128"/>
              </a:rPr>
              <a:t>年「財政検証」のポイント</a:t>
            </a:r>
            <a:r>
              <a:rPr lang="en-US" altLang="ja-JP" sz="3600" b="1" dirty="0">
                <a:latin typeface="+mn-ea"/>
                <a:cs typeface="メイリオ" pitchFamily="50" charset="-128"/>
              </a:rPr>
              <a:t> </a:t>
            </a:r>
            <a:endParaRPr kumimoji="1" lang="ja-JP" altLang="en-US" b="1" dirty="0">
              <a:solidFill>
                <a:schemeClr val="tx2"/>
              </a:solidFill>
            </a:endParaRPr>
          </a:p>
        </p:txBody>
      </p:sp>
      <p:sp>
        <p:nvSpPr>
          <p:cNvPr id="4" name="正方形/長方形 3">
            <a:extLst>
              <a:ext uri="{FF2B5EF4-FFF2-40B4-BE49-F238E27FC236}">
                <a16:creationId xmlns:a16="http://schemas.microsoft.com/office/drawing/2014/main" id="{77382B8B-318B-6571-CC39-D25EA51C8BA0}"/>
              </a:ext>
              <a:ext uri="{C183D7F6-B498-43B3-948B-1728B52AA6E4}">
                <adec:decorative xmlns:adec="http://schemas.microsoft.com/office/drawing/2017/decorative" val="1"/>
              </a:ext>
            </a:extLst>
          </p:cNvPr>
          <p:cNvSpPr/>
          <p:nvPr/>
        </p:nvSpPr>
        <p:spPr bwMode="auto">
          <a:xfrm>
            <a:off x="6629778" y="4323575"/>
            <a:ext cx="2247658" cy="466672"/>
          </a:xfrm>
          <a:prstGeom prst="rect">
            <a:avLst/>
          </a:prstGeom>
          <a:noFill/>
          <a:ln w="12700">
            <a:solidFill>
              <a:schemeClr val="tx2"/>
            </a:solidFill>
            <a:prstDash val="sysDot"/>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145953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18</a:t>
            </a:fld>
            <a:endParaRPr lang="ja-JP" altLang="en-US" dirty="0"/>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参考１：マクロ経済スライド調整の終了年度の決定方法（なぜ差異が生じる？①）　　　　⑭　　　　</a:t>
            </a:r>
            <a:endParaRPr kumimoji="1" lang="ja-JP" altLang="en-US" sz="1600" dirty="0">
              <a:solidFill>
                <a:schemeClr val="accent1"/>
              </a:solidFill>
              <a:latin typeface="+mj-ea"/>
              <a:ea typeface="+mj-ea"/>
            </a:endParaRPr>
          </a:p>
        </p:txBody>
      </p:sp>
      <p:sp>
        <p:nvSpPr>
          <p:cNvPr id="7" name="テキスト ボックス 6">
            <a:extLst>
              <a:ext uri="{FF2B5EF4-FFF2-40B4-BE49-F238E27FC236}">
                <a16:creationId xmlns:a16="http://schemas.microsoft.com/office/drawing/2014/main" id="{9A28CCCA-AC9A-8A7F-42F5-7FF1205DE160}"/>
              </a:ext>
            </a:extLst>
          </p:cNvPr>
          <p:cNvSpPr txBox="1"/>
          <p:nvPr/>
        </p:nvSpPr>
        <p:spPr>
          <a:xfrm>
            <a:off x="579190" y="983973"/>
            <a:ext cx="8704882" cy="1651516"/>
          </a:xfrm>
          <a:prstGeom prst="roundRect">
            <a:avLst/>
          </a:prstGeom>
          <a:solidFill>
            <a:srgbClr val="FFFBFB"/>
          </a:solidFill>
          <a:ln w="6350">
            <a:solidFill>
              <a:schemeClr val="accent4"/>
            </a:solidFill>
          </a:ln>
        </p:spPr>
        <p:txBody>
          <a:bodyPr wrap="square" rtlCol="0" anchor="ctr" anchorCtr="0">
            <a:spAutoFit/>
          </a:bodyPr>
          <a:lstStyle/>
          <a:p>
            <a:pPr marL="285750" indent="-285750">
              <a:lnSpc>
                <a:spcPts val="2000"/>
              </a:lnSpc>
              <a:buFont typeface="Wingdings" panose="05000000000000000000" pitchFamily="2" charset="2"/>
              <a:buChar char="u"/>
            </a:pPr>
            <a:r>
              <a:rPr kumimoji="1" lang="ja-JP" altLang="en-US" sz="1400" b="1" dirty="0">
                <a:solidFill>
                  <a:schemeClr val="tx2"/>
                </a:solidFill>
                <a:latin typeface="メイリオ" panose="020B0604030504040204" pitchFamily="50" charset="-128"/>
                <a:ea typeface="メイリオ" panose="020B0604030504040204" pitchFamily="50" charset="-128"/>
              </a:rPr>
              <a:t>国民年金・厚生年金それぞれの財政の枠組みで給付と負担のバランスを図る（２段階方式）</a:t>
            </a:r>
            <a:endParaRPr kumimoji="1" lang="en-US" altLang="ja-JP" sz="1400" b="1" dirty="0">
              <a:solidFill>
                <a:schemeClr val="tx2"/>
              </a:solidFill>
              <a:latin typeface="メイリオ" panose="020B0604030504040204" pitchFamily="50" charset="-128"/>
              <a:ea typeface="メイリオ" panose="020B0604030504040204" pitchFamily="50" charset="-128"/>
            </a:endParaRPr>
          </a:p>
          <a:p>
            <a:pPr marL="357188" indent="-179388">
              <a:lnSpc>
                <a:spcPts val="20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基礎年金の調整終了期間の決定（第</a:t>
            </a:r>
            <a:r>
              <a:rPr lang="ja-JP" altLang="en-US" sz="1200" dirty="0">
                <a:latin typeface="メイリオ" panose="020B0604030504040204" pitchFamily="50" charset="-128"/>
                <a:ea typeface="メイリオ" panose="020B0604030504040204" pitchFamily="50" charset="-128"/>
              </a:rPr>
              <a:t>１</a:t>
            </a:r>
            <a:r>
              <a:rPr kumimoji="1" lang="ja-JP" altLang="en-US" sz="1200" dirty="0">
                <a:latin typeface="メイリオ" panose="020B0604030504040204" pitchFamily="50" charset="-128"/>
                <a:ea typeface="メイリオ" panose="020B0604030504040204" pitchFamily="50" charset="-128"/>
              </a:rPr>
              <a:t>段階）</a:t>
            </a:r>
            <a:r>
              <a:rPr lang="ja-JP" altLang="en-US" sz="1200" dirty="0">
                <a:latin typeface="メイリオ" panose="020B0604030504040204" pitchFamily="50" charset="-128"/>
                <a:ea typeface="メイリオ" panose="020B0604030504040204" pitchFamily="50" charset="-128"/>
              </a:rPr>
              <a:t>の後</a:t>
            </a:r>
            <a:r>
              <a:rPr kumimoji="1" lang="ja-JP" altLang="en-US" sz="1200" dirty="0">
                <a:latin typeface="メイリオ" panose="020B0604030504040204" pitchFamily="50" charset="-128"/>
                <a:ea typeface="メイリオ" panose="020B0604030504040204" pitchFamily="50" charset="-128"/>
              </a:rPr>
              <a:t>、報酬比例部分の調整終了期間の決定（第２段階）</a:t>
            </a:r>
            <a:endParaRPr kumimoji="1" lang="en-US" altLang="ja-JP" sz="1200" dirty="0">
              <a:latin typeface="メイリオ" panose="020B0604030504040204" pitchFamily="50" charset="-128"/>
              <a:ea typeface="メイリオ" panose="020B0604030504040204" pitchFamily="50" charset="-128"/>
            </a:endParaRPr>
          </a:p>
          <a:p>
            <a:pPr marL="357188" indent="-179388">
              <a:lnSpc>
                <a:spcPts val="20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基礎年金給付費は国民年金と厚生年金から</a:t>
            </a:r>
            <a:r>
              <a:rPr lang="ja-JP" altLang="en-US" sz="1200" dirty="0">
                <a:latin typeface="メイリオ" panose="020B0604030504040204" pitchFamily="50" charset="-128"/>
                <a:ea typeface="メイリオ" panose="020B0604030504040204" pitchFamily="50" charset="-128"/>
              </a:rPr>
              <a:t>加入者</a:t>
            </a:r>
            <a:r>
              <a:rPr kumimoji="1" lang="ja-JP" altLang="en-US" sz="1200" dirty="0">
                <a:latin typeface="メイリオ" panose="020B0604030504040204" pitchFamily="50" charset="-128"/>
                <a:ea typeface="メイリオ" panose="020B0604030504040204" pitchFamily="50" charset="-128"/>
              </a:rPr>
              <a:t>割りで基礎年金拠出金（保険料・国庫負担・積立金）を決定し拠出</a:t>
            </a:r>
            <a:endParaRPr kumimoji="1" lang="en-US" altLang="ja-JP" sz="1200" dirty="0">
              <a:latin typeface="メイリオ" panose="020B0604030504040204" pitchFamily="50" charset="-128"/>
              <a:ea typeface="メイリオ" panose="020B0604030504040204" pitchFamily="50" charset="-128"/>
            </a:endParaRPr>
          </a:p>
          <a:p>
            <a:pPr marL="357188" indent="-179388">
              <a:lnSpc>
                <a:spcPts val="20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２段階調整と基礎年金拠出金の仕組みが、財政状況の違いによる基礎年金と報酬比例の調整期間に影響</a:t>
            </a:r>
            <a:endParaRPr lang="en-US" altLang="ja-JP" sz="1200" dirty="0">
              <a:latin typeface="メイリオ" panose="020B0604030504040204" pitchFamily="50" charset="-128"/>
              <a:ea typeface="メイリオ" panose="020B0604030504040204" pitchFamily="50" charset="-128"/>
            </a:endParaRPr>
          </a:p>
          <a:p>
            <a:pPr marL="357188" indent="-179388">
              <a:lnSpc>
                <a:spcPts val="1000"/>
              </a:lnSpc>
              <a:buFont typeface="Wingdings" panose="05000000000000000000" pitchFamily="2" charset="2"/>
              <a:buChar char="Ø"/>
            </a:pPr>
            <a:endParaRPr lang="en-US" altLang="ja-JP" sz="1200" dirty="0">
              <a:latin typeface="メイリオ" panose="020B0604030504040204" pitchFamily="50" charset="-128"/>
              <a:ea typeface="メイリオ" panose="020B0604030504040204" pitchFamily="50" charset="-128"/>
            </a:endParaRPr>
          </a:p>
          <a:p>
            <a:pPr marL="266700" indent="-266700">
              <a:lnSpc>
                <a:spcPts val="2000"/>
              </a:lnSpc>
              <a:buFont typeface="Wingdings" panose="05000000000000000000" pitchFamily="2" charset="2"/>
              <a:buChar char="u"/>
            </a:pPr>
            <a:r>
              <a:rPr kumimoji="1" lang="ja-JP" altLang="en-US" sz="1400" b="1" dirty="0">
                <a:solidFill>
                  <a:schemeClr val="accent3"/>
                </a:solidFill>
                <a:latin typeface="メイリオ" panose="020B0604030504040204" pitchFamily="50" charset="-128"/>
                <a:ea typeface="メイリオ" panose="020B0604030504040204" pitchFamily="50" charset="-128"/>
              </a:rPr>
              <a:t>全国民共通の基礎年金水準が、国民年金（第</a:t>
            </a:r>
            <a:r>
              <a:rPr kumimoji="1" lang="en-US" altLang="ja-JP" sz="1400" b="1" dirty="0">
                <a:solidFill>
                  <a:schemeClr val="accent3"/>
                </a:solidFill>
                <a:latin typeface="メイリオ" panose="020B0604030504040204" pitchFamily="50" charset="-128"/>
                <a:ea typeface="メイリオ" panose="020B0604030504040204" pitchFamily="50" charset="-128"/>
              </a:rPr>
              <a:t>1</a:t>
            </a:r>
            <a:r>
              <a:rPr kumimoji="1" lang="ja-JP" altLang="en-US" sz="1400" b="1" dirty="0">
                <a:solidFill>
                  <a:schemeClr val="accent3"/>
                </a:solidFill>
                <a:latin typeface="メイリオ" panose="020B0604030504040204" pitchFamily="50" charset="-128"/>
                <a:ea typeface="メイリオ" panose="020B0604030504040204" pitchFamily="50" charset="-128"/>
              </a:rPr>
              <a:t>号被保険者）の財政状況のみに依存して決まる</a:t>
            </a:r>
            <a:endParaRPr kumimoji="1" lang="en-US" altLang="ja-JP" sz="1400" dirty="0">
              <a:solidFill>
                <a:schemeClr val="accent3"/>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FE3EBD91-0BD5-DFEF-78D0-375D718E485A}"/>
              </a:ext>
              <a:ext uri="{C183D7F6-B498-43B3-948B-1728B52AA6E4}">
                <adec:decorative xmlns:adec="http://schemas.microsoft.com/office/drawing/2017/decorative" val="1"/>
              </a:ext>
            </a:extLst>
          </p:cNvPr>
          <p:cNvSpPr/>
          <p:nvPr/>
        </p:nvSpPr>
        <p:spPr bwMode="auto">
          <a:xfrm>
            <a:off x="5164046" y="3383722"/>
            <a:ext cx="1817525" cy="1917486"/>
          </a:xfrm>
          <a:prstGeom prst="rect">
            <a:avLst/>
          </a:prstGeom>
          <a:noFill/>
          <a:ln w="28575">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nvGrpSpPr>
          <p:cNvPr id="58" name="グループ化 57">
            <a:extLst>
              <a:ext uri="{FF2B5EF4-FFF2-40B4-BE49-F238E27FC236}">
                <a16:creationId xmlns:a16="http://schemas.microsoft.com/office/drawing/2014/main" id="{DBC5489F-911C-7421-8173-ADDF082C0D4A}"/>
              </a:ext>
            </a:extLst>
          </p:cNvPr>
          <p:cNvGrpSpPr/>
          <p:nvPr/>
        </p:nvGrpSpPr>
        <p:grpSpPr>
          <a:xfrm>
            <a:off x="5220066" y="3397614"/>
            <a:ext cx="1725501" cy="1817242"/>
            <a:chOff x="1253590" y="1962550"/>
            <a:chExt cx="2495217" cy="1502454"/>
          </a:xfrm>
          <a:solidFill>
            <a:srgbClr val="E2F1FA"/>
          </a:solidFill>
        </p:grpSpPr>
        <p:sp>
          <p:nvSpPr>
            <p:cNvPr id="59" name="正方形/長方形 58">
              <a:extLst>
                <a:ext uri="{FF2B5EF4-FFF2-40B4-BE49-F238E27FC236}">
                  <a16:creationId xmlns:a16="http://schemas.microsoft.com/office/drawing/2014/main" id="{35F01FF0-93DD-5F76-99E2-E5704118D7A1}"/>
                </a:ext>
              </a:extLst>
            </p:cNvPr>
            <p:cNvSpPr/>
            <p:nvPr/>
          </p:nvSpPr>
          <p:spPr bwMode="auto">
            <a:xfrm>
              <a:off x="3348533" y="1962551"/>
              <a:ext cx="400274" cy="1502453"/>
            </a:xfrm>
            <a:prstGeom prst="rect">
              <a:avLst/>
            </a:prstGeom>
            <a:grpFill/>
            <a:ln w="12700">
              <a:solidFill>
                <a:schemeClr val="tx1"/>
              </a:solidFill>
            </a:ln>
            <a:effectLst/>
          </p:spPr>
          <p:txBody>
            <a:bodyPr rot="0" spcFirstLastPara="0" vertOverflow="overflow" horzOverflow="overflow" vert="eaVert" wrap="square" lIns="108000" tIns="108000" rIns="108000" bIns="90000" numCol="1" spcCol="0" rtlCol="0" fromWordArt="0" anchor="ctr" anchorCtr="1"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tx2"/>
                  </a:solidFill>
                  <a:latin typeface="メイリオ" pitchFamily="50" charset="-128"/>
                  <a:ea typeface="メイリオ" pitchFamily="50" charset="-128"/>
                  <a:cs typeface="メイリオ" pitchFamily="50" charset="-128"/>
                </a:rPr>
                <a:t>積立金</a:t>
              </a:r>
            </a:p>
          </p:txBody>
        </p:sp>
        <p:sp>
          <p:nvSpPr>
            <p:cNvPr id="60" name="正方形/長方形 59">
              <a:extLst>
                <a:ext uri="{FF2B5EF4-FFF2-40B4-BE49-F238E27FC236}">
                  <a16:creationId xmlns:a16="http://schemas.microsoft.com/office/drawing/2014/main" id="{B10F7FB1-D319-21E4-234A-A7596F456C42}"/>
                </a:ext>
              </a:extLst>
            </p:cNvPr>
            <p:cNvSpPr/>
            <p:nvPr/>
          </p:nvSpPr>
          <p:spPr bwMode="auto">
            <a:xfrm>
              <a:off x="1253590" y="1962550"/>
              <a:ext cx="777080" cy="1502453"/>
            </a:xfrm>
            <a:prstGeom prst="rect">
              <a:avLst/>
            </a:prstGeom>
            <a:grpFill/>
            <a:ln w="12700">
              <a:solidFill>
                <a:schemeClr val="tx1"/>
              </a:solidFill>
            </a:ln>
            <a:effectLst/>
          </p:spPr>
          <p:txBody>
            <a:bodyPr rot="0" spcFirstLastPara="0" vertOverflow="overflow" horzOverflow="overflow" vert="eaVert" wrap="square" lIns="108000" tIns="108000" rIns="108000" bIns="90000" numCol="1" spcCol="0" rtlCol="0" fromWordArt="0" anchor="ctr" anchorCtr="0" forceAA="0" compatLnSpc="1">
              <a:prstTxWarp prst="textNoShape">
                <a:avLst/>
              </a:prstTxWarp>
              <a:noAutofit/>
            </a:bodyPr>
            <a:lstStyle/>
            <a:p>
              <a:pPr algn="ctr">
                <a:lnSpc>
                  <a:spcPts val="1300"/>
                </a:lnSpc>
                <a:spcBef>
                  <a:spcPct val="0"/>
                </a:spcBef>
                <a:spcAft>
                  <a:spcPts val="600"/>
                </a:spcAft>
              </a:pPr>
              <a:r>
                <a:rPr kumimoji="1" lang="ja-JP" altLang="en-US" sz="1400" b="1" dirty="0">
                  <a:solidFill>
                    <a:schemeClr val="tx2"/>
                  </a:solidFill>
                  <a:latin typeface="メイリオ" pitchFamily="50" charset="-128"/>
                  <a:ea typeface="メイリオ" pitchFamily="50" charset="-128"/>
                  <a:cs typeface="メイリオ" pitchFamily="50" charset="-128"/>
                </a:rPr>
                <a:t>厚生年金</a:t>
              </a:r>
              <a:endParaRPr kumimoji="1" lang="en-US" altLang="ja-JP" sz="1400" b="1" dirty="0">
                <a:solidFill>
                  <a:schemeClr val="tx2"/>
                </a:solidFill>
                <a:latin typeface="メイリオ" pitchFamily="50" charset="-128"/>
                <a:ea typeface="メイリオ" pitchFamily="50" charset="-128"/>
                <a:cs typeface="メイリオ" pitchFamily="50" charset="-128"/>
              </a:endParaRPr>
            </a:p>
            <a:p>
              <a:pPr algn="ctr">
                <a:lnSpc>
                  <a:spcPts val="1300"/>
                </a:lnSpc>
                <a:spcBef>
                  <a:spcPct val="0"/>
                </a:spcBef>
                <a:spcAft>
                  <a:spcPts val="600"/>
                </a:spcAft>
              </a:pPr>
              <a:r>
                <a:rPr kumimoji="1" lang="ja-JP" altLang="en-US" sz="1400" b="1" dirty="0">
                  <a:solidFill>
                    <a:schemeClr val="tx2"/>
                  </a:solidFill>
                  <a:latin typeface="メイリオ" pitchFamily="50" charset="-128"/>
                  <a:ea typeface="メイリオ" pitchFamily="50" charset="-128"/>
                  <a:cs typeface="メイリオ" pitchFamily="50" charset="-128"/>
                </a:rPr>
                <a:t>保険料</a:t>
              </a:r>
            </a:p>
          </p:txBody>
        </p:sp>
        <p:sp>
          <p:nvSpPr>
            <p:cNvPr id="61" name="正方形/長方形 60">
              <a:extLst>
                <a:ext uri="{FF2B5EF4-FFF2-40B4-BE49-F238E27FC236}">
                  <a16:creationId xmlns:a16="http://schemas.microsoft.com/office/drawing/2014/main" id="{7A427CE4-1B66-E167-F676-B8B1EB404323}"/>
                </a:ext>
              </a:extLst>
            </p:cNvPr>
            <p:cNvSpPr/>
            <p:nvPr/>
          </p:nvSpPr>
          <p:spPr bwMode="auto">
            <a:xfrm>
              <a:off x="2102681" y="1962550"/>
              <a:ext cx="1173842" cy="1502453"/>
            </a:xfrm>
            <a:prstGeom prst="rect">
              <a:avLst/>
            </a:prstGeom>
            <a:grpFill/>
            <a:ln w="12700">
              <a:solidFill>
                <a:schemeClr val="tx1"/>
              </a:solidFill>
            </a:ln>
            <a:effectLst/>
          </p:spPr>
          <p:txBody>
            <a:bodyPr rot="0" spcFirstLastPara="0" vertOverflow="overflow" horzOverflow="overflow" vert="eaVert"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lang="ja-JP" altLang="en-US" sz="1400" b="1" dirty="0">
                  <a:solidFill>
                    <a:schemeClr val="tx2"/>
                  </a:solidFill>
                  <a:latin typeface="メイリオ" pitchFamily="50" charset="-128"/>
                  <a:ea typeface="メイリオ" pitchFamily="50" charset="-128"/>
                  <a:cs typeface="メイリオ" pitchFamily="50" charset="-128"/>
                </a:rPr>
                <a:t>国庫負担</a:t>
              </a:r>
              <a:endParaRPr kumimoji="1" lang="ja-JP" altLang="en-US" sz="1400" b="1" dirty="0">
                <a:solidFill>
                  <a:schemeClr val="tx2"/>
                </a:solidFill>
                <a:latin typeface="メイリオ" pitchFamily="50" charset="-128"/>
                <a:ea typeface="メイリオ" pitchFamily="50" charset="-128"/>
                <a:cs typeface="メイリオ" pitchFamily="50" charset="-128"/>
              </a:endParaRPr>
            </a:p>
          </p:txBody>
        </p:sp>
      </p:grpSp>
      <p:grpSp>
        <p:nvGrpSpPr>
          <p:cNvPr id="62" name="グループ化 61">
            <a:extLst>
              <a:ext uri="{FF2B5EF4-FFF2-40B4-BE49-F238E27FC236}">
                <a16:creationId xmlns:a16="http://schemas.microsoft.com/office/drawing/2014/main" id="{35F1D656-CB0A-B38F-0338-9E587118F721}"/>
              </a:ext>
            </a:extLst>
          </p:cNvPr>
          <p:cNvGrpSpPr/>
          <p:nvPr/>
        </p:nvGrpSpPr>
        <p:grpSpPr>
          <a:xfrm>
            <a:off x="5164045" y="5207777"/>
            <a:ext cx="4133433" cy="337806"/>
            <a:chOff x="632520" y="3536100"/>
            <a:chExt cx="8640960" cy="504511"/>
          </a:xfrm>
          <a:solidFill>
            <a:srgbClr val="FF9933"/>
          </a:solidFill>
        </p:grpSpPr>
        <p:sp>
          <p:nvSpPr>
            <p:cNvPr id="63" name="台形 62">
              <a:extLst>
                <a:ext uri="{FF2B5EF4-FFF2-40B4-BE49-F238E27FC236}">
                  <a16:creationId xmlns:a16="http://schemas.microsoft.com/office/drawing/2014/main" id="{6998E3F8-B679-E2D6-4164-2707B61E4161}"/>
                </a:ext>
              </a:extLst>
            </p:cNvPr>
            <p:cNvSpPr/>
            <p:nvPr/>
          </p:nvSpPr>
          <p:spPr bwMode="auto">
            <a:xfrm>
              <a:off x="4738019" y="3681027"/>
              <a:ext cx="431005" cy="359584"/>
            </a:xfrm>
            <a:prstGeom prst="trapezoid">
              <a:avLst>
                <a:gd name="adj" fmla="val 44842"/>
              </a:avLst>
            </a:prstGeom>
            <a:grpFill/>
            <a:ln w="28575">
              <a:solidFill>
                <a:schemeClr val="accent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64" name="正方形/長方形 63">
              <a:extLst>
                <a:ext uri="{FF2B5EF4-FFF2-40B4-BE49-F238E27FC236}">
                  <a16:creationId xmlns:a16="http://schemas.microsoft.com/office/drawing/2014/main" id="{0D3DECB1-FB44-5BC8-590D-55BD5A379C08}"/>
                </a:ext>
              </a:extLst>
            </p:cNvPr>
            <p:cNvSpPr/>
            <p:nvPr/>
          </p:nvSpPr>
          <p:spPr bwMode="auto">
            <a:xfrm flipV="1">
              <a:off x="632520" y="3536100"/>
              <a:ext cx="8640960" cy="144471"/>
            </a:xfrm>
            <a:prstGeom prst="rect">
              <a:avLst/>
            </a:prstGeom>
            <a:grpFill/>
            <a:ln w="19050">
              <a:solidFill>
                <a:schemeClr val="accent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sp>
        <p:nvSpPr>
          <p:cNvPr id="66" name="正方形/長方形 65">
            <a:extLst>
              <a:ext uri="{FF2B5EF4-FFF2-40B4-BE49-F238E27FC236}">
                <a16:creationId xmlns:a16="http://schemas.microsoft.com/office/drawing/2014/main" id="{B3BE93AC-1B77-493C-3389-97307FAAE689}"/>
              </a:ext>
              <a:ext uri="{C183D7F6-B498-43B3-948B-1728B52AA6E4}">
                <adec:decorative xmlns:adec="http://schemas.microsoft.com/office/drawing/2017/decorative" val="1"/>
              </a:ext>
            </a:extLst>
          </p:cNvPr>
          <p:cNvSpPr/>
          <p:nvPr/>
        </p:nvSpPr>
        <p:spPr bwMode="auto">
          <a:xfrm>
            <a:off x="7401476" y="3141464"/>
            <a:ext cx="1836000" cy="252000"/>
          </a:xfrm>
          <a:prstGeom prst="rect">
            <a:avLst/>
          </a:prstGeom>
          <a:noFill/>
          <a:ln w="28575">
            <a:solidFill>
              <a:srgbClr val="FFCC66"/>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68" name="正方形/長方形 67">
            <a:extLst>
              <a:ext uri="{FF2B5EF4-FFF2-40B4-BE49-F238E27FC236}">
                <a16:creationId xmlns:a16="http://schemas.microsoft.com/office/drawing/2014/main" id="{579330FB-CDC0-9A26-833D-DF389123E5F4}"/>
              </a:ext>
            </a:extLst>
          </p:cNvPr>
          <p:cNvSpPr/>
          <p:nvPr/>
        </p:nvSpPr>
        <p:spPr bwMode="auto">
          <a:xfrm>
            <a:off x="7419951" y="4109861"/>
            <a:ext cx="1817525" cy="1111217"/>
          </a:xfrm>
          <a:prstGeom prst="rect">
            <a:avLst/>
          </a:prstGeom>
          <a:solidFill>
            <a:schemeClr val="accent3">
              <a:lumMod val="40000"/>
              <a:lumOff val="60000"/>
            </a:schemeClr>
          </a:solidFill>
          <a:ln w="19050">
            <a:solidFill>
              <a:schemeClr val="tx1"/>
            </a:solidFill>
          </a:ln>
          <a:effectLst/>
        </p:spPr>
        <p:txBody>
          <a:bodyPr rot="0" spcFirstLastPara="0" vertOverflow="overflow" horzOverflow="overflow" vert="eaVert" wrap="square" lIns="108000" tIns="108000" rIns="108000" bIns="90000" numCol="1" spcCol="0" rtlCol="0" fromWordArt="0" anchor="ctr" anchorCtr="1" forceAA="0" compatLnSpc="1">
            <a:prstTxWarp prst="textNoShape">
              <a:avLst/>
            </a:prstTxWarp>
            <a:noAutofit/>
          </a:bodyPr>
          <a:lstStyle/>
          <a:p>
            <a:pPr algn="just">
              <a:lnSpc>
                <a:spcPct val="140000"/>
              </a:lnSpc>
              <a:spcBef>
                <a:spcPct val="0"/>
              </a:spcBef>
              <a:spcAft>
                <a:spcPts val="600"/>
              </a:spcAft>
            </a:pPr>
            <a:r>
              <a:rPr kumimoji="1" lang="ja-JP" altLang="en-US" sz="1400" b="1" dirty="0">
                <a:latin typeface="メイリオ" pitchFamily="50" charset="-128"/>
                <a:ea typeface="メイリオ" pitchFamily="50" charset="-128"/>
                <a:cs typeface="メイリオ" pitchFamily="50" charset="-128"/>
              </a:rPr>
              <a:t>基礎年金</a:t>
            </a:r>
          </a:p>
        </p:txBody>
      </p:sp>
      <p:sp>
        <p:nvSpPr>
          <p:cNvPr id="69" name="矢印: 下 68">
            <a:extLst>
              <a:ext uri="{FF2B5EF4-FFF2-40B4-BE49-F238E27FC236}">
                <a16:creationId xmlns:a16="http://schemas.microsoft.com/office/drawing/2014/main" id="{5AD978C4-3210-0DEF-C2B1-4B99804DE542}"/>
              </a:ext>
              <a:ext uri="{C183D7F6-B498-43B3-948B-1728B52AA6E4}">
                <adec:decorative xmlns:adec="http://schemas.microsoft.com/office/drawing/2017/decorative" val="1"/>
              </a:ext>
            </a:extLst>
          </p:cNvPr>
          <p:cNvSpPr/>
          <p:nvPr/>
        </p:nvSpPr>
        <p:spPr bwMode="auto">
          <a:xfrm>
            <a:off x="8203742" y="3141464"/>
            <a:ext cx="213683" cy="247415"/>
          </a:xfrm>
          <a:prstGeom prst="downArrow">
            <a:avLst/>
          </a:prstGeom>
          <a:solidFill>
            <a:schemeClr val="bg1"/>
          </a:solidFill>
          <a:ln w="19050">
            <a:solidFill>
              <a:srgbClr val="FFC000"/>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2" name="正方形/長方形 71">
            <a:extLst>
              <a:ext uri="{FF2B5EF4-FFF2-40B4-BE49-F238E27FC236}">
                <a16:creationId xmlns:a16="http://schemas.microsoft.com/office/drawing/2014/main" id="{AAB19F9A-39DA-D296-922D-CA77024DC5A9}"/>
              </a:ext>
            </a:extLst>
          </p:cNvPr>
          <p:cNvSpPr/>
          <p:nvPr/>
        </p:nvSpPr>
        <p:spPr bwMode="auto">
          <a:xfrm>
            <a:off x="7421648" y="3397613"/>
            <a:ext cx="1817525" cy="680366"/>
          </a:xfrm>
          <a:prstGeom prst="rect">
            <a:avLst/>
          </a:prstGeom>
          <a:solidFill>
            <a:srgbClr val="FFD581"/>
          </a:solidFill>
          <a:ln w="190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spcBef>
                <a:spcPct val="0"/>
              </a:spcBef>
              <a:spcAft>
                <a:spcPts val="600"/>
              </a:spcAft>
            </a:pPr>
            <a:r>
              <a:rPr kumimoji="1" lang="ja-JP" altLang="en-US" sz="1400" b="1" dirty="0">
                <a:latin typeface="メイリオ" pitchFamily="50" charset="-128"/>
                <a:ea typeface="メイリオ" pitchFamily="50" charset="-128"/>
                <a:cs typeface="メイリオ" pitchFamily="50" charset="-128"/>
              </a:rPr>
              <a:t>報酬比例</a:t>
            </a:r>
          </a:p>
        </p:txBody>
      </p:sp>
      <p:sp>
        <p:nvSpPr>
          <p:cNvPr id="74" name="吹き出し: 角を丸めた四角形 73">
            <a:extLst>
              <a:ext uri="{FF2B5EF4-FFF2-40B4-BE49-F238E27FC236}">
                <a16:creationId xmlns:a16="http://schemas.microsoft.com/office/drawing/2014/main" id="{DE686B20-9F36-5188-0586-5DD2AF259B0E}"/>
              </a:ext>
            </a:extLst>
          </p:cNvPr>
          <p:cNvSpPr/>
          <p:nvPr/>
        </p:nvSpPr>
        <p:spPr bwMode="auto">
          <a:xfrm>
            <a:off x="4583001" y="2940876"/>
            <a:ext cx="611807" cy="252000"/>
          </a:xfrm>
          <a:prstGeom prst="wedgeRoundRectCallout">
            <a:avLst>
              <a:gd name="adj1" fmla="val 64276"/>
              <a:gd name="adj2" fmla="val 121210"/>
              <a:gd name="adj3" fmla="val 16667"/>
            </a:avLst>
          </a:prstGeom>
          <a:solidFill>
            <a:schemeClr val="bg1"/>
          </a:solidFill>
          <a:ln w="12700">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tx2"/>
                </a:solidFill>
                <a:latin typeface="メイリオ" pitchFamily="50" charset="-128"/>
                <a:ea typeface="メイリオ" pitchFamily="50" charset="-128"/>
                <a:cs typeface="メイリオ" pitchFamily="50" charset="-128"/>
              </a:rPr>
              <a:t>固定</a:t>
            </a:r>
          </a:p>
        </p:txBody>
      </p:sp>
      <p:cxnSp>
        <p:nvCxnSpPr>
          <p:cNvPr id="85" name="直線コネクタ 84">
            <a:extLst>
              <a:ext uri="{FF2B5EF4-FFF2-40B4-BE49-F238E27FC236}">
                <a16:creationId xmlns:a16="http://schemas.microsoft.com/office/drawing/2014/main" id="{65BBE7AF-BB12-BB2A-D648-4BBDC4A3D89B}"/>
              </a:ext>
              <a:ext uri="{C183D7F6-B498-43B3-948B-1728B52AA6E4}">
                <adec:decorative xmlns:adec="http://schemas.microsoft.com/office/drawing/2017/decorative" val="1"/>
              </a:ext>
            </a:extLst>
          </p:cNvPr>
          <p:cNvCxnSpPr>
            <a:cxnSpLocks/>
          </p:cNvCxnSpPr>
          <p:nvPr/>
        </p:nvCxnSpPr>
        <p:spPr>
          <a:xfrm>
            <a:off x="3725518" y="5682294"/>
            <a:ext cx="457250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5FC55DF4-9595-BCAF-F827-B5746249DCAC}"/>
              </a:ext>
              <a:ext uri="{C183D7F6-B498-43B3-948B-1728B52AA6E4}">
                <adec:decorative xmlns:adec="http://schemas.microsoft.com/office/drawing/2017/decorative" val="1"/>
              </a:ext>
            </a:extLst>
          </p:cNvPr>
          <p:cNvCxnSpPr/>
          <p:nvPr/>
        </p:nvCxnSpPr>
        <p:spPr>
          <a:xfrm flipV="1">
            <a:off x="8301372" y="5329090"/>
            <a:ext cx="0" cy="385088"/>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1" name="正方形/長方形 70">
            <a:extLst>
              <a:ext uri="{FF2B5EF4-FFF2-40B4-BE49-F238E27FC236}">
                <a16:creationId xmlns:a16="http://schemas.microsoft.com/office/drawing/2014/main" id="{049D749D-3679-0373-0C1D-DF2E6A67FA8B}"/>
              </a:ext>
              <a:ext uri="{C183D7F6-B498-43B3-948B-1728B52AA6E4}">
                <adec:decorative xmlns:adec="http://schemas.microsoft.com/office/drawing/2017/decorative" val="1"/>
              </a:ext>
            </a:extLst>
          </p:cNvPr>
          <p:cNvSpPr/>
          <p:nvPr/>
        </p:nvSpPr>
        <p:spPr bwMode="auto">
          <a:xfrm>
            <a:off x="7377832" y="4081894"/>
            <a:ext cx="1924685" cy="1141866"/>
          </a:xfrm>
          <a:prstGeom prst="rect">
            <a:avLst/>
          </a:prstGeom>
          <a:noFill/>
          <a:ln w="28575">
            <a:solidFill>
              <a:schemeClr val="accent3">
                <a:lumMod val="75000"/>
              </a:schemeClr>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93" name="吹き出し: 角を丸めた四角形 92">
            <a:extLst>
              <a:ext uri="{FF2B5EF4-FFF2-40B4-BE49-F238E27FC236}">
                <a16:creationId xmlns:a16="http://schemas.microsoft.com/office/drawing/2014/main" id="{30C9F844-F3C3-80F0-F48D-6F320B0DE2BD}"/>
              </a:ext>
            </a:extLst>
          </p:cNvPr>
          <p:cNvSpPr/>
          <p:nvPr/>
        </p:nvSpPr>
        <p:spPr bwMode="auto">
          <a:xfrm>
            <a:off x="6177136" y="5822190"/>
            <a:ext cx="2808312" cy="487130"/>
          </a:xfrm>
          <a:prstGeom prst="wedgeRoundRectCallout">
            <a:avLst>
              <a:gd name="adj1" fmla="val -50229"/>
              <a:gd name="adj2" fmla="val -76318"/>
              <a:gd name="adj3" fmla="val 16667"/>
            </a:avLst>
          </a:prstGeom>
          <a:solidFill>
            <a:schemeClr val="bg1"/>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spcBef>
                <a:spcPct val="0"/>
              </a:spcBef>
              <a:spcAft>
                <a:spcPts val="600"/>
              </a:spcAft>
            </a:pPr>
            <a:r>
              <a:rPr kumimoji="1" lang="ja-JP" altLang="en-US" sz="1200" b="1" dirty="0">
                <a:latin typeface="メイリオ" pitchFamily="50" charset="-128"/>
                <a:ea typeface="メイリオ" pitchFamily="50" charset="-128"/>
                <a:cs typeface="メイリオ" pitchFamily="50" charset="-128"/>
              </a:rPr>
              <a:t>第１段階で決定した基礎年金水準を</a:t>
            </a:r>
            <a:r>
              <a:rPr kumimoji="1" lang="ja-JP" altLang="en-US" sz="1200" b="1" dirty="0">
                <a:solidFill>
                  <a:schemeClr val="accent3"/>
                </a:solidFill>
                <a:latin typeface="メイリオ" pitchFamily="50" charset="-128"/>
                <a:ea typeface="メイリオ" pitchFamily="50" charset="-128"/>
                <a:cs typeface="メイリオ" pitchFamily="50" charset="-128"/>
              </a:rPr>
              <a:t>固定</a:t>
            </a:r>
            <a:r>
              <a:rPr kumimoji="1" lang="ja-JP" altLang="en-US" sz="1200" b="1" dirty="0">
                <a:latin typeface="メイリオ" pitchFamily="50" charset="-128"/>
                <a:ea typeface="メイリオ" pitchFamily="50" charset="-128"/>
                <a:cs typeface="メイリオ" pitchFamily="50" charset="-128"/>
              </a:rPr>
              <a:t>し、第</a:t>
            </a:r>
            <a:r>
              <a:rPr lang="ja-JP" altLang="en-US" sz="1200" b="1" dirty="0">
                <a:latin typeface="メイリオ" pitchFamily="50" charset="-128"/>
                <a:ea typeface="メイリオ" pitchFamily="50" charset="-128"/>
                <a:cs typeface="メイリオ" pitchFamily="50" charset="-128"/>
              </a:rPr>
              <a:t>２段階で</a:t>
            </a:r>
            <a:r>
              <a:rPr kumimoji="1" lang="ja-JP" altLang="en-US" sz="1200" b="1" dirty="0">
                <a:latin typeface="メイリオ" pitchFamily="50" charset="-128"/>
                <a:ea typeface="メイリオ" pitchFamily="50" charset="-128"/>
                <a:cs typeface="メイリオ" pitchFamily="50" charset="-128"/>
              </a:rPr>
              <a:t>報酬比例を調整</a:t>
            </a:r>
          </a:p>
        </p:txBody>
      </p:sp>
      <p:sp>
        <p:nvSpPr>
          <p:cNvPr id="94" name="テキスト ボックス 93">
            <a:extLst>
              <a:ext uri="{FF2B5EF4-FFF2-40B4-BE49-F238E27FC236}">
                <a16:creationId xmlns:a16="http://schemas.microsoft.com/office/drawing/2014/main" id="{B3AD13C8-5247-846B-F7D2-92CAF12A995C}"/>
              </a:ext>
            </a:extLst>
          </p:cNvPr>
          <p:cNvSpPr txBox="1"/>
          <p:nvPr/>
        </p:nvSpPr>
        <p:spPr>
          <a:xfrm>
            <a:off x="398221" y="2645101"/>
            <a:ext cx="4821845" cy="307777"/>
          </a:xfrm>
          <a:prstGeom prst="rect">
            <a:avLst/>
          </a:prstGeom>
          <a:noFill/>
        </p:spPr>
        <p:txBody>
          <a:bodyPr wrap="square" rtlCol="0">
            <a:spAutoFit/>
          </a:bodyPr>
          <a:lstStyle/>
          <a:p>
            <a:r>
              <a:rPr kumimoji="1" lang="en-US" altLang="ja-JP" sz="1400" b="1" dirty="0">
                <a:latin typeface="+mj-ea"/>
                <a:ea typeface="+mj-ea"/>
              </a:rPr>
              <a:t>【</a:t>
            </a:r>
            <a:r>
              <a:rPr kumimoji="1" lang="ja-JP" altLang="en-US" sz="1400" b="1" dirty="0">
                <a:latin typeface="+mj-ea"/>
                <a:ea typeface="+mj-ea"/>
              </a:rPr>
              <a:t>第１段階　国民年金の財政均衡</a:t>
            </a:r>
            <a:r>
              <a:rPr lang="en-US" altLang="ja-JP" sz="1400" b="1" dirty="0">
                <a:latin typeface="+mj-ea"/>
                <a:ea typeface="+mj-ea"/>
              </a:rPr>
              <a:t>】</a:t>
            </a:r>
            <a:endParaRPr kumimoji="1" lang="ja-JP" altLang="en-US" sz="1400" b="1" dirty="0">
              <a:latin typeface="+mj-ea"/>
              <a:ea typeface="+mj-ea"/>
            </a:endParaRPr>
          </a:p>
        </p:txBody>
      </p:sp>
      <p:sp>
        <p:nvSpPr>
          <p:cNvPr id="95" name="テキスト ボックス 94">
            <a:extLst>
              <a:ext uri="{FF2B5EF4-FFF2-40B4-BE49-F238E27FC236}">
                <a16:creationId xmlns:a16="http://schemas.microsoft.com/office/drawing/2014/main" id="{47558C66-B50E-96CB-0D6D-3FA7504F71C1}"/>
              </a:ext>
            </a:extLst>
          </p:cNvPr>
          <p:cNvSpPr txBox="1"/>
          <p:nvPr/>
        </p:nvSpPr>
        <p:spPr>
          <a:xfrm>
            <a:off x="5022070" y="2644796"/>
            <a:ext cx="4821845" cy="307777"/>
          </a:xfrm>
          <a:prstGeom prst="rect">
            <a:avLst/>
          </a:prstGeom>
          <a:noFill/>
        </p:spPr>
        <p:txBody>
          <a:bodyPr wrap="square" rtlCol="0">
            <a:spAutoFit/>
          </a:bodyPr>
          <a:lstStyle/>
          <a:p>
            <a:r>
              <a:rPr kumimoji="1" lang="en-US" altLang="ja-JP" sz="1400" b="1" dirty="0">
                <a:latin typeface="+mj-ea"/>
                <a:ea typeface="+mj-ea"/>
              </a:rPr>
              <a:t>【</a:t>
            </a:r>
            <a:r>
              <a:rPr kumimoji="1" lang="ja-JP" altLang="en-US" sz="1400" b="1" dirty="0">
                <a:latin typeface="+mj-ea"/>
                <a:ea typeface="+mj-ea"/>
              </a:rPr>
              <a:t>第２段階　厚生年金の財政均衡</a:t>
            </a:r>
            <a:r>
              <a:rPr kumimoji="1" lang="en-US" altLang="ja-JP" sz="1400" b="1" dirty="0">
                <a:latin typeface="+mj-ea"/>
                <a:ea typeface="+mj-ea"/>
              </a:rPr>
              <a:t>】</a:t>
            </a:r>
            <a:endParaRPr kumimoji="1" lang="ja-JP" altLang="en-US" sz="1400" b="1" dirty="0">
              <a:latin typeface="+mj-ea"/>
              <a:ea typeface="+mj-ea"/>
            </a:endParaRPr>
          </a:p>
        </p:txBody>
      </p:sp>
      <p:sp>
        <p:nvSpPr>
          <p:cNvPr id="5" name="吹き出し: 角を丸めた四角形 4">
            <a:extLst>
              <a:ext uri="{FF2B5EF4-FFF2-40B4-BE49-F238E27FC236}">
                <a16:creationId xmlns:a16="http://schemas.microsoft.com/office/drawing/2014/main" id="{C3AF72B8-C19A-76E6-4A68-2D62F5DC4B36}"/>
              </a:ext>
            </a:extLst>
          </p:cNvPr>
          <p:cNvSpPr/>
          <p:nvPr/>
        </p:nvSpPr>
        <p:spPr bwMode="auto">
          <a:xfrm>
            <a:off x="7905328" y="2785796"/>
            <a:ext cx="1392151" cy="252000"/>
          </a:xfrm>
          <a:prstGeom prst="wedgeRoundRectCallout">
            <a:avLst>
              <a:gd name="adj1" fmla="val 5726"/>
              <a:gd name="adj2" fmla="val 108547"/>
              <a:gd name="adj3" fmla="val 16667"/>
            </a:avLst>
          </a:prstGeom>
          <a:solidFill>
            <a:schemeClr val="bg1"/>
          </a:solidFill>
          <a:ln w="12700">
            <a:solidFill>
              <a:schemeClr val="accent3"/>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accent3"/>
                </a:solidFill>
                <a:latin typeface="メイリオ" pitchFamily="50" charset="-128"/>
                <a:ea typeface="メイリオ" pitchFamily="50" charset="-128"/>
                <a:cs typeface="メイリオ" pitchFamily="50" charset="-128"/>
              </a:rPr>
              <a:t>スライド調整</a:t>
            </a:r>
          </a:p>
        </p:txBody>
      </p:sp>
      <p:grpSp>
        <p:nvGrpSpPr>
          <p:cNvPr id="8" name="グループ化 7">
            <a:extLst>
              <a:ext uri="{FF2B5EF4-FFF2-40B4-BE49-F238E27FC236}">
                <a16:creationId xmlns:a16="http://schemas.microsoft.com/office/drawing/2014/main" id="{41A315FA-66FD-4CB7-9869-2776E1E19B11}"/>
              </a:ext>
            </a:extLst>
          </p:cNvPr>
          <p:cNvGrpSpPr/>
          <p:nvPr/>
        </p:nvGrpSpPr>
        <p:grpSpPr>
          <a:xfrm>
            <a:off x="576958" y="3394593"/>
            <a:ext cx="4140487" cy="2319585"/>
            <a:chOff x="576958" y="3394593"/>
            <a:chExt cx="4140487" cy="2319585"/>
          </a:xfrm>
        </p:grpSpPr>
        <p:grpSp>
          <p:nvGrpSpPr>
            <p:cNvPr id="10" name="グループ化 9">
              <a:extLst>
                <a:ext uri="{FF2B5EF4-FFF2-40B4-BE49-F238E27FC236}">
                  <a16:creationId xmlns:a16="http://schemas.microsoft.com/office/drawing/2014/main" id="{58376AE5-B466-93AF-21F9-144FD3EF1AFE}"/>
                </a:ext>
              </a:extLst>
            </p:cNvPr>
            <p:cNvGrpSpPr/>
            <p:nvPr/>
          </p:nvGrpSpPr>
          <p:grpSpPr>
            <a:xfrm>
              <a:off x="579191" y="4021975"/>
              <a:ext cx="1817525" cy="1225867"/>
              <a:chOff x="1244589" y="1862007"/>
              <a:chExt cx="2628292" cy="1867578"/>
            </a:xfrm>
          </p:grpSpPr>
          <p:sp>
            <p:nvSpPr>
              <p:cNvPr id="11" name="正方形/長方形 10">
                <a:extLst>
                  <a:ext uri="{FF2B5EF4-FFF2-40B4-BE49-F238E27FC236}">
                    <a16:creationId xmlns:a16="http://schemas.microsoft.com/office/drawing/2014/main" id="{D39BAD0D-4F60-25CF-A4E9-960AF2EC6732}"/>
                  </a:ext>
                </a:extLst>
              </p:cNvPr>
              <p:cNvSpPr/>
              <p:nvPr/>
            </p:nvSpPr>
            <p:spPr bwMode="auto">
              <a:xfrm>
                <a:off x="1244589" y="1862007"/>
                <a:ext cx="2628292" cy="1867578"/>
              </a:xfrm>
              <a:prstGeom prst="rect">
                <a:avLst/>
              </a:prstGeom>
              <a:noFill/>
              <a:ln w="28575">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nvGrpSpPr>
              <p:cNvPr id="12" name="グループ化 11">
                <a:extLst>
                  <a:ext uri="{FF2B5EF4-FFF2-40B4-BE49-F238E27FC236}">
                    <a16:creationId xmlns:a16="http://schemas.microsoft.com/office/drawing/2014/main" id="{81992AA9-39B9-5C95-4D9D-7D1CE1948D5C}"/>
                  </a:ext>
                </a:extLst>
              </p:cNvPr>
              <p:cNvGrpSpPr/>
              <p:nvPr/>
            </p:nvGrpSpPr>
            <p:grpSpPr>
              <a:xfrm>
                <a:off x="1325598" y="1953292"/>
                <a:ext cx="2495217" cy="1692188"/>
                <a:chOff x="1253590" y="1962550"/>
                <a:chExt cx="2495217" cy="1502454"/>
              </a:xfrm>
              <a:solidFill>
                <a:srgbClr val="E2F1FA"/>
              </a:solidFill>
            </p:grpSpPr>
            <p:sp>
              <p:nvSpPr>
                <p:cNvPr id="14" name="正方形/長方形 13">
                  <a:extLst>
                    <a:ext uri="{FF2B5EF4-FFF2-40B4-BE49-F238E27FC236}">
                      <a16:creationId xmlns:a16="http://schemas.microsoft.com/office/drawing/2014/main" id="{7C865851-6A11-F3DA-E38A-2206BB612684}"/>
                    </a:ext>
                  </a:extLst>
                </p:cNvPr>
                <p:cNvSpPr/>
                <p:nvPr/>
              </p:nvSpPr>
              <p:spPr bwMode="auto">
                <a:xfrm>
                  <a:off x="3348533" y="1962551"/>
                  <a:ext cx="400274" cy="1502453"/>
                </a:xfrm>
                <a:prstGeom prst="rect">
                  <a:avLst/>
                </a:prstGeom>
                <a:grpFill/>
                <a:ln w="12700">
                  <a:solidFill>
                    <a:schemeClr val="tx1"/>
                  </a:solidFill>
                </a:ln>
                <a:effectLst/>
              </p:spPr>
              <p:txBody>
                <a:bodyPr rot="0" spcFirstLastPara="0" vertOverflow="overflow" horzOverflow="overflow" vert="eaVert"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tx2"/>
                      </a:solidFill>
                      <a:latin typeface="メイリオ" pitchFamily="50" charset="-128"/>
                      <a:ea typeface="メイリオ" pitchFamily="50" charset="-128"/>
                      <a:cs typeface="メイリオ" pitchFamily="50" charset="-128"/>
                    </a:rPr>
                    <a:t>積立金</a:t>
                  </a:r>
                </a:p>
              </p:txBody>
            </p:sp>
            <p:sp>
              <p:nvSpPr>
                <p:cNvPr id="17" name="正方形/長方形 16">
                  <a:extLst>
                    <a:ext uri="{FF2B5EF4-FFF2-40B4-BE49-F238E27FC236}">
                      <a16:creationId xmlns:a16="http://schemas.microsoft.com/office/drawing/2014/main" id="{1CAE5679-F6CD-79A0-EE72-5E42CDFA3B24}"/>
                    </a:ext>
                  </a:extLst>
                </p:cNvPr>
                <p:cNvSpPr/>
                <p:nvPr/>
              </p:nvSpPr>
              <p:spPr bwMode="auto">
                <a:xfrm>
                  <a:off x="1253590" y="1962550"/>
                  <a:ext cx="777080" cy="1502453"/>
                </a:xfrm>
                <a:prstGeom prst="rect">
                  <a:avLst/>
                </a:prstGeom>
                <a:grpFill/>
                <a:ln w="12700">
                  <a:solidFill>
                    <a:schemeClr val="tx1"/>
                  </a:solidFill>
                </a:ln>
                <a:effectLst/>
              </p:spPr>
              <p:txBody>
                <a:bodyPr rot="0" spcFirstLastPara="0" vertOverflow="overflow" horzOverflow="overflow" vert="eaVert" wrap="square" lIns="108000" tIns="108000" rIns="108000" bIns="90000" numCol="1" spcCol="0" rtlCol="0" fromWordArt="0" anchor="ctr" anchorCtr="0" forceAA="0" compatLnSpc="1">
                  <a:prstTxWarp prst="textNoShape">
                    <a:avLst/>
                  </a:prstTxWarp>
                  <a:noAutofit/>
                </a:bodyPr>
                <a:lstStyle/>
                <a:p>
                  <a:pPr algn="ctr">
                    <a:lnSpc>
                      <a:spcPts val="1300"/>
                    </a:lnSpc>
                    <a:spcBef>
                      <a:spcPct val="0"/>
                    </a:spcBef>
                    <a:spcAft>
                      <a:spcPts val="600"/>
                    </a:spcAft>
                  </a:pPr>
                  <a:r>
                    <a:rPr kumimoji="1" lang="ja-JP" altLang="en-US" sz="1400" b="1" dirty="0">
                      <a:solidFill>
                        <a:schemeClr val="tx2"/>
                      </a:solidFill>
                      <a:latin typeface="メイリオ" pitchFamily="50" charset="-128"/>
                      <a:ea typeface="メイリオ" pitchFamily="50" charset="-128"/>
                      <a:cs typeface="メイリオ" pitchFamily="50" charset="-128"/>
                    </a:rPr>
                    <a:t>国民年金</a:t>
                  </a:r>
                  <a:endParaRPr kumimoji="1" lang="en-US" altLang="ja-JP" sz="1400" b="1" dirty="0">
                    <a:solidFill>
                      <a:schemeClr val="tx2"/>
                    </a:solidFill>
                    <a:latin typeface="メイリオ" pitchFamily="50" charset="-128"/>
                    <a:ea typeface="メイリオ" pitchFamily="50" charset="-128"/>
                    <a:cs typeface="メイリオ" pitchFamily="50" charset="-128"/>
                  </a:endParaRPr>
                </a:p>
                <a:p>
                  <a:pPr algn="ctr">
                    <a:lnSpc>
                      <a:spcPts val="1300"/>
                    </a:lnSpc>
                    <a:spcBef>
                      <a:spcPct val="0"/>
                    </a:spcBef>
                    <a:spcAft>
                      <a:spcPts val="600"/>
                    </a:spcAft>
                  </a:pPr>
                  <a:r>
                    <a:rPr kumimoji="1" lang="ja-JP" altLang="en-US" sz="1400" b="1" dirty="0">
                      <a:solidFill>
                        <a:schemeClr val="tx2"/>
                      </a:solidFill>
                      <a:latin typeface="メイリオ" pitchFamily="50" charset="-128"/>
                      <a:ea typeface="メイリオ" pitchFamily="50" charset="-128"/>
                      <a:cs typeface="メイリオ" pitchFamily="50" charset="-128"/>
                    </a:rPr>
                    <a:t>保険料</a:t>
                  </a:r>
                </a:p>
              </p:txBody>
            </p:sp>
            <p:sp>
              <p:nvSpPr>
                <p:cNvPr id="18" name="正方形/長方形 17">
                  <a:extLst>
                    <a:ext uri="{FF2B5EF4-FFF2-40B4-BE49-F238E27FC236}">
                      <a16:creationId xmlns:a16="http://schemas.microsoft.com/office/drawing/2014/main" id="{04405490-CA80-0A9E-7A74-6F0736CE46B9}"/>
                    </a:ext>
                  </a:extLst>
                </p:cNvPr>
                <p:cNvSpPr/>
                <p:nvPr/>
              </p:nvSpPr>
              <p:spPr bwMode="auto">
                <a:xfrm>
                  <a:off x="2102681" y="1962550"/>
                  <a:ext cx="1173842" cy="1502453"/>
                </a:xfrm>
                <a:prstGeom prst="rect">
                  <a:avLst/>
                </a:prstGeom>
                <a:grpFill/>
                <a:ln w="12700">
                  <a:solidFill>
                    <a:schemeClr val="tx1"/>
                  </a:solidFill>
                </a:ln>
                <a:effectLst/>
              </p:spPr>
              <p:txBody>
                <a:bodyPr rot="0" spcFirstLastPara="0" vertOverflow="overflow" horzOverflow="overflow" vert="eaVert"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lang="ja-JP" altLang="en-US" sz="1400" b="1" dirty="0">
                      <a:solidFill>
                        <a:schemeClr val="tx2"/>
                      </a:solidFill>
                      <a:latin typeface="メイリオ" pitchFamily="50" charset="-128"/>
                      <a:ea typeface="メイリオ" pitchFamily="50" charset="-128"/>
                      <a:cs typeface="メイリオ" pitchFamily="50" charset="-128"/>
                    </a:rPr>
                    <a:t>国庫負担</a:t>
                  </a:r>
                  <a:endParaRPr kumimoji="1" lang="ja-JP" altLang="en-US" sz="1400" b="1" dirty="0">
                    <a:solidFill>
                      <a:schemeClr val="tx2"/>
                    </a:solidFill>
                    <a:latin typeface="メイリオ" pitchFamily="50" charset="-128"/>
                    <a:ea typeface="メイリオ" pitchFamily="50" charset="-128"/>
                    <a:cs typeface="メイリオ" pitchFamily="50" charset="-128"/>
                  </a:endParaRPr>
                </a:p>
              </p:txBody>
            </p:sp>
          </p:grpSp>
        </p:grpSp>
        <p:grpSp>
          <p:nvGrpSpPr>
            <p:cNvPr id="19" name="グループ化 18">
              <a:extLst>
                <a:ext uri="{FF2B5EF4-FFF2-40B4-BE49-F238E27FC236}">
                  <a16:creationId xmlns:a16="http://schemas.microsoft.com/office/drawing/2014/main" id="{0C4A03A8-B648-5B28-51ED-42B54D406F48}"/>
                </a:ext>
              </a:extLst>
            </p:cNvPr>
            <p:cNvGrpSpPr/>
            <p:nvPr/>
          </p:nvGrpSpPr>
          <p:grpSpPr>
            <a:xfrm>
              <a:off x="579191" y="5207777"/>
              <a:ext cx="4133438" cy="337806"/>
              <a:chOff x="632520" y="3536100"/>
              <a:chExt cx="8640960" cy="504511"/>
            </a:xfrm>
            <a:solidFill>
              <a:srgbClr val="FF9933"/>
            </a:solidFill>
          </p:grpSpPr>
          <p:sp>
            <p:nvSpPr>
              <p:cNvPr id="20" name="台形 19">
                <a:extLst>
                  <a:ext uri="{FF2B5EF4-FFF2-40B4-BE49-F238E27FC236}">
                    <a16:creationId xmlns:a16="http://schemas.microsoft.com/office/drawing/2014/main" id="{B9AB9948-D6D6-6D57-B2F6-1AB4AA828287}"/>
                  </a:ext>
                </a:extLst>
              </p:cNvPr>
              <p:cNvSpPr/>
              <p:nvPr/>
            </p:nvSpPr>
            <p:spPr bwMode="auto">
              <a:xfrm>
                <a:off x="4738019" y="3681027"/>
                <a:ext cx="431005" cy="359584"/>
              </a:xfrm>
              <a:prstGeom prst="trapezoid">
                <a:avLst>
                  <a:gd name="adj" fmla="val 44842"/>
                </a:avLst>
              </a:prstGeom>
              <a:grpFill/>
              <a:ln w="28575">
                <a:solidFill>
                  <a:schemeClr val="accent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8" name="正方形/長方形 27">
                <a:extLst>
                  <a:ext uri="{FF2B5EF4-FFF2-40B4-BE49-F238E27FC236}">
                    <a16:creationId xmlns:a16="http://schemas.microsoft.com/office/drawing/2014/main" id="{B3EB5015-F7E9-0CE2-1D92-ECE77BC7769E}"/>
                  </a:ext>
                </a:extLst>
              </p:cNvPr>
              <p:cNvSpPr/>
              <p:nvPr/>
            </p:nvSpPr>
            <p:spPr bwMode="auto">
              <a:xfrm flipV="1">
                <a:off x="632520" y="3536100"/>
                <a:ext cx="8640960" cy="144471"/>
              </a:xfrm>
              <a:prstGeom prst="rect">
                <a:avLst/>
              </a:prstGeom>
              <a:grpFill/>
              <a:ln w="19050">
                <a:solidFill>
                  <a:schemeClr val="accent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nvGrpSpPr>
            <p:cNvPr id="36" name="グループ化 35">
              <a:extLst>
                <a:ext uri="{FF2B5EF4-FFF2-40B4-BE49-F238E27FC236}">
                  <a16:creationId xmlns:a16="http://schemas.microsoft.com/office/drawing/2014/main" id="{CFAE662C-C7E2-9246-D62D-7579C6329601}"/>
                </a:ext>
              </a:extLst>
            </p:cNvPr>
            <p:cNvGrpSpPr/>
            <p:nvPr/>
          </p:nvGrpSpPr>
          <p:grpSpPr>
            <a:xfrm>
              <a:off x="2781415" y="3861013"/>
              <a:ext cx="1930019" cy="1314051"/>
              <a:chOff x="5781092" y="1524865"/>
              <a:chExt cx="2520280" cy="2070715"/>
            </a:xfrm>
          </p:grpSpPr>
          <p:sp>
            <p:nvSpPr>
              <p:cNvPr id="37" name="正方形/長方形 36">
                <a:extLst>
                  <a:ext uri="{FF2B5EF4-FFF2-40B4-BE49-F238E27FC236}">
                    <a16:creationId xmlns:a16="http://schemas.microsoft.com/office/drawing/2014/main" id="{74C32C53-AB5A-E0A4-C297-9ABFD14C7F44}"/>
                  </a:ext>
                </a:extLst>
              </p:cNvPr>
              <p:cNvSpPr/>
              <p:nvPr/>
            </p:nvSpPr>
            <p:spPr bwMode="auto">
              <a:xfrm>
                <a:off x="5781092" y="1524865"/>
                <a:ext cx="2520280" cy="392138"/>
              </a:xfrm>
              <a:prstGeom prst="rect">
                <a:avLst/>
              </a:prstGeom>
              <a:noFill/>
              <a:ln w="28575">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nvGrpSpPr>
              <p:cNvPr id="39" name="グループ化 38">
                <a:extLst>
                  <a:ext uri="{FF2B5EF4-FFF2-40B4-BE49-F238E27FC236}">
                    <a16:creationId xmlns:a16="http://schemas.microsoft.com/office/drawing/2014/main" id="{50AB6BD4-587E-9604-5FE6-42069A7ADFFA}"/>
                  </a:ext>
                </a:extLst>
              </p:cNvPr>
              <p:cNvGrpSpPr/>
              <p:nvPr/>
            </p:nvGrpSpPr>
            <p:grpSpPr>
              <a:xfrm>
                <a:off x="5781092" y="1567841"/>
                <a:ext cx="2520280" cy="2027739"/>
                <a:chOff x="6033120" y="1567841"/>
                <a:chExt cx="2520280" cy="2027739"/>
              </a:xfrm>
            </p:grpSpPr>
            <p:sp>
              <p:nvSpPr>
                <p:cNvPr id="40" name="正方形/長方形 39">
                  <a:extLst>
                    <a:ext uri="{FF2B5EF4-FFF2-40B4-BE49-F238E27FC236}">
                      <a16:creationId xmlns:a16="http://schemas.microsoft.com/office/drawing/2014/main" id="{DBB2B275-8D71-89A7-0B2D-58A2AF8DA5FB}"/>
                    </a:ext>
                  </a:extLst>
                </p:cNvPr>
                <p:cNvSpPr/>
                <p:nvPr/>
              </p:nvSpPr>
              <p:spPr bwMode="auto">
                <a:xfrm>
                  <a:off x="6033120" y="1893691"/>
                  <a:ext cx="2520280" cy="1701889"/>
                </a:xfrm>
                <a:prstGeom prst="rect">
                  <a:avLst/>
                </a:prstGeom>
                <a:solidFill>
                  <a:schemeClr val="accent3">
                    <a:lumMod val="40000"/>
                    <a:lumOff val="60000"/>
                  </a:schemeClr>
                </a:solidFill>
                <a:ln w="19050">
                  <a:solidFill>
                    <a:schemeClr val="tx1"/>
                  </a:solidFill>
                </a:ln>
                <a:effectLst/>
              </p:spPr>
              <p:txBody>
                <a:bodyPr rot="0" spcFirstLastPara="0" vertOverflow="overflow" horzOverflow="overflow" vert="eaVert" wrap="square" lIns="108000" tIns="108000" rIns="108000" bIns="90000" numCol="1" spcCol="0" rtlCol="0" fromWordArt="0" anchor="ctr" anchorCtr="1" forceAA="0" compatLnSpc="1">
                  <a:prstTxWarp prst="textNoShape">
                    <a:avLst/>
                  </a:prstTxWarp>
                  <a:noAutofit/>
                </a:bodyPr>
                <a:lstStyle/>
                <a:p>
                  <a:pPr algn="just">
                    <a:lnSpc>
                      <a:spcPct val="140000"/>
                    </a:lnSpc>
                    <a:spcBef>
                      <a:spcPct val="0"/>
                    </a:spcBef>
                    <a:spcAft>
                      <a:spcPts val="600"/>
                    </a:spcAft>
                  </a:pPr>
                  <a:r>
                    <a:rPr kumimoji="1" lang="ja-JP" altLang="en-US" sz="1400" b="1" dirty="0">
                      <a:latin typeface="メイリオ" pitchFamily="50" charset="-128"/>
                      <a:ea typeface="メイリオ" pitchFamily="50" charset="-128"/>
                      <a:cs typeface="メイリオ" pitchFamily="50" charset="-128"/>
                    </a:rPr>
                    <a:t>基礎年金</a:t>
                  </a:r>
                </a:p>
              </p:txBody>
            </p:sp>
            <p:sp>
              <p:nvSpPr>
                <p:cNvPr id="41" name="矢印: 下 40">
                  <a:extLst>
                    <a:ext uri="{FF2B5EF4-FFF2-40B4-BE49-F238E27FC236}">
                      <a16:creationId xmlns:a16="http://schemas.microsoft.com/office/drawing/2014/main" id="{5728973F-6AF3-9C22-849F-5E0088F8BED5}"/>
                    </a:ext>
                  </a:extLst>
                </p:cNvPr>
                <p:cNvSpPr/>
                <p:nvPr/>
              </p:nvSpPr>
              <p:spPr bwMode="auto">
                <a:xfrm>
                  <a:off x="7005228" y="1567841"/>
                  <a:ext cx="468052" cy="309532"/>
                </a:xfrm>
                <a:prstGeom prst="downArrow">
                  <a:avLst/>
                </a:prstGeom>
                <a:solidFill>
                  <a:schemeClr val="bg1"/>
                </a:solidFill>
                <a:ln w="19050">
                  <a:solidFill>
                    <a:schemeClr val="tx2"/>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sp>
          <p:nvSpPr>
            <p:cNvPr id="70" name="正方形/長方形 69">
              <a:extLst>
                <a:ext uri="{FF2B5EF4-FFF2-40B4-BE49-F238E27FC236}">
                  <a16:creationId xmlns:a16="http://schemas.microsoft.com/office/drawing/2014/main" id="{2D4CD532-592D-7F84-594F-9B15B2211F87}"/>
                </a:ext>
              </a:extLst>
            </p:cNvPr>
            <p:cNvSpPr/>
            <p:nvPr/>
          </p:nvSpPr>
          <p:spPr bwMode="auto">
            <a:xfrm>
              <a:off x="2792760" y="4077978"/>
              <a:ext cx="1924685" cy="1115089"/>
            </a:xfrm>
            <a:prstGeom prst="rect">
              <a:avLst/>
            </a:prstGeom>
            <a:noFill/>
            <a:ln w="28575">
              <a:solidFill>
                <a:schemeClr val="accent3">
                  <a:lumMod val="75000"/>
                </a:schemeClr>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3" name="吹き出し: 角を丸めた四角形 72">
              <a:extLst>
                <a:ext uri="{FF2B5EF4-FFF2-40B4-BE49-F238E27FC236}">
                  <a16:creationId xmlns:a16="http://schemas.microsoft.com/office/drawing/2014/main" id="{EAE3DCF8-C6AB-DD53-47B9-242A2F5D57CA}"/>
                </a:ext>
              </a:extLst>
            </p:cNvPr>
            <p:cNvSpPr/>
            <p:nvPr/>
          </p:nvSpPr>
          <p:spPr bwMode="auto">
            <a:xfrm>
              <a:off x="576958" y="3660427"/>
              <a:ext cx="611807" cy="252000"/>
            </a:xfrm>
            <a:prstGeom prst="wedgeRoundRectCallout">
              <a:avLst>
                <a:gd name="adj1" fmla="val 39366"/>
                <a:gd name="adj2" fmla="val 121210"/>
                <a:gd name="adj3" fmla="val 16667"/>
              </a:avLst>
            </a:prstGeom>
            <a:solidFill>
              <a:schemeClr val="bg1"/>
            </a:solidFill>
            <a:ln w="12700">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tx2"/>
                  </a:solidFill>
                  <a:latin typeface="メイリオ" pitchFamily="50" charset="-128"/>
                  <a:ea typeface="メイリオ" pitchFamily="50" charset="-128"/>
                  <a:cs typeface="メイリオ" pitchFamily="50" charset="-128"/>
                </a:rPr>
                <a:t>固定</a:t>
              </a:r>
            </a:p>
          </p:txBody>
        </p:sp>
        <p:cxnSp>
          <p:nvCxnSpPr>
            <p:cNvPr id="84" name="直線コネクタ 83">
              <a:extLst>
                <a:ext uri="{FF2B5EF4-FFF2-40B4-BE49-F238E27FC236}">
                  <a16:creationId xmlns:a16="http://schemas.microsoft.com/office/drawing/2014/main" id="{CFEBC821-8367-CCB6-0B26-438B968C7C49}"/>
                </a:ext>
              </a:extLst>
            </p:cNvPr>
            <p:cNvCxnSpPr/>
            <p:nvPr/>
          </p:nvCxnSpPr>
          <p:spPr>
            <a:xfrm>
              <a:off x="3728864" y="5271322"/>
              <a:ext cx="0" cy="44285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吹き出し: 角を丸めた四角形 5">
              <a:extLst>
                <a:ext uri="{FF2B5EF4-FFF2-40B4-BE49-F238E27FC236}">
                  <a16:creationId xmlns:a16="http://schemas.microsoft.com/office/drawing/2014/main" id="{1500D8CC-1A76-A6A8-DCF5-9DE02C684655}"/>
                </a:ext>
              </a:extLst>
            </p:cNvPr>
            <p:cNvSpPr/>
            <p:nvPr/>
          </p:nvSpPr>
          <p:spPr bwMode="auto">
            <a:xfrm>
              <a:off x="2351082" y="3394593"/>
              <a:ext cx="1341213" cy="252000"/>
            </a:xfrm>
            <a:prstGeom prst="wedgeRoundRectCallout">
              <a:avLst>
                <a:gd name="adj1" fmla="val 49745"/>
                <a:gd name="adj2" fmla="val 114878"/>
                <a:gd name="adj3" fmla="val 16667"/>
              </a:avLst>
            </a:prstGeom>
            <a:solidFill>
              <a:schemeClr val="bg1"/>
            </a:solidFill>
            <a:ln w="12700">
              <a:solidFill>
                <a:schemeClr val="accent3"/>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accent3"/>
                  </a:solidFill>
                  <a:latin typeface="メイリオ" pitchFamily="50" charset="-128"/>
                  <a:ea typeface="メイリオ" pitchFamily="50" charset="-128"/>
                  <a:cs typeface="メイリオ" pitchFamily="50" charset="-128"/>
                </a:rPr>
                <a:t>スライド調整</a:t>
              </a:r>
            </a:p>
          </p:txBody>
        </p:sp>
      </p:grpSp>
      <p:sp>
        <p:nvSpPr>
          <p:cNvPr id="15" name="タイトル 3">
            <a:extLst>
              <a:ext uri="{FF2B5EF4-FFF2-40B4-BE49-F238E27FC236}">
                <a16:creationId xmlns:a16="http://schemas.microsoft.com/office/drawing/2014/main" id="{78DFA00A-6DAD-1E93-FD63-DA2E12E025AE}"/>
              </a:ext>
            </a:extLst>
          </p:cNvPr>
          <p:cNvSpPr>
            <a:spLocks noGrp="1"/>
          </p:cNvSpPr>
          <p:nvPr>
            <p:ph type="title"/>
          </p:nvPr>
        </p:nvSpPr>
        <p:spPr>
          <a:xfrm>
            <a:off x="272480" y="152636"/>
            <a:ext cx="9361040" cy="396044"/>
          </a:xfrm>
        </p:spPr>
        <p:txBody>
          <a:bodyPr/>
          <a:lstStyle/>
          <a:p>
            <a:r>
              <a:rPr lang="ja-JP" altLang="en-US" b="1" dirty="0">
                <a:solidFill>
                  <a:schemeClr val="tx2"/>
                </a:solidFill>
                <a:cs typeface="メイリオ" pitchFamily="50" charset="-128"/>
              </a:rPr>
              <a:t>３．</a:t>
            </a:r>
            <a:r>
              <a:rPr lang="en-US" altLang="ja-JP" sz="2400" b="1" dirty="0">
                <a:solidFill>
                  <a:schemeClr val="tx2"/>
                </a:solidFill>
                <a:latin typeface="+mn-ea"/>
                <a:cs typeface="メイリオ" pitchFamily="50" charset="-128"/>
              </a:rPr>
              <a:t>2019</a:t>
            </a:r>
            <a:r>
              <a:rPr lang="ja-JP" altLang="en-US" sz="2400" b="1" dirty="0">
                <a:solidFill>
                  <a:schemeClr val="tx2"/>
                </a:solidFill>
                <a:latin typeface="+mn-ea"/>
                <a:cs typeface="メイリオ" pitchFamily="50" charset="-128"/>
              </a:rPr>
              <a:t>年「財政検証」のポイント</a:t>
            </a:r>
            <a:r>
              <a:rPr lang="en-US" altLang="ja-JP" sz="3600" b="1" dirty="0">
                <a:latin typeface="+mn-ea"/>
                <a:cs typeface="メイリオ" pitchFamily="50" charset="-128"/>
              </a:rPr>
              <a:t> </a:t>
            </a:r>
            <a:endParaRPr kumimoji="1" lang="ja-JP" altLang="en-US" b="1" dirty="0">
              <a:solidFill>
                <a:schemeClr val="tx2"/>
              </a:solidFill>
            </a:endParaRPr>
          </a:p>
        </p:txBody>
      </p:sp>
    </p:spTree>
    <p:extLst>
      <p:ext uri="{BB962C8B-B14F-4D97-AF65-F5344CB8AC3E}">
        <p14:creationId xmlns:p14="http://schemas.microsoft.com/office/powerpoint/2010/main" val="35111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2352946" y="801937"/>
            <a:ext cx="6731600" cy="495520"/>
          </a:xfrm>
        </p:spPr>
        <p:txBody>
          <a:bodyPr wrap="square">
            <a:spAutoFit/>
          </a:bodyPr>
          <a:lstStyle/>
          <a:p>
            <a:pPr>
              <a:lnSpc>
                <a:spcPct val="120000"/>
              </a:lnSpc>
            </a:pPr>
            <a:r>
              <a:rPr lang="ja-JP" altLang="en-US" sz="2800" b="1" dirty="0">
                <a:solidFill>
                  <a:schemeClr val="tx2">
                    <a:lumMod val="75000"/>
                  </a:schemeClr>
                </a:solidFill>
              </a:rPr>
              <a:t>コンテンツ</a:t>
            </a:r>
            <a:endParaRPr kumimoji="1" lang="ja-JP" altLang="en-US" sz="2800" dirty="0">
              <a:solidFill>
                <a:schemeClr val="tx2">
                  <a:lumMod val="75000"/>
                </a:schemeClr>
              </a:solidFill>
            </a:endParaRPr>
          </a:p>
        </p:txBody>
      </p:sp>
      <p:sp>
        <p:nvSpPr>
          <p:cNvPr id="2" name="フッター プレースホルダー 1">
            <a:extLst>
              <a:ext uri="{FF2B5EF4-FFF2-40B4-BE49-F238E27FC236}">
                <a16:creationId xmlns:a16="http://schemas.microsoft.com/office/drawing/2014/main" id="{2D70A735-6D07-4039-B070-5B517F4669C1}"/>
              </a:ext>
            </a:extLst>
          </p:cNvPr>
          <p:cNvSpPr>
            <a:spLocks noGrp="1"/>
          </p:cNvSpPr>
          <p:nvPr>
            <p:ph type="ftr" sz="quarter" idx="10"/>
          </p:nvPr>
        </p:nvSpPr>
        <p:spPr/>
        <p:txBody>
          <a:bodyPr/>
          <a:lstStyle/>
          <a:p>
            <a:r>
              <a:rPr lang="en-US" altLang="ja-JP" sz="1100" dirty="0">
                <a:latin typeface="+mj-ea"/>
                <a:ea typeface="+mj-ea"/>
              </a:rPr>
              <a:t>© </a:t>
            </a:r>
            <a:r>
              <a:rPr lang="ja-JP" altLang="en-US" sz="1100" dirty="0">
                <a:latin typeface="+mj-ea"/>
                <a:ea typeface="+mj-ea"/>
              </a:rPr>
              <a:t>ワーク・ライフ・サポート大泉</a:t>
            </a:r>
          </a:p>
        </p:txBody>
      </p:sp>
      <p:sp>
        <p:nvSpPr>
          <p:cNvPr id="3" name="スライド番号プレースホルダー 2">
            <a:extLst>
              <a:ext uri="{FF2B5EF4-FFF2-40B4-BE49-F238E27FC236}">
                <a16:creationId xmlns:a16="http://schemas.microsoft.com/office/drawing/2014/main" id="{E80DD097-5333-4367-8BE6-8B0DEB53EF62}"/>
              </a:ext>
            </a:extLst>
          </p:cNvPr>
          <p:cNvSpPr>
            <a:spLocks noGrp="1"/>
          </p:cNvSpPr>
          <p:nvPr>
            <p:ph type="sldNum" sz="quarter" idx="11"/>
          </p:nvPr>
        </p:nvSpPr>
        <p:spPr/>
        <p:txBody>
          <a:bodyPr/>
          <a:lstStyle/>
          <a:p>
            <a:fld id="{FB3508C7-2FE0-4945-9CBD-863E05F850D2}" type="slidenum">
              <a:rPr lang="ja-JP" altLang="en-US" smtClean="0"/>
              <a:pPr/>
              <a:t>1</a:t>
            </a:fld>
            <a:endParaRPr lang="ja-JP" altLang="en-US" dirty="0"/>
          </a:p>
        </p:txBody>
      </p:sp>
      <p:sp>
        <p:nvSpPr>
          <p:cNvPr id="7" name="AutoShape 3">
            <a:extLst>
              <a:ext uri="{FF2B5EF4-FFF2-40B4-BE49-F238E27FC236}">
                <a16:creationId xmlns:a16="http://schemas.microsoft.com/office/drawing/2014/main" id="{EDEC73C8-2FC4-4AD8-BD63-7421F0D78D3D}"/>
              </a:ext>
            </a:extLst>
          </p:cNvPr>
          <p:cNvSpPr>
            <a:spLocks noChangeArrowheads="1"/>
          </p:cNvSpPr>
          <p:nvPr/>
        </p:nvSpPr>
        <p:spPr bwMode="auto">
          <a:xfrm>
            <a:off x="2144688" y="1879712"/>
            <a:ext cx="7884876" cy="363817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nchor="ctr" anchorCtr="0">
            <a:spAutoFit/>
          </a:bodyPr>
          <a:lstStyle/>
          <a:p>
            <a:pPr>
              <a:lnSpc>
                <a:spcPts val="2200"/>
              </a:lnSpc>
              <a:spcBef>
                <a:spcPts val="1800"/>
              </a:spcBef>
              <a:spcAft>
                <a:spcPts val="1200"/>
              </a:spcAft>
            </a:pPr>
            <a:r>
              <a:rPr lang="ja-JP" altLang="en-US" sz="2400" b="1" dirty="0">
                <a:solidFill>
                  <a:schemeClr val="tx2"/>
                </a:solidFill>
                <a:latin typeface="+mn-ea"/>
                <a:cs typeface="メイリオ" pitchFamily="50" charset="-128"/>
              </a:rPr>
              <a:t>１．まずは年金制度の基礎知識から</a:t>
            </a:r>
            <a:endParaRPr lang="en-US" altLang="ja-JP" sz="2400" b="1" dirty="0">
              <a:solidFill>
                <a:schemeClr val="tx2"/>
              </a:solidFill>
              <a:latin typeface="+mn-ea"/>
              <a:cs typeface="メイリオ" pitchFamily="50" charset="-128"/>
            </a:endParaRPr>
          </a:p>
          <a:p>
            <a:pPr>
              <a:lnSpc>
                <a:spcPts val="2200"/>
              </a:lnSpc>
              <a:spcBef>
                <a:spcPts val="1800"/>
              </a:spcBef>
              <a:spcAft>
                <a:spcPts val="1200"/>
              </a:spcAft>
            </a:pPr>
            <a:r>
              <a:rPr lang="ja-JP" altLang="en-US" sz="2400" b="1" dirty="0">
                <a:solidFill>
                  <a:schemeClr val="tx2"/>
                </a:solidFill>
                <a:latin typeface="+mn-ea"/>
                <a:cs typeface="メイリオ" pitchFamily="50" charset="-128"/>
              </a:rPr>
              <a:t>２．</a:t>
            </a:r>
            <a:r>
              <a:rPr lang="en-US" altLang="ja-JP" sz="2400" b="1" dirty="0">
                <a:solidFill>
                  <a:schemeClr val="tx2"/>
                </a:solidFill>
                <a:latin typeface="+mn-ea"/>
                <a:cs typeface="メイリオ" pitchFamily="50" charset="-128"/>
              </a:rPr>
              <a:t>2004</a:t>
            </a:r>
            <a:r>
              <a:rPr lang="ja-JP" altLang="en-US" sz="2400" b="1" dirty="0">
                <a:solidFill>
                  <a:schemeClr val="tx2"/>
                </a:solidFill>
                <a:latin typeface="+mn-ea"/>
                <a:cs typeface="メイリオ" pitchFamily="50" charset="-128"/>
              </a:rPr>
              <a:t>年改正で年金財政のフレームワーク確立</a:t>
            </a:r>
            <a:endParaRPr lang="en-US" altLang="ja-JP" sz="2400" b="1" dirty="0">
              <a:solidFill>
                <a:schemeClr val="tx2"/>
              </a:solidFill>
              <a:latin typeface="+mn-ea"/>
              <a:cs typeface="メイリオ" pitchFamily="50" charset="-128"/>
            </a:endParaRPr>
          </a:p>
          <a:p>
            <a:pPr>
              <a:lnSpc>
                <a:spcPts val="2200"/>
              </a:lnSpc>
              <a:spcBef>
                <a:spcPts val="1800"/>
              </a:spcBef>
              <a:spcAft>
                <a:spcPts val="1200"/>
              </a:spcAft>
            </a:pPr>
            <a:r>
              <a:rPr lang="ja-JP" altLang="en-US" sz="2400" b="1" dirty="0">
                <a:solidFill>
                  <a:schemeClr val="tx2"/>
                </a:solidFill>
                <a:latin typeface="+mn-ea"/>
                <a:cs typeface="メイリオ" pitchFamily="50" charset="-128"/>
              </a:rPr>
              <a:t>３．</a:t>
            </a:r>
            <a:r>
              <a:rPr lang="en-US" altLang="ja-JP" sz="2400" b="1" dirty="0">
                <a:solidFill>
                  <a:schemeClr val="tx2"/>
                </a:solidFill>
                <a:latin typeface="+mn-ea"/>
                <a:cs typeface="メイリオ" pitchFamily="50" charset="-128"/>
              </a:rPr>
              <a:t>2019</a:t>
            </a:r>
            <a:r>
              <a:rPr lang="ja-JP" altLang="en-US" sz="2400" b="1" dirty="0">
                <a:solidFill>
                  <a:schemeClr val="tx2"/>
                </a:solidFill>
                <a:latin typeface="+mn-ea"/>
                <a:cs typeface="メイリオ" pitchFamily="50" charset="-128"/>
              </a:rPr>
              <a:t>年「財政検証」のポイント</a:t>
            </a:r>
            <a:r>
              <a:rPr lang="en-US" altLang="ja-JP" sz="3600" b="1" dirty="0">
                <a:latin typeface="+mn-ea"/>
                <a:cs typeface="メイリオ" pitchFamily="50" charset="-128"/>
              </a:rPr>
              <a:t> </a:t>
            </a:r>
          </a:p>
          <a:p>
            <a:pPr>
              <a:lnSpc>
                <a:spcPts val="2200"/>
              </a:lnSpc>
              <a:spcBef>
                <a:spcPts val="1800"/>
              </a:spcBef>
              <a:spcAft>
                <a:spcPts val="1200"/>
              </a:spcAft>
            </a:pPr>
            <a:r>
              <a:rPr lang="ja-JP" altLang="en-US" sz="2400" b="1" dirty="0">
                <a:solidFill>
                  <a:schemeClr val="tx2"/>
                </a:solidFill>
                <a:latin typeface="+mn-ea"/>
                <a:cs typeface="メイリオ" pitchFamily="50" charset="-128"/>
              </a:rPr>
              <a:t>４．</a:t>
            </a:r>
            <a:r>
              <a:rPr lang="en-US" altLang="ja-JP" sz="2400" b="1" dirty="0">
                <a:solidFill>
                  <a:schemeClr val="tx2"/>
                </a:solidFill>
                <a:latin typeface="+mn-ea"/>
                <a:cs typeface="メイリオ" pitchFamily="50" charset="-128"/>
              </a:rPr>
              <a:t>2024</a:t>
            </a:r>
            <a:r>
              <a:rPr lang="ja-JP" altLang="en-US" sz="2400" b="1" dirty="0">
                <a:solidFill>
                  <a:schemeClr val="tx2"/>
                </a:solidFill>
                <a:latin typeface="+mn-ea"/>
                <a:cs typeface="メイリオ" pitchFamily="50" charset="-128"/>
              </a:rPr>
              <a:t>年「財政検証」のポイントと将来の見通し</a:t>
            </a:r>
            <a:endParaRPr lang="en-US" altLang="ja-JP" sz="2400" b="1" dirty="0">
              <a:solidFill>
                <a:schemeClr val="tx2"/>
              </a:solidFill>
              <a:latin typeface="+mn-ea"/>
              <a:cs typeface="メイリオ" pitchFamily="50" charset="-128"/>
            </a:endParaRPr>
          </a:p>
          <a:p>
            <a:pPr>
              <a:lnSpc>
                <a:spcPts val="2200"/>
              </a:lnSpc>
              <a:spcBef>
                <a:spcPts val="1800"/>
              </a:spcBef>
              <a:spcAft>
                <a:spcPts val="1200"/>
              </a:spcAft>
            </a:pPr>
            <a:r>
              <a:rPr lang="ja-JP" altLang="en-US" sz="2400" b="1" dirty="0">
                <a:solidFill>
                  <a:schemeClr val="tx2"/>
                </a:solidFill>
                <a:latin typeface="+mn-ea"/>
                <a:cs typeface="メイリオ" pitchFamily="50" charset="-128"/>
              </a:rPr>
              <a:t>５．年金部会「議論の整理」と</a:t>
            </a:r>
            <a:r>
              <a:rPr lang="en-US" altLang="ja-JP" sz="2400" b="1" dirty="0">
                <a:solidFill>
                  <a:schemeClr val="tx2"/>
                </a:solidFill>
                <a:latin typeface="+mn-ea"/>
                <a:cs typeface="メイリオ" pitchFamily="50" charset="-128"/>
              </a:rPr>
              <a:t>2025</a:t>
            </a:r>
            <a:r>
              <a:rPr lang="ja-JP" altLang="en-US" sz="2400" b="1" dirty="0">
                <a:solidFill>
                  <a:schemeClr val="tx2"/>
                </a:solidFill>
                <a:latin typeface="+mn-ea"/>
                <a:cs typeface="メイリオ" pitchFamily="50" charset="-128"/>
              </a:rPr>
              <a:t>年改正の方向</a:t>
            </a:r>
            <a:endParaRPr lang="en-US" altLang="ja-JP" sz="2400" b="1" dirty="0">
              <a:solidFill>
                <a:schemeClr val="tx2"/>
              </a:solidFill>
              <a:latin typeface="+mn-ea"/>
              <a:cs typeface="メイリオ" pitchFamily="50" charset="-128"/>
            </a:endParaRPr>
          </a:p>
          <a:p>
            <a:pPr>
              <a:lnSpc>
                <a:spcPts val="2200"/>
              </a:lnSpc>
              <a:spcBef>
                <a:spcPts val="1800"/>
              </a:spcBef>
              <a:spcAft>
                <a:spcPts val="1200"/>
              </a:spcAft>
            </a:pPr>
            <a:r>
              <a:rPr lang="ja-JP" altLang="en-US" sz="2400" b="1" dirty="0">
                <a:solidFill>
                  <a:schemeClr val="tx2"/>
                </a:solidFill>
                <a:latin typeface="+mn-ea"/>
                <a:cs typeface="メイリオ" pitchFamily="50" charset="-128"/>
              </a:rPr>
              <a:t>６．年金改革に対する認識</a:t>
            </a:r>
            <a:endParaRPr lang="en-US" altLang="ja-JP" sz="2400" b="1" dirty="0">
              <a:solidFill>
                <a:schemeClr val="tx2"/>
              </a:solidFill>
              <a:latin typeface="+mn-ea"/>
              <a:cs typeface="メイリオ" pitchFamily="50" charset="-128"/>
            </a:endParaRPr>
          </a:p>
        </p:txBody>
      </p:sp>
    </p:spTree>
    <p:extLst>
      <p:ext uri="{BB962C8B-B14F-4D97-AF65-F5344CB8AC3E}">
        <p14:creationId xmlns:p14="http://schemas.microsoft.com/office/powerpoint/2010/main" val="183247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265365E-2BE9-D58F-9104-EDE6E4CB3DB2}"/>
              </a:ext>
            </a:extLst>
          </p:cNvPr>
          <p:cNvSpPr>
            <a:spLocks noGrp="1"/>
          </p:cNvSpPr>
          <p:nvPr>
            <p:ph type="ftr" sz="quarter" idx="10"/>
          </p:nvPr>
        </p:nvSpPr>
        <p:spPr/>
        <p:txBody>
          <a:bodyPr/>
          <a:lstStyle/>
          <a:p>
            <a:r>
              <a:rPr lang="en-US" altLang="ja-JP"/>
              <a:t>© </a:t>
            </a:r>
            <a:r>
              <a:rPr lang="ja-JP" altLang="en-US"/>
              <a:t>ワーク・ライフ・サポート大泉</a:t>
            </a:r>
            <a:endParaRPr lang="ja-JP" altLang="en-US" dirty="0"/>
          </a:p>
        </p:txBody>
      </p:sp>
      <p:sp>
        <p:nvSpPr>
          <p:cNvPr id="3" name="スライド番号プレースホルダー 2">
            <a:extLst>
              <a:ext uri="{FF2B5EF4-FFF2-40B4-BE49-F238E27FC236}">
                <a16:creationId xmlns:a16="http://schemas.microsoft.com/office/drawing/2014/main" id="{BEF858FB-665C-6584-7F7C-CB90768FDC20}"/>
              </a:ext>
            </a:extLst>
          </p:cNvPr>
          <p:cNvSpPr>
            <a:spLocks noGrp="1"/>
          </p:cNvSpPr>
          <p:nvPr>
            <p:ph type="sldNum" sz="quarter" idx="11"/>
          </p:nvPr>
        </p:nvSpPr>
        <p:spPr/>
        <p:txBody>
          <a:bodyPr/>
          <a:lstStyle/>
          <a:p>
            <a:fld id="{FB3508C7-2FE0-4945-9CBD-863E05F850D2}" type="slidenum">
              <a:rPr lang="ja-JP" altLang="en-US" smtClean="0"/>
              <a:pPr/>
              <a:t>19</a:t>
            </a:fld>
            <a:endParaRPr lang="ja-JP" altLang="en-US" dirty="0"/>
          </a:p>
        </p:txBody>
      </p:sp>
      <p:sp>
        <p:nvSpPr>
          <p:cNvPr id="4" name="四角形: 角を丸くする 3">
            <a:extLst>
              <a:ext uri="{FF2B5EF4-FFF2-40B4-BE49-F238E27FC236}">
                <a16:creationId xmlns:a16="http://schemas.microsoft.com/office/drawing/2014/main" id="{EA091F5C-D657-AB60-07A7-3CFE64D56E66}"/>
              </a:ext>
            </a:extLst>
          </p:cNvPr>
          <p:cNvSpPr/>
          <p:nvPr/>
        </p:nvSpPr>
        <p:spPr bwMode="auto">
          <a:xfrm>
            <a:off x="1856656" y="4996705"/>
            <a:ext cx="2520280" cy="1368152"/>
          </a:xfrm>
          <a:prstGeom prst="roundRect">
            <a:avLst/>
          </a:prstGeom>
          <a:solidFill>
            <a:schemeClr val="bg2"/>
          </a:solidFill>
          <a:ln w="6350">
            <a:solidFill>
              <a:schemeClr val="accent2"/>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spcBef>
                <a:spcPct val="0"/>
              </a:spcBef>
              <a:spcAft>
                <a:spcPts val="600"/>
              </a:spcAft>
            </a:pPr>
            <a:r>
              <a:rPr kumimoji="1" lang="ja-JP" altLang="en-US" b="1" dirty="0">
                <a:solidFill>
                  <a:srgbClr val="4D4D4D"/>
                </a:solidFill>
                <a:latin typeface="メイリオ" pitchFamily="50" charset="-128"/>
                <a:ea typeface="メイリオ" pitchFamily="50" charset="-128"/>
                <a:cs typeface="メイリオ" pitchFamily="50" charset="-128"/>
              </a:rPr>
              <a:t>厚生年金勘定</a:t>
            </a:r>
            <a:endParaRPr kumimoji="1" lang="en-US" altLang="ja-JP" b="1" dirty="0">
              <a:solidFill>
                <a:srgbClr val="4D4D4D"/>
              </a:solidFill>
              <a:latin typeface="メイリオ" pitchFamily="50" charset="-128"/>
              <a:ea typeface="メイリオ" pitchFamily="50" charset="-128"/>
              <a:cs typeface="メイリオ" pitchFamily="50" charset="-128"/>
            </a:endParaRPr>
          </a:p>
          <a:p>
            <a:pPr algn="ctr">
              <a:spcBef>
                <a:spcPct val="0"/>
              </a:spcBef>
              <a:spcAft>
                <a:spcPts val="600"/>
              </a:spcAft>
            </a:pPr>
            <a:r>
              <a:rPr lang="en-US" altLang="ja-JP" sz="1600" dirty="0">
                <a:solidFill>
                  <a:srgbClr val="4D4D4D"/>
                </a:solidFill>
                <a:latin typeface="メイリオ" pitchFamily="50" charset="-128"/>
                <a:ea typeface="メイリオ" pitchFamily="50" charset="-128"/>
                <a:cs typeface="メイリオ" pitchFamily="50" charset="-128"/>
              </a:rPr>
              <a:t>【</a:t>
            </a:r>
            <a:r>
              <a:rPr lang="ja-JP" altLang="en-US" sz="1600" dirty="0">
                <a:solidFill>
                  <a:srgbClr val="4D4D4D"/>
                </a:solidFill>
                <a:latin typeface="メイリオ" pitchFamily="50" charset="-128"/>
                <a:ea typeface="メイリオ" pitchFamily="50" charset="-128"/>
                <a:cs typeface="メイリオ" pitchFamily="50" charset="-128"/>
              </a:rPr>
              <a:t>積立金</a:t>
            </a:r>
            <a:r>
              <a:rPr lang="en-US" altLang="ja-JP" sz="1600" dirty="0">
                <a:solidFill>
                  <a:srgbClr val="4D4D4D"/>
                </a:solidFill>
                <a:latin typeface="メイリオ" pitchFamily="50" charset="-128"/>
                <a:ea typeface="メイリオ" pitchFamily="50" charset="-128"/>
                <a:cs typeface="メイリオ" pitchFamily="50" charset="-128"/>
              </a:rPr>
              <a:t>248.3</a:t>
            </a:r>
            <a:r>
              <a:rPr lang="ja-JP" altLang="en-US" sz="1600" dirty="0">
                <a:solidFill>
                  <a:srgbClr val="4D4D4D"/>
                </a:solidFill>
                <a:latin typeface="メイリオ" pitchFamily="50" charset="-128"/>
                <a:ea typeface="メイリオ" pitchFamily="50" charset="-128"/>
                <a:cs typeface="メイリオ" pitchFamily="50" charset="-128"/>
              </a:rPr>
              <a:t>兆円</a:t>
            </a:r>
            <a:r>
              <a:rPr lang="en-US" altLang="ja-JP" sz="1600" dirty="0">
                <a:solidFill>
                  <a:srgbClr val="4D4D4D"/>
                </a:solidFill>
                <a:latin typeface="メイリオ" pitchFamily="50" charset="-128"/>
                <a:ea typeface="メイリオ" pitchFamily="50" charset="-128"/>
                <a:cs typeface="メイリオ" pitchFamily="50" charset="-128"/>
              </a:rPr>
              <a:t>】</a:t>
            </a:r>
          </a:p>
          <a:p>
            <a:pPr algn="ctr">
              <a:spcBef>
                <a:spcPct val="0"/>
              </a:spcBef>
              <a:spcAft>
                <a:spcPts val="600"/>
              </a:spcAft>
            </a:pPr>
            <a:r>
              <a:rPr kumimoji="1" lang="ja-JP" altLang="en-US" sz="1400" dirty="0">
                <a:solidFill>
                  <a:srgbClr val="4D4D4D"/>
                </a:solidFill>
                <a:latin typeface="メイリオ" pitchFamily="50" charset="-128"/>
                <a:ea typeface="メイリオ" pitchFamily="50" charset="-128"/>
                <a:cs typeface="メイリオ" pitchFamily="50" charset="-128"/>
              </a:rPr>
              <a:t>第２・</a:t>
            </a:r>
            <a:r>
              <a:rPr kumimoji="1" lang="en-US" altLang="ja-JP" sz="1400" dirty="0">
                <a:solidFill>
                  <a:srgbClr val="4D4D4D"/>
                </a:solidFill>
                <a:latin typeface="メイリオ" pitchFamily="50" charset="-128"/>
                <a:ea typeface="メイリオ" pitchFamily="50" charset="-128"/>
                <a:cs typeface="メイリオ" pitchFamily="50" charset="-128"/>
              </a:rPr>
              <a:t>3</a:t>
            </a:r>
            <a:r>
              <a:rPr kumimoji="1" lang="ja-JP" altLang="en-US" sz="1400" dirty="0">
                <a:solidFill>
                  <a:srgbClr val="4D4D4D"/>
                </a:solidFill>
                <a:latin typeface="メイリオ" pitchFamily="50" charset="-128"/>
                <a:ea typeface="メイリオ" pitchFamily="50" charset="-128"/>
                <a:cs typeface="メイリオ" pitchFamily="50" charset="-128"/>
              </a:rPr>
              <a:t>号被保険者</a:t>
            </a:r>
            <a:endParaRPr kumimoji="1" lang="en-US" altLang="ja-JP" sz="1400" dirty="0">
              <a:solidFill>
                <a:srgbClr val="4D4D4D"/>
              </a:solidFill>
              <a:latin typeface="メイリオ" pitchFamily="50" charset="-128"/>
              <a:ea typeface="メイリオ" pitchFamily="50" charset="-128"/>
              <a:cs typeface="メイリオ" pitchFamily="50" charset="-128"/>
            </a:endParaRPr>
          </a:p>
          <a:p>
            <a:pPr algn="ctr">
              <a:spcBef>
                <a:spcPct val="0"/>
              </a:spcBef>
              <a:spcAft>
                <a:spcPts val="600"/>
              </a:spcAft>
            </a:pPr>
            <a:r>
              <a:rPr kumimoji="1" lang="en-US" altLang="ja-JP" sz="1400" dirty="0">
                <a:solidFill>
                  <a:srgbClr val="4D4D4D"/>
                </a:solidFill>
                <a:latin typeface="メイリオ" pitchFamily="50" charset="-128"/>
                <a:ea typeface="メイリオ" pitchFamily="50" charset="-128"/>
                <a:cs typeface="メイリオ" pitchFamily="50" charset="-128"/>
              </a:rPr>
              <a:t>4,778</a:t>
            </a:r>
            <a:r>
              <a:rPr kumimoji="1" lang="ja-JP" altLang="en-US" sz="1400" dirty="0">
                <a:solidFill>
                  <a:srgbClr val="4D4D4D"/>
                </a:solidFill>
                <a:latin typeface="メイリオ" pitchFamily="50" charset="-128"/>
                <a:ea typeface="メイリオ" pitchFamily="50" charset="-128"/>
                <a:cs typeface="メイリオ" pitchFamily="50" charset="-128"/>
              </a:rPr>
              <a:t>万人</a:t>
            </a:r>
          </a:p>
        </p:txBody>
      </p:sp>
      <p:sp>
        <p:nvSpPr>
          <p:cNvPr id="6" name="四角形: 角を丸くする 5">
            <a:extLst>
              <a:ext uri="{FF2B5EF4-FFF2-40B4-BE49-F238E27FC236}">
                <a16:creationId xmlns:a16="http://schemas.microsoft.com/office/drawing/2014/main" id="{42EA3CED-2440-23F9-0651-9FF4987F0259}"/>
              </a:ext>
            </a:extLst>
          </p:cNvPr>
          <p:cNvSpPr/>
          <p:nvPr/>
        </p:nvSpPr>
        <p:spPr bwMode="auto">
          <a:xfrm>
            <a:off x="1856656" y="2113993"/>
            <a:ext cx="2520280" cy="1368152"/>
          </a:xfrm>
          <a:prstGeom prst="roundRect">
            <a:avLst/>
          </a:prstGeom>
          <a:solidFill>
            <a:schemeClr val="bg2"/>
          </a:solidFill>
          <a:ln w="6350">
            <a:solidFill>
              <a:schemeClr val="accent3"/>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spcBef>
                <a:spcPct val="0"/>
              </a:spcBef>
              <a:spcAft>
                <a:spcPts val="600"/>
              </a:spcAft>
            </a:pPr>
            <a:r>
              <a:rPr kumimoji="1" lang="ja-JP" altLang="en-US" b="1" dirty="0">
                <a:solidFill>
                  <a:srgbClr val="4D4D4D"/>
                </a:solidFill>
                <a:latin typeface="メイリオ" pitchFamily="50" charset="-128"/>
                <a:ea typeface="メイリオ" pitchFamily="50" charset="-128"/>
                <a:cs typeface="メイリオ" pitchFamily="50" charset="-128"/>
              </a:rPr>
              <a:t>国民年金勘定</a:t>
            </a:r>
            <a:endParaRPr kumimoji="1" lang="en-US" altLang="ja-JP" b="1" dirty="0">
              <a:solidFill>
                <a:srgbClr val="4D4D4D"/>
              </a:solidFill>
              <a:latin typeface="メイリオ" pitchFamily="50" charset="-128"/>
              <a:ea typeface="メイリオ" pitchFamily="50" charset="-128"/>
              <a:cs typeface="メイリオ" pitchFamily="50" charset="-128"/>
            </a:endParaRPr>
          </a:p>
          <a:p>
            <a:pPr algn="ctr">
              <a:spcBef>
                <a:spcPct val="0"/>
              </a:spcBef>
              <a:spcAft>
                <a:spcPts val="600"/>
              </a:spcAft>
            </a:pPr>
            <a:r>
              <a:rPr lang="en-US" altLang="ja-JP" sz="1600" dirty="0">
                <a:solidFill>
                  <a:srgbClr val="4D4D4D"/>
                </a:solidFill>
                <a:latin typeface="メイリオ" pitchFamily="50" charset="-128"/>
                <a:ea typeface="メイリオ" pitchFamily="50" charset="-128"/>
                <a:cs typeface="メイリオ" pitchFamily="50" charset="-128"/>
              </a:rPr>
              <a:t>【</a:t>
            </a:r>
            <a:r>
              <a:rPr lang="ja-JP" altLang="en-US" sz="1600" dirty="0">
                <a:solidFill>
                  <a:srgbClr val="4D4D4D"/>
                </a:solidFill>
                <a:latin typeface="メイリオ" pitchFamily="50" charset="-128"/>
                <a:ea typeface="メイリオ" pitchFamily="50" charset="-128"/>
                <a:cs typeface="メイリオ" pitchFamily="50" charset="-128"/>
              </a:rPr>
              <a:t>積立金</a:t>
            </a:r>
            <a:r>
              <a:rPr lang="en-US" altLang="ja-JP" sz="1600" dirty="0">
                <a:solidFill>
                  <a:srgbClr val="4D4D4D"/>
                </a:solidFill>
                <a:latin typeface="メイリオ" pitchFamily="50" charset="-128"/>
                <a:ea typeface="メイリオ" pitchFamily="50" charset="-128"/>
                <a:cs typeface="メイリオ" pitchFamily="50" charset="-128"/>
              </a:rPr>
              <a:t>12.6</a:t>
            </a:r>
            <a:r>
              <a:rPr lang="ja-JP" altLang="en-US" sz="1600" dirty="0">
                <a:solidFill>
                  <a:srgbClr val="4D4D4D"/>
                </a:solidFill>
                <a:latin typeface="メイリオ" pitchFamily="50" charset="-128"/>
                <a:ea typeface="メイリオ" pitchFamily="50" charset="-128"/>
                <a:cs typeface="メイリオ" pitchFamily="50" charset="-128"/>
              </a:rPr>
              <a:t>兆円</a:t>
            </a:r>
            <a:r>
              <a:rPr lang="en-US" altLang="ja-JP" sz="1600" dirty="0">
                <a:solidFill>
                  <a:srgbClr val="4D4D4D"/>
                </a:solidFill>
                <a:latin typeface="メイリオ" pitchFamily="50" charset="-128"/>
                <a:ea typeface="メイリオ" pitchFamily="50" charset="-128"/>
                <a:cs typeface="メイリオ" pitchFamily="50" charset="-128"/>
              </a:rPr>
              <a:t>】</a:t>
            </a:r>
          </a:p>
          <a:p>
            <a:pPr algn="ctr">
              <a:spcBef>
                <a:spcPct val="0"/>
              </a:spcBef>
              <a:spcAft>
                <a:spcPts val="600"/>
              </a:spcAft>
            </a:pPr>
            <a:r>
              <a:rPr kumimoji="1" lang="ja-JP" altLang="en-US" sz="1400" dirty="0">
                <a:solidFill>
                  <a:srgbClr val="4D4D4D"/>
                </a:solidFill>
                <a:latin typeface="メイリオ" pitchFamily="50" charset="-128"/>
                <a:ea typeface="メイリオ" pitchFamily="50" charset="-128"/>
                <a:cs typeface="メイリオ" pitchFamily="50" charset="-128"/>
              </a:rPr>
              <a:t>第１号被保険者</a:t>
            </a:r>
            <a:endParaRPr kumimoji="1" lang="en-US" altLang="ja-JP" sz="1400" dirty="0">
              <a:solidFill>
                <a:srgbClr val="4D4D4D"/>
              </a:solidFill>
              <a:latin typeface="メイリオ" pitchFamily="50" charset="-128"/>
              <a:ea typeface="メイリオ" pitchFamily="50" charset="-128"/>
              <a:cs typeface="メイリオ" pitchFamily="50" charset="-128"/>
            </a:endParaRPr>
          </a:p>
          <a:p>
            <a:pPr algn="ctr">
              <a:spcBef>
                <a:spcPct val="0"/>
              </a:spcBef>
              <a:spcAft>
                <a:spcPts val="600"/>
              </a:spcAft>
            </a:pPr>
            <a:r>
              <a:rPr kumimoji="1" lang="en-US" altLang="ja-JP" sz="1400" dirty="0">
                <a:solidFill>
                  <a:srgbClr val="4D4D4D"/>
                </a:solidFill>
                <a:latin typeface="メイリオ" pitchFamily="50" charset="-128"/>
                <a:ea typeface="メイリオ" pitchFamily="50" charset="-128"/>
                <a:cs typeface="メイリオ" pitchFamily="50" charset="-128"/>
              </a:rPr>
              <a:t>670</a:t>
            </a:r>
            <a:r>
              <a:rPr kumimoji="1" lang="ja-JP" altLang="en-US" sz="1400" dirty="0">
                <a:solidFill>
                  <a:srgbClr val="4D4D4D"/>
                </a:solidFill>
                <a:latin typeface="メイリオ" pitchFamily="50" charset="-128"/>
                <a:ea typeface="メイリオ" pitchFamily="50" charset="-128"/>
                <a:cs typeface="メイリオ" pitchFamily="50" charset="-128"/>
              </a:rPr>
              <a:t>万人</a:t>
            </a:r>
          </a:p>
        </p:txBody>
      </p:sp>
      <p:sp>
        <p:nvSpPr>
          <p:cNvPr id="8" name="テキスト ボックス 7">
            <a:extLst>
              <a:ext uri="{FF2B5EF4-FFF2-40B4-BE49-F238E27FC236}">
                <a16:creationId xmlns:a16="http://schemas.microsoft.com/office/drawing/2014/main" id="{D1D895DA-4F03-72E0-CFA0-B84D21D9F386}"/>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参考２：公的年金の財政構造イメージ（なぜ差異が生じる？②）</a:t>
            </a:r>
            <a:endParaRPr kumimoji="1" lang="ja-JP" altLang="en-US" sz="1600" dirty="0">
              <a:solidFill>
                <a:schemeClr val="accent1"/>
              </a:solidFill>
              <a:latin typeface="+mj-ea"/>
              <a:ea typeface="+mj-ea"/>
            </a:endParaRPr>
          </a:p>
        </p:txBody>
      </p:sp>
      <p:sp>
        <p:nvSpPr>
          <p:cNvPr id="9" name="テキスト ボックス 8">
            <a:extLst>
              <a:ext uri="{FF2B5EF4-FFF2-40B4-BE49-F238E27FC236}">
                <a16:creationId xmlns:a16="http://schemas.microsoft.com/office/drawing/2014/main" id="{C8C96BC9-61A3-BC93-F484-88822BD63CB2}"/>
              </a:ext>
            </a:extLst>
          </p:cNvPr>
          <p:cNvSpPr txBox="1"/>
          <p:nvPr/>
        </p:nvSpPr>
        <p:spPr>
          <a:xfrm>
            <a:off x="650131" y="1016848"/>
            <a:ext cx="8710469" cy="1044000"/>
          </a:xfrm>
          <a:prstGeom prst="roundRect">
            <a:avLst/>
          </a:prstGeom>
          <a:solidFill>
            <a:srgbClr val="FFFBFB"/>
          </a:solidFill>
          <a:ln w="6350">
            <a:solidFill>
              <a:schemeClr val="accent4"/>
            </a:solidFill>
          </a:ln>
        </p:spPr>
        <p:txBody>
          <a:bodyPr wrap="square" rtlCol="0">
            <a:noAutofit/>
          </a:bodyPr>
          <a:lstStyle/>
          <a:p>
            <a:pPr marL="285750" indent="-285750" algn="just">
              <a:lnSpc>
                <a:spcPts val="1700"/>
              </a:lnSpc>
              <a:buFont typeface="Wingdings" panose="05000000000000000000" pitchFamily="2" charset="2"/>
              <a:buChar char="u"/>
            </a:pPr>
            <a:r>
              <a:rPr lang="ja-JP" altLang="en-US" sz="1400" dirty="0">
                <a:latin typeface="+mn-ea"/>
              </a:rPr>
              <a:t>国民年金の</a:t>
            </a:r>
            <a:r>
              <a:rPr kumimoji="1" lang="ja-JP" altLang="en-US" sz="1400" dirty="0">
                <a:latin typeface="+mn-ea"/>
              </a:rPr>
              <a:t>２分の１は国庫負担により賄われ、基礎年金拠出金の額は年間の給付費を現在の被保険者の総数で割って単価を算出し、これに双方の被保険者数を乗じた額を拠出（加入者数により案分）</a:t>
            </a:r>
            <a:endParaRPr kumimoji="1" lang="en-US" altLang="ja-JP" sz="1400" dirty="0">
              <a:latin typeface="+mn-ea"/>
            </a:endParaRPr>
          </a:p>
          <a:p>
            <a:pPr algn="just">
              <a:lnSpc>
                <a:spcPts val="300"/>
              </a:lnSpc>
            </a:pPr>
            <a:endParaRPr lang="en-US" altLang="ja-JP" sz="1400" dirty="0">
              <a:latin typeface="+mn-ea"/>
            </a:endParaRPr>
          </a:p>
          <a:p>
            <a:pPr marL="285750" indent="-285750" algn="just">
              <a:lnSpc>
                <a:spcPts val="1700"/>
              </a:lnSpc>
              <a:buFont typeface="Wingdings" panose="05000000000000000000" pitchFamily="2" charset="2"/>
              <a:buChar char="u"/>
            </a:pPr>
            <a:r>
              <a:rPr kumimoji="1" lang="ja-JP" altLang="en-US" sz="1400" dirty="0">
                <a:latin typeface="+mn-ea"/>
              </a:rPr>
              <a:t>国民年金勘定の積立金不足（賃金低下でも給付が抑制されない）によってマクロ経済スライド調整が長期化し、基礎年金</a:t>
            </a:r>
            <a:r>
              <a:rPr lang="ja-JP" altLang="en-US" sz="1400" dirty="0">
                <a:latin typeface="+mn-ea"/>
              </a:rPr>
              <a:t>水準が抑制されて</a:t>
            </a:r>
            <a:r>
              <a:rPr kumimoji="1" lang="ja-JP" altLang="en-US" sz="1400" dirty="0">
                <a:latin typeface="+mn-ea"/>
              </a:rPr>
              <a:t>拠出金が低下、結果、厚生年金勘定の報酬比例部分財源が増加</a:t>
            </a:r>
            <a:endParaRPr kumimoji="1" lang="en-US" altLang="ja-JP" sz="1400" dirty="0">
              <a:latin typeface="+mn-ea"/>
            </a:endParaRPr>
          </a:p>
        </p:txBody>
      </p:sp>
      <p:grpSp>
        <p:nvGrpSpPr>
          <p:cNvPr id="21" name="グループ化 20">
            <a:extLst>
              <a:ext uri="{FF2B5EF4-FFF2-40B4-BE49-F238E27FC236}">
                <a16:creationId xmlns:a16="http://schemas.microsoft.com/office/drawing/2014/main" id="{4AEF13F6-AC67-AD25-3E31-F90D52D58DC8}"/>
              </a:ext>
            </a:extLst>
          </p:cNvPr>
          <p:cNvGrpSpPr/>
          <p:nvPr/>
        </p:nvGrpSpPr>
        <p:grpSpPr>
          <a:xfrm>
            <a:off x="595732" y="2108603"/>
            <a:ext cx="400110" cy="1395912"/>
            <a:chOff x="595732" y="2118034"/>
            <a:chExt cx="400110" cy="1395912"/>
          </a:xfrm>
        </p:grpSpPr>
        <p:sp>
          <p:nvSpPr>
            <p:cNvPr id="12" name="四角形: 角を丸くする 11">
              <a:extLst>
                <a:ext uri="{FF2B5EF4-FFF2-40B4-BE49-F238E27FC236}">
                  <a16:creationId xmlns:a16="http://schemas.microsoft.com/office/drawing/2014/main" id="{539F869B-F293-6DC2-1835-55DE5BCA7D11}"/>
                </a:ext>
              </a:extLst>
            </p:cNvPr>
            <p:cNvSpPr/>
            <p:nvPr/>
          </p:nvSpPr>
          <p:spPr bwMode="auto">
            <a:xfrm>
              <a:off x="599015" y="2118034"/>
              <a:ext cx="393545" cy="1368152"/>
            </a:xfrm>
            <a:prstGeom prst="roundRect">
              <a:avLst/>
            </a:prstGeom>
            <a:solidFill>
              <a:schemeClr val="bg1">
                <a:lumMod val="95000"/>
              </a:schemeClr>
            </a:solidFill>
            <a:ln w="6350">
              <a:solidFill>
                <a:schemeClr val="tx1">
                  <a:lumMod val="60000"/>
                  <a:lumOff val="40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200" dirty="0">
                <a:latin typeface="メイリオ" pitchFamily="50" charset="-128"/>
                <a:ea typeface="メイリオ" pitchFamily="50" charset="-128"/>
                <a:cs typeface="メイリオ" pitchFamily="50" charset="-128"/>
              </a:endParaRPr>
            </a:p>
          </p:txBody>
        </p:sp>
        <p:sp>
          <p:nvSpPr>
            <p:cNvPr id="14" name="テキスト ボックス 13">
              <a:extLst>
                <a:ext uri="{FF2B5EF4-FFF2-40B4-BE49-F238E27FC236}">
                  <a16:creationId xmlns:a16="http://schemas.microsoft.com/office/drawing/2014/main" id="{A4E6BBB9-9E1E-1B83-D05B-DC3F23C60AE8}"/>
                </a:ext>
              </a:extLst>
            </p:cNvPr>
            <p:cNvSpPr txBox="1"/>
            <p:nvPr/>
          </p:nvSpPr>
          <p:spPr>
            <a:xfrm>
              <a:off x="595732" y="2145794"/>
              <a:ext cx="400110" cy="1368152"/>
            </a:xfrm>
            <a:prstGeom prst="rect">
              <a:avLst/>
            </a:prstGeom>
            <a:noFill/>
          </p:spPr>
          <p:txBody>
            <a:bodyPr vert="eaVert" wrap="square" rtlCol="0">
              <a:spAutoFit/>
            </a:bodyPr>
            <a:lstStyle/>
            <a:p>
              <a:r>
                <a:rPr kumimoji="1" lang="ja-JP" altLang="en-US" sz="1400" b="1" dirty="0"/>
                <a:t>国民年金保険料</a:t>
              </a:r>
            </a:p>
          </p:txBody>
        </p:sp>
      </p:grpSp>
      <p:grpSp>
        <p:nvGrpSpPr>
          <p:cNvPr id="22" name="グループ化 21">
            <a:extLst>
              <a:ext uri="{FF2B5EF4-FFF2-40B4-BE49-F238E27FC236}">
                <a16:creationId xmlns:a16="http://schemas.microsoft.com/office/drawing/2014/main" id="{6C39DF9A-0972-EDFA-023C-9B5D748C51C6}"/>
              </a:ext>
            </a:extLst>
          </p:cNvPr>
          <p:cNvGrpSpPr/>
          <p:nvPr/>
        </p:nvGrpSpPr>
        <p:grpSpPr>
          <a:xfrm>
            <a:off x="595732" y="4994763"/>
            <a:ext cx="400110" cy="1398316"/>
            <a:chOff x="595732" y="4775666"/>
            <a:chExt cx="400110" cy="1398316"/>
          </a:xfrm>
        </p:grpSpPr>
        <p:sp>
          <p:nvSpPr>
            <p:cNvPr id="13" name="四角形: 角を丸くする 12">
              <a:extLst>
                <a:ext uri="{FF2B5EF4-FFF2-40B4-BE49-F238E27FC236}">
                  <a16:creationId xmlns:a16="http://schemas.microsoft.com/office/drawing/2014/main" id="{83204EB6-2B50-F2A2-D89A-B553E74B0030}"/>
                </a:ext>
              </a:extLst>
            </p:cNvPr>
            <p:cNvSpPr/>
            <p:nvPr/>
          </p:nvSpPr>
          <p:spPr bwMode="auto">
            <a:xfrm>
              <a:off x="600975" y="4775666"/>
              <a:ext cx="393545" cy="1368152"/>
            </a:xfrm>
            <a:prstGeom prst="roundRect">
              <a:avLst/>
            </a:prstGeom>
            <a:solidFill>
              <a:schemeClr val="bg1">
                <a:lumMod val="95000"/>
              </a:schemeClr>
            </a:solidFill>
            <a:ln w="6350">
              <a:solidFill>
                <a:schemeClr val="tx1">
                  <a:lumMod val="60000"/>
                  <a:lumOff val="40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9B844F96-57AA-EB49-94D6-9710B72D5B1D}"/>
                </a:ext>
              </a:extLst>
            </p:cNvPr>
            <p:cNvSpPr txBox="1"/>
            <p:nvPr/>
          </p:nvSpPr>
          <p:spPr>
            <a:xfrm>
              <a:off x="595732" y="4805830"/>
              <a:ext cx="400110" cy="1368152"/>
            </a:xfrm>
            <a:prstGeom prst="rect">
              <a:avLst/>
            </a:prstGeom>
            <a:noFill/>
          </p:spPr>
          <p:txBody>
            <a:bodyPr vert="eaVert" wrap="square" rtlCol="0">
              <a:spAutoFit/>
            </a:bodyPr>
            <a:lstStyle/>
            <a:p>
              <a:r>
                <a:rPr kumimoji="1" lang="ja-JP" altLang="en-US" sz="1400" b="1" dirty="0"/>
                <a:t>厚生年金保険料</a:t>
              </a:r>
            </a:p>
          </p:txBody>
        </p:sp>
      </p:grpSp>
      <p:grpSp>
        <p:nvGrpSpPr>
          <p:cNvPr id="20" name="グループ化 19">
            <a:extLst>
              <a:ext uri="{FF2B5EF4-FFF2-40B4-BE49-F238E27FC236}">
                <a16:creationId xmlns:a16="http://schemas.microsoft.com/office/drawing/2014/main" id="{B0A44343-8D15-82F0-7A39-E3E9A1F2E397}"/>
              </a:ext>
            </a:extLst>
          </p:cNvPr>
          <p:cNvGrpSpPr/>
          <p:nvPr/>
        </p:nvGrpSpPr>
        <p:grpSpPr>
          <a:xfrm>
            <a:off x="6105129" y="2189740"/>
            <a:ext cx="1152129" cy="3564000"/>
            <a:chOff x="5157857" y="2361619"/>
            <a:chExt cx="862393" cy="2808077"/>
          </a:xfrm>
        </p:grpSpPr>
        <p:sp>
          <p:nvSpPr>
            <p:cNvPr id="7" name="四角形: 角を丸くする 6">
              <a:extLst>
                <a:ext uri="{FF2B5EF4-FFF2-40B4-BE49-F238E27FC236}">
                  <a16:creationId xmlns:a16="http://schemas.microsoft.com/office/drawing/2014/main" id="{846667DC-9FFF-42E2-297A-C4483E533D23}"/>
                </a:ext>
              </a:extLst>
            </p:cNvPr>
            <p:cNvSpPr/>
            <p:nvPr/>
          </p:nvSpPr>
          <p:spPr bwMode="auto">
            <a:xfrm>
              <a:off x="5157857" y="2361619"/>
              <a:ext cx="720080" cy="2808077"/>
            </a:xfrm>
            <a:prstGeom prst="roundRect">
              <a:avLst/>
            </a:prstGeom>
            <a:solidFill>
              <a:schemeClr val="bg2"/>
            </a:solidFill>
            <a:ln w="6350">
              <a:solidFill>
                <a:schemeClr val="accent3"/>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7" name="テキスト ボックス 16">
              <a:extLst>
                <a:ext uri="{FF2B5EF4-FFF2-40B4-BE49-F238E27FC236}">
                  <a16:creationId xmlns:a16="http://schemas.microsoft.com/office/drawing/2014/main" id="{398DA4BA-0A65-5DCF-A8C9-CCE3823E3DE4}"/>
                </a:ext>
              </a:extLst>
            </p:cNvPr>
            <p:cNvSpPr txBox="1"/>
            <p:nvPr/>
          </p:nvSpPr>
          <p:spPr>
            <a:xfrm>
              <a:off x="5211849" y="2361619"/>
              <a:ext cx="808401" cy="2808077"/>
            </a:xfrm>
            <a:prstGeom prst="rect">
              <a:avLst/>
            </a:prstGeom>
            <a:noFill/>
          </p:spPr>
          <p:txBody>
            <a:bodyPr vert="eaVert" wrap="square" rtlCol="0" anchor="ctr" anchorCtr="1">
              <a:noAutofit/>
            </a:bodyPr>
            <a:lstStyle/>
            <a:p>
              <a:pPr algn="ctr">
                <a:lnSpc>
                  <a:spcPct val="150000"/>
                </a:lnSpc>
              </a:pPr>
              <a:r>
                <a:rPr kumimoji="1" lang="ja-JP" altLang="en-US" b="1" dirty="0">
                  <a:latin typeface="+mj-ea"/>
                  <a:ea typeface="+mj-ea"/>
                </a:rPr>
                <a:t>基礎年金勘定</a:t>
              </a:r>
              <a:endParaRPr kumimoji="1" lang="en-US" altLang="ja-JP" b="1" dirty="0">
                <a:latin typeface="+mj-ea"/>
                <a:ea typeface="+mj-ea"/>
              </a:endParaRPr>
            </a:p>
            <a:p>
              <a:pPr algn="ctr">
                <a:lnSpc>
                  <a:spcPct val="150000"/>
                </a:lnSpc>
              </a:pPr>
              <a:r>
                <a:rPr kumimoji="1" lang="ja-JP" altLang="en-US" sz="1600" dirty="0"/>
                <a:t>（国庫負担二分の一）</a:t>
              </a:r>
            </a:p>
          </p:txBody>
        </p:sp>
      </p:grpSp>
      <p:grpSp>
        <p:nvGrpSpPr>
          <p:cNvPr id="19" name="グループ化 18">
            <a:extLst>
              <a:ext uri="{FF2B5EF4-FFF2-40B4-BE49-F238E27FC236}">
                <a16:creationId xmlns:a16="http://schemas.microsoft.com/office/drawing/2014/main" id="{3347798F-1A66-AE74-E95E-4E0A8321E0F3}"/>
              </a:ext>
            </a:extLst>
          </p:cNvPr>
          <p:cNvGrpSpPr/>
          <p:nvPr/>
        </p:nvGrpSpPr>
        <p:grpSpPr>
          <a:xfrm>
            <a:off x="8242448" y="2096852"/>
            <a:ext cx="1031032" cy="4130725"/>
            <a:chOff x="8445388" y="2013093"/>
            <a:chExt cx="720080" cy="4130725"/>
          </a:xfrm>
        </p:grpSpPr>
        <p:sp>
          <p:nvSpPr>
            <p:cNvPr id="10" name="四角形: 角を丸くする 9">
              <a:extLst>
                <a:ext uri="{FF2B5EF4-FFF2-40B4-BE49-F238E27FC236}">
                  <a16:creationId xmlns:a16="http://schemas.microsoft.com/office/drawing/2014/main" id="{8CEC5179-2487-EC95-29BD-383A9F2D96AA}"/>
                </a:ext>
              </a:extLst>
            </p:cNvPr>
            <p:cNvSpPr/>
            <p:nvPr/>
          </p:nvSpPr>
          <p:spPr bwMode="auto">
            <a:xfrm>
              <a:off x="8445388" y="2023946"/>
              <a:ext cx="720080" cy="4119872"/>
            </a:xfrm>
            <a:prstGeom prst="roundRect">
              <a:avLst/>
            </a:prstGeom>
            <a:solidFill>
              <a:srgbClr val="FFF4F3"/>
            </a:solidFill>
            <a:ln w="6350">
              <a:solidFill>
                <a:schemeClr val="accent3"/>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8" name="テキスト ボックス 17">
              <a:extLst>
                <a:ext uri="{FF2B5EF4-FFF2-40B4-BE49-F238E27FC236}">
                  <a16:creationId xmlns:a16="http://schemas.microsoft.com/office/drawing/2014/main" id="{B6E077FC-3E81-DE53-C18E-92459C199B02}"/>
                </a:ext>
              </a:extLst>
            </p:cNvPr>
            <p:cNvSpPr txBox="1"/>
            <p:nvPr/>
          </p:nvSpPr>
          <p:spPr>
            <a:xfrm>
              <a:off x="8445388" y="2013093"/>
              <a:ext cx="720080" cy="4055948"/>
            </a:xfrm>
            <a:prstGeom prst="rect">
              <a:avLst/>
            </a:prstGeom>
            <a:noFill/>
          </p:spPr>
          <p:txBody>
            <a:bodyPr vert="eaVert" wrap="square" rtlCol="0" anchor="ctr" anchorCtr="1">
              <a:noAutofit/>
            </a:bodyPr>
            <a:lstStyle/>
            <a:p>
              <a:r>
                <a:rPr kumimoji="1" lang="ja-JP" altLang="en-US" sz="1600" b="1" dirty="0"/>
                <a:t>年金の給付</a:t>
              </a:r>
              <a:r>
                <a:rPr kumimoji="1" lang="ja-JP" altLang="en-US" sz="1600" dirty="0"/>
                <a:t>（基礎年金・報酬比例部分）</a:t>
              </a:r>
            </a:p>
          </p:txBody>
        </p:sp>
      </p:grpSp>
      <p:sp>
        <p:nvSpPr>
          <p:cNvPr id="23" name="矢印: ストライプ 22">
            <a:extLst>
              <a:ext uri="{FF2B5EF4-FFF2-40B4-BE49-F238E27FC236}">
                <a16:creationId xmlns:a16="http://schemas.microsoft.com/office/drawing/2014/main" id="{7A9D40CD-AFB2-ED93-C77E-B1933725695C}"/>
              </a:ext>
              <a:ext uri="{C183D7F6-B498-43B3-948B-1728B52AA6E4}">
                <adec:decorative xmlns:adec="http://schemas.microsoft.com/office/drawing/2017/decorative" val="1"/>
              </a:ext>
            </a:extLst>
          </p:cNvPr>
          <p:cNvSpPr/>
          <p:nvPr/>
        </p:nvSpPr>
        <p:spPr bwMode="auto">
          <a:xfrm>
            <a:off x="1031846" y="2468643"/>
            <a:ext cx="821528" cy="322152"/>
          </a:xfrm>
          <a:prstGeom prst="stripedRightArrow">
            <a:avLst/>
          </a:prstGeom>
          <a:solidFill>
            <a:schemeClr val="tx1">
              <a:lumMod val="60000"/>
              <a:lumOff val="4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4" name="矢印: ストライプ 23">
            <a:extLst>
              <a:ext uri="{FF2B5EF4-FFF2-40B4-BE49-F238E27FC236}">
                <a16:creationId xmlns:a16="http://schemas.microsoft.com/office/drawing/2014/main" id="{97B6804E-7CEA-3E9E-0968-6ADA3B4EBDA6}"/>
              </a:ext>
              <a:ext uri="{C183D7F6-B498-43B3-948B-1728B52AA6E4}">
                <adec:decorative xmlns:adec="http://schemas.microsoft.com/office/drawing/2017/decorative" val="1"/>
              </a:ext>
            </a:extLst>
          </p:cNvPr>
          <p:cNvSpPr/>
          <p:nvPr/>
        </p:nvSpPr>
        <p:spPr bwMode="auto">
          <a:xfrm>
            <a:off x="1031846" y="5376289"/>
            <a:ext cx="821528" cy="322152"/>
          </a:xfrm>
          <a:prstGeom prst="stripedRightArrow">
            <a:avLst/>
          </a:prstGeom>
          <a:solidFill>
            <a:schemeClr val="tx1">
              <a:lumMod val="60000"/>
              <a:lumOff val="4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5" name="テキスト ボックス 24">
            <a:extLst>
              <a:ext uri="{FF2B5EF4-FFF2-40B4-BE49-F238E27FC236}">
                <a16:creationId xmlns:a16="http://schemas.microsoft.com/office/drawing/2014/main" id="{8EC9FCAB-A17A-E5BC-1AA6-2335EB54D9A4}"/>
              </a:ext>
            </a:extLst>
          </p:cNvPr>
          <p:cNvSpPr txBox="1"/>
          <p:nvPr/>
        </p:nvSpPr>
        <p:spPr>
          <a:xfrm>
            <a:off x="995842" y="2828683"/>
            <a:ext cx="896818" cy="307777"/>
          </a:xfrm>
          <a:prstGeom prst="rect">
            <a:avLst/>
          </a:prstGeom>
          <a:noFill/>
        </p:spPr>
        <p:txBody>
          <a:bodyPr wrap="square" rtlCol="0">
            <a:spAutoFit/>
          </a:bodyPr>
          <a:lstStyle/>
          <a:p>
            <a:pPr algn="ctr"/>
            <a:r>
              <a:rPr kumimoji="1" lang="en-US" altLang="ja-JP" sz="1400" b="1" dirty="0">
                <a:latin typeface="+mj-ea"/>
                <a:ea typeface="+mj-ea"/>
              </a:rPr>
              <a:t>1.3</a:t>
            </a:r>
            <a:r>
              <a:rPr kumimoji="1" lang="ja-JP" altLang="en-US" sz="1400" b="1" dirty="0">
                <a:latin typeface="+mj-ea"/>
                <a:ea typeface="+mj-ea"/>
              </a:rPr>
              <a:t>兆円</a:t>
            </a:r>
          </a:p>
        </p:txBody>
      </p:sp>
      <p:sp>
        <p:nvSpPr>
          <p:cNvPr id="26" name="テキスト ボックス 25">
            <a:extLst>
              <a:ext uri="{FF2B5EF4-FFF2-40B4-BE49-F238E27FC236}">
                <a16:creationId xmlns:a16="http://schemas.microsoft.com/office/drawing/2014/main" id="{22BA9A8B-52A9-C532-64E4-7F7AAD89B008}"/>
              </a:ext>
            </a:extLst>
          </p:cNvPr>
          <p:cNvSpPr txBox="1"/>
          <p:nvPr/>
        </p:nvSpPr>
        <p:spPr>
          <a:xfrm>
            <a:off x="920552" y="5744344"/>
            <a:ext cx="1040834" cy="307777"/>
          </a:xfrm>
          <a:prstGeom prst="rect">
            <a:avLst/>
          </a:prstGeom>
          <a:noFill/>
        </p:spPr>
        <p:txBody>
          <a:bodyPr wrap="square" rtlCol="0">
            <a:spAutoFit/>
          </a:bodyPr>
          <a:lstStyle/>
          <a:p>
            <a:pPr algn="ctr"/>
            <a:r>
              <a:rPr kumimoji="1" lang="en-US" altLang="ja-JP" sz="1400" b="1" dirty="0">
                <a:latin typeface="+mj-ea"/>
                <a:ea typeface="+mj-ea"/>
              </a:rPr>
              <a:t>39.3</a:t>
            </a:r>
            <a:r>
              <a:rPr kumimoji="1" lang="ja-JP" altLang="en-US" sz="1400" b="1" dirty="0">
                <a:latin typeface="+mj-ea"/>
                <a:ea typeface="+mj-ea"/>
              </a:rPr>
              <a:t>兆円</a:t>
            </a:r>
          </a:p>
        </p:txBody>
      </p:sp>
      <p:sp>
        <p:nvSpPr>
          <p:cNvPr id="27" name="矢印: 上下 26">
            <a:extLst>
              <a:ext uri="{FF2B5EF4-FFF2-40B4-BE49-F238E27FC236}">
                <a16:creationId xmlns:a16="http://schemas.microsoft.com/office/drawing/2014/main" id="{972B9881-2465-65B3-F386-8E6CF5C8B1ED}"/>
              </a:ext>
              <a:ext uri="{C183D7F6-B498-43B3-948B-1728B52AA6E4}">
                <adec:decorative xmlns:adec="http://schemas.microsoft.com/office/drawing/2017/decorative" val="1"/>
              </a:ext>
            </a:extLst>
          </p:cNvPr>
          <p:cNvSpPr/>
          <p:nvPr/>
        </p:nvSpPr>
        <p:spPr bwMode="auto">
          <a:xfrm>
            <a:off x="3872880" y="3440750"/>
            <a:ext cx="324036" cy="1584000"/>
          </a:xfrm>
          <a:prstGeom prst="upDownArrow">
            <a:avLst/>
          </a:prstGeom>
          <a:solidFill>
            <a:schemeClr val="tx1">
              <a:lumMod val="60000"/>
              <a:lumOff val="4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6" name="四角形: 角を丸くする 15">
            <a:extLst>
              <a:ext uri="{FF2B5EF4-FFF2-40B4-BE49-F238E27FC236}">
                <a16:creationId xmlns:a16="http://schemas.microsoft.com/office/drawing/2014/main" id="{0D330CC1-F8BF-EE6B-4BB8-F12FCBA3CBAB}"/>
              </a:ext>
            </a:extLst>
          </p:cNvPr>
          <p:cNvSpPr/>
          <p:nvPr/>
        </p:nvSpPr>
        <p:spPr bwMode="auto">
          <a:xfrm>
            <a:off x="2216696" y="3921637"/>
            <a:ext cx="2160240" cy="575343"/>
          </a:xfrm>
          <a:prstGeom prst="roundRect">
            <a:avLst/>
          </a:prstGeom>
          <a:solidFill>
            <a:schemeClr val="bg1">
              <a:lumMod val="95000"/>
            </a:schemeClr>
          </a:solidFill>
          <a:ln w="6350">
            <a:solidFill>
              <a:schemeClr val="tx1">
                <a:lumMod val="60000"/>
                <a:lumOff val="40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ctr">
              <a:lnSpc>
                <a:spcPct val="140000"/>
              </a:lnSpc>
              <a:spcBef>
                <a:spcPct val="0"/>
              </a:spcBef>
              <a:spcAft>
                <a:spcPts val="600"/>
              </a:spcAft>
            </a:pPr>
            <a:r>
              <a:rPr kumimoji="1" lang="ja-JP" altLang="en-US" sz="1600" b="1" dirty="0">
                <a:solidFill>
                  <a:srgbClr val="4D4D4D"/>
                </a:solidFill>
                <a:latin typeface="メイリオ" pitchFamily="50" charset="-128"/>
                <a:ea typeface="メイリオ" pitchFamily="50" charset="-128"/>
                <a:cs typeface="メイリオ" pitchFamily="50" charset="-128"/>
              </a:rPr>
              <a:t>基礎年金の国庫負担</a:t>
            </a:r>
          </a:p>
        </p:txBody>
      </p:sp>
      <p:sp>
        <p:nvSpPr>
          <p:cNvPr id="28" name="テキスト ボックス 27">
            <a:extLst>
              <a:ext uri="{FF2B5EF4-FFF2-40B4-BE49-F238E27FC236}">
                <a16:creationId xmlns:a16="http://schemas.microsoft.com/office/drawing/2014/main" id="{C5192029-E7F5-12CE-99E9-47C93A741F4C}"/>
              </a:ext>
            </a:extLst>
          </p:cNvPr>
          <p:cNvSpPr txBox="1"/>
          <p:nvPr/>
        </p:nvSpPr>
        <p:spPr>
          <a:xfrm>
            <a:off x="4108548" y="3534148"/>
            <a:ext cx="896818" cy="307777"/>
          </a:xfrm>
          <a:prstGeom prst="rect">
            <a:avLst/>
          </a:prstGeom>
          <a:noFill/>
        </p:spPr>
        <p:txBody>
          <a:bodyPr wrap="square" rtlCol="0">
            <a:spAutoFit/>
          </a:bodyPr>
          <a:lstStyle/>
          <a:p>
            <a:pPr algn="ctr"/>
            <a:r>
              <a:rPr kumimoji="1" lang="en-US" altLang="ja-JP" sz="1400" b="1" dirty="0">
                <a:latin typeface="+mj-ea"/>
                <a:ea typeface="+mj-ea"/>
              </a:rPr>
              <a:t>1.3</a:t>
            </a:r>
            <a:r>
              <a:rPr kumimoji="1" lang="ja-JP" altLang="en-US" sz="1400" b="1" dirty="0">
                <a:latin typeface="+mj-ea"/>
                <a:ea typeface="+mj-ea"/>
              </a:rPr>
              <a:t>兆円</a:t>
            </a:r>
          </a:p>
        </p:txBody>
      </p:sp>
      <p:sp>
        <p:nvSpPr>
          <p:cNvPr id="29" name="テキスト ボックス 28">
            <a:extLst>
              <a:ext uri="{FF2B5EF4-FFF2-40B4-BE49-F238E27FC236}">
                <a16:creationId xmlns:a16="http://schemas.microsoft.com/office/drawing/2014/main" id="{E25567CB-A2B3-DE12-CEB3-E029DB823CF9}"/>
              </a:ext>
            </a:extLst>
          </p:cNvPr>
          <p:cNvSpPr txBox="1"/>
          <p:nvPr/>
        </p:nvSpPr>
        <p:spPr>
          <a:xfrm>
            <a:off x="4128190" y="4673062"/>
            <a:ext cx="1040834" cy="307777"/>
          </a:xfrm>
          <a:prstGeom prst="rect">
            <a:avLst/>
          </a:prstGeom>
          <a:noFill/>
        </p:spPr>
        <p:txBody>
          <a:bodyPr wrap="square" rtlCol="0">
            <a:spAutoFit/>
          </a:bodyPr>
          <a:lstStyle/>
          <a:p>
            <a:r>
              <a:rPr kumimoji="1" lang="en-US" altLang="ja-JP" sz="1400" b="1" dirty="0">
                <a:latin typeface="+mj-ea"/>
                <a:ea typeface="+mj-ea"/>
              </a:rPr>
              <a:t>10.6</a:t>
            </a:r>
            <a:r>
              <a:rPr kumimoji="1" lang="ja-JP" altLang="en-US" sz="1400" b="1" dirty="0">
                <a:latin typeface="+mj-ea"/>
                <a:ea typeface="+mj-ea"/>
              </a:rPr>
              <a:t>兆円</a:t>
            </a:r>
          </a:p>
        </p:txBody>
      </p:sp>
      <p:sp>
        <p:nvSpPr>
          <p:cNvPr id="30" name="矢印: ストライプ 29">
            <a:extLst>
              <a:ext uri="{FF2B5EF4-FFF2-40B4-BE49-F238E27FC236}">
                <a16:creationId xmlns:a16="http://schemas.microsoft.com/office/drawing/2014/main" id="{E303B0FB-764F-1AD6-C9A9-3FEBB016561D}"/>
              </a:ext>
              <a:ext uri="{C183D7F6-B498-43B3-948B-1728B52AA6E4}">
                <adec:decorative xmlns:adec="http://schemas.microsoft.com/office/drawing/2017/decorative" val="1"/>
              </a:ext>
            </a:extLst>
          </p:cNvPr>
          <p:cNvSpPr/>
          <p:nvPr/>
        </p:nvSpPr>
        <p:spPr bwMode="auto">
          <a:xfrm>
            <a:off x="4264455" y="2505876"/>
            <a:ext cx="2088232" cy="322152"/>
          </a:xfrm>
          <a:prstGeom prst="stripedRightArrow">
            <a:avLst>
              <a:gd name="adj1" fmla="val 50000"/>
              <a:gd name="adj2" fmla="val 50000"/>
            </a:avLst>
          </a:prstGeom>
          <a:solidFill>
            <a:schemeClr val="tx1">
              <a:lumMod val="60000"/>
              <a:lumOff val="4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1" name="矢印: ストライプ 30">
            <a:extLst>
              <a:ext uri="{FF2B5EF4-FFF2-40B4-BE49-F238E27FC236}">
                <a16:creationId xmlns:a16="http://schemas.microsoft.com/office/drawing/2014/main" id="{782BB2A6-0639-C93B-8203-5AB69AD1FB95}"/>
              </a:ext>
              <a:ext uri="{C183D7F6-B498-43B3-948B-1728B52AA6E4}">
                <adec:decorative xmlns:adec="http://schemas.microsoft.com/office/drawing/2017/decorative" val="1"/>
              </a:ext>
            </a:extLst>
          </p:cNvPr>
          <p:cNvSpPr/>
          <p:nvPr/>
        </p:nvSpPr>
        <p:spPr bwMode="auto">
          <a:xfrm>
            <a:off x="4268924" y="5160859"/>
            <a:ext cx="2101180" cy="322152"/>
          </a:xfrm>
          <a:prstGeom prst="stripedRightArrow">
            <a:avLst>
              <a:gd name="adj1" fmla="val 50000"/>
              <a:gd name="adj2" fmla="val 50000"/>
            </a:avLst>
          </a:prstGeom>
          <a:solidFill>
            <a:schemeClr val="tx1">
              <a:lumMod val="60000"/>
              <a:lumOff val="4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3" name="テキスト ボックス 32">
            <a:extLst>
              <a:ext uri="{FF2B5EF4-FFF2-40B4-BE49-F238E27FC236}">
                <a16:creationId xmlns:a16="http://schemas.microsoft.com/office/drawing/2014/main" id="{87A07942-9370-139A-14AF-BBC14AF103A7}"/>
              </a:ext>
            </a:extLst>
          </p:cNvPr>
          <p:cNvSpPr txBox="1"/>
          <p:nvPr/>
        </p:nvSpPr>
        <p:spPr>
          <a:xfrm>
            <a:off x="4376936" y="2756675"/>
            <a:ext cx="1764195" cy="553998"/>
          </a:xfrm>
          <a:prstGeom prst="rect">
            <a:avLst/>
          </a:prstGeom>
          <a:noFill/>
        </p:spPr>
        <p:txBody>
          <a:bodyPr wrap="square" rtlCol="0">
            <a:spAutoFit/>
          </a:bodyPr>
          <a:lstStyle/>
          <a:p>
            <a:pPr algn="ctr"/>
            <a:r>
              <a:rPr kumimoji="1" lang="ja-JP" altLang="en-US" sz="1600" b="1" dirty="0">
                <a:latin typeface="+mj-ea"/>
                <a:ea typeface="+mj-ea"/>
              </a:rPr>
              <a:t>基礎年金拠出金</a:t>
            </a:r>
            <a:r>
              <a:rPr kumimoji="1" lang="en-US" altLang="ja-JP" sz="1400" b="1" dirty="0">
                <a:latin typeface="+mj-ea"/>
                <a:ea typeface="+mj-ea"/>
              </a:rPr>
              <a:t>3.4</a:t>
            </a:r>
            <a:r>
              <a:rPr kumimoji="1" lang="ja-JP" altLang="en-US" sz="1400" b="1" dirty="0">
                <a:latin typeface="+mj-ea"/>
                <a:ea typeface="+mj-ea"/>
              </a:rPr>
              <a:t>兆円</a:t>
            </a:r>
          </a:p>
        </p:txBody>
      </p:sp>
      <p:sp>
        <p:nvSpPr>
          <p:cNvPr id="34" name="テキスト ボックス 33">
            <a:extLst>
              <a:ext uri="{FF2B5EF4-FFF2-40B4-BE49-F238E27FC236}">
                <a16:creationId xmlns:a16="http://schemas.microsoft.com/office/drawing/2014/main" id="{76C62A33-20FE-00C0-1A43-D708CE740450}"/>
              </a:ext>
            </a:extLst>
          </p:cNvPr>
          <p:cNvSpPr txBox="1"/>
          <p:nvPr/>
        </p:nvSpPr>
        <p:spPr>
          <a:xfrm>
            <a:off x="4376936" y="5384967"/>
            <a:ext cx="1764195" cy="553998"/>
          </a:xfrm>
          <a:prstGeom prst="rect">
            <a:avLst/>
          </a:prstGeom>
          <a:noFill/>
        </p:spPr>
        <p:txBody>
          <a:bodyPr wrap="square" rtlCol="0">
            <a:spAutoFit/>
          </a:bodyPr>
          <a:lstStyle/>
          <a:p>
            <a:pPr algn="ctr"/>
            <a:r>
              <a:rPr kumimoji="1" lang="ja-JP" altLang="en-US" sz="1600" b="1" dirty="0">
                <a:latin typeface="+mj-ea"/>
                <a:ea typeface="+mj-ea"/>
              </a:rPr>
              <a:t>基礎年金拠出金</a:t>
            </a:r>
            <a:r>
              <a:rPr kumimoji="1" lang="en-US" altLang="ja-JP" sz="1400" b="1" dirty="0">
                <a:latin typeface="+mj-ea"/>
                <a:ea typeface="+mj-ea"/>
              </a:rPr>
              <a:t>21.2</a:t>
            </a:r>
            <a:r>
              <a:rPr kumimoji="1" lang="ja-JP" altLang="en-US" sz="1400" b="1" dirty="0">
                <a:latin typeface="+mj-ea"/>
                <a:ea typeface="+mj-ea"/>
              </a:rPr>
              <a:t>兆円</a:t>
            </a:r>
          </a:p>
        </p:txBody>
      </p:sp>
      <p:sp>
        <p:nvSpPr>
          <p:cNvPr id="35" name="矢印: ストライプ 34">
            <a:extLst>
              <a:ext uri="{FF2B5EF4-FFF2-40B4-BE49-F238E27FC236}">
                <a16:creationId xmlns:a16="http://schemas.microsoft.com/office/drawing/2014/main" id="{BE882352-E563-D4DC-E934-EE7BB13376E5}"/>
              </a:ext>
              <a:ext uri="{C183D7F6-B498-43B3-948B-1728B52AA6E4}">
                <adec:decorative xmlns:adec="http://schemas.microsoft.com/office/drawing/2017/decorative" val="1"/>
              </a:ext>
            </a:extLst>
          </p:cNvPr>
          <p:cNvSpPr/>
          <p:nvPr/>
        </p:nvSpPr>
        <p:spPr bwMode="auto">
          <a:xfrm>
            <a:off x="7055365" y="3044707"/>
            <a:ext cx="1405343" cy="576000"/>
          </a:xfrm>
          <a:prstGeom prst="stripedRightArrow">
            <a:avLst>
              <a:gd name="adj1" fmla="val 50000"/>
              <a:gd name="adj2" fmla="val 50000"/>
            </a:avLst>
          </a:prstGeom>
          <a:solidFill>
            <a:schemeClr val="accent3">
              <a:lumMod val="40000"/>
              <a:lumOff val="6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6" name="テキスト ボックス 35">
            <a:extLst>
              <a:ext uri="{FF2B5EF4-FFF2-40B4-BE49-F238E27FC236}">
                <a16:creationId xmlns:a16="http://schemas.microsoft.com/office/drawing/2014/main" id="{10D14543-7CE2-6D97-B153-3B3F36BBF675}"/>
              </a:ext>
            </a:extLst>
          </p:cNvPr>
          <p:cNvSpPr txBox="1"/>
          <p:nvPr/>
        </p:nvSpPr>
        <p:spPr>
          <a:xfrm>
            <a:off x="6903373" y="3620771"/>
            <a:ext cx="1582081" cy="512961"/>
          </a:xfrm>
          <a:prstGeom prst="rect">
            <a:avLst/>
          </a:prstGeom>
          <a:noFill/>
        </p:spPr>
        <p:txBody>
          <a:bodyPr wrap="square" rtlCol="0">
            <a:spAutoFit/>
          </a:bodyPr>
          <a:lstStyle/>
          <a:p>
            <a:pPr algn="ctr">
              <a:lnSpc>
                <a:spcPts val="1600"/>
              </a:lnSpc>
            </a:pPr>
            <a:r>
              <a:rPr kumimoji="1" lang="ja-JP" altLang="en-US" sz="1600" b="1" dirty="0">
                <a:latin typeface="+mj-ea"/>
                <a:ea typeface="+mj-ea"/>
              </a:rPr>
              <a:t>基礎年金</a:t>
            </a:r>
            <a:endParaRPr kumimoji="1" lang="en-US" altLang="ja-JP" sz="1600" b="1" dirty="0">
              <a:latin typeface="+mj-ea"/>
              <a:ea typeface="+mj-ea"/>
            </a:endParaRPr>
          </a:p>
          <a:p>
            <a:pPr algn="ctr">
              <a:lnSpc>
                <a:spcPts val="1600"/>
              </a:lnSpc>
            </a:pPr>
            <a:r>
              <a:rPr kumimoji="1" lang="en-US" altLang="ja-JP" sz="1600" b="1" dirty="0">
                <a:latin typeface="+mj-ea"/>
                <a:ea typeface="+mj-ea"/>
              </a:rPr>
              <a:t>24.6</a:t>
            </a:r>
            <a:r>
              <a:rPr kumimoji="1" lang="ja-JP" altLang="en-US" sz="1400" b="1" dirty="0">
                <a:latin typeface="+mj-ea"/>
                <a:ea typeface="+mj-ea"/>
              </a:rPr>
              <a:t>兆円</a:t>
            </a:r>
          </a:p>
        </p:txBody>
      </p:sp>
      <p:sp>
        <p:nvSpPr>
          <p:cNvPr id="38" name="矢印: ストライプ 37">
            <a:extLst>
              <a:ext uri="{FF2B5EF4-FFF2-40B4-BE49-F238E27FC236}">
                <a16:creationId xmlns:a16="http://schemas.microsoft.com/office/drawing/2014/main" id="{AB712BD7-16DC-6CCC-A870-38B905A538B9}"/>
              </a:ext>
              <a:ext uri="{C183D7F6-B498-43B3-948B-1728B52AA6E4}">
                <adec:decorative xmlns:adec="http://schemas.microsoft.com/office/drawing/2017/decorative" val="1"/>
              </a:ext>
            </a:extLst>
          </p:cNvPr>
          <p:cNvSpPr/>
          <p:nvPr/>
        </p:nvSpPr>
        <p:spPr bwMode="auto">
          <a:xfrm>
            <a:off x="4264456" y="5817015"/>
            <a:ext cx="4104000" cy="540000"/>
          </a:xfrm>
          <a:prstGeom prst="stripedRightArrow">
            <a:avLst>
              <a:gd name="adj1" fmla="val 50000"/>
              <a:gd name="adj2" fmla="val 50000"/>
            </a:avLst>
          </a:prstGeom>
          <a:solidFill>
            <a:schemeClr val="accent3">
              <a:lumMod val="40000"/>
              <a:lumOff val="6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9" name="テキスト ボックス 38">
            <a:extLst>
              <a:ext uri="{FF2B5EF4-FFF2-40B4-BE49-F238E27FC236}">
                <a16:creationId xmlns:a16="http://schemas.microsoft.com/office/drawing/2014/main" id="{8AAB8AA3-653D-B1DF-FF9C-00E4C0E13060}"/>
              </a:ext>
            </a:extLst>
          </p:cNvPr>
          <p:cNvSpPr txBox="1"/>
          <p:nvPr/>
        </p:nvSpPr>
        <p:spPr>
          <a:xfrm>
            <a:off x="6141131" y="5852091"/>
            <a:ext cx="1582081" cy="512961"/>
          </a:xfrm>
          <a:prstGeom prst="rect">
            <a:avLst/>
          </a:prstGeom>
          <a:noFill/>
        </p:spPr>
        <p:txBody>
          <a:bodyPr wrap="square" rtlCol="0">
            <a:spAutoFit/>
          </a:bodyPr>
          <a:lstStyle/>
          <a:p>
            <a:pPr algn="ctr">
              <a:lnSpc>
                <a:spcPts val="1600"/>
              </a:lnSpc>
            </a:pPr>
            <a:r>
              <a:rPr kumimoji="1" lang="ja-JP" altLang="en-US" sz="1600" b="1" dirty="0">
                <a:latin typeface="+mj-ea"/>
                <a:ea typeface="+mj-ea"/>
              </a:rPr>
              <a:t>報酬比例部分</a:t>
            </a:r>
            <a:r>
              <a:rPr kumimoji="1" lang="en-US" altLang="ja-JP" sz="1600" b="1" dirty="0">
                <a:latin typeface="+mj-ea"/>
                <a:ea typeface="+mj-ea"/>
              </a:rPr>
              <a:t>28.8</a:t>
            </a:r>
            <a:r>
              <a:rPr kumimoji="1" lang="ja-JP" altLang="en-US" sz="1400" b="1" dirty="0">
                <a:latin typeface="+mj-ea"/>
                <a:ea typeface="+mj-ea"/>
              </a:rPr>
              <a:t>兆円</a:t>
            </a:r>
          </a:p>
        </p:txBody>
      </p:sp>
      <p:sp>
        <p:nvSpPr>
          <p:cNvPr id="40" name="吹き出し: 折線 39">
            <a:extLst>
              <a:ext uri="{FF2B5EF4-FFF2-40B4-BE49-F238E27FC236}">
                <a16:creationId xmlns:a16="http://schemas.microsoft.com/office/drawing/2014/main" id="{9331160E-8212-1EED-6035-6977D9B6E57A}"/>
              </a:ext>
            </a:extLst>
          </p:cNvPr>
          <p:cNvSpPr/>
          <p:nvPr/>
        </p:nvSpPr>
        <p:spPr bwMode="auto">
          <a:xfrm>
            <a:off x="4555366" y="2136217"/>
            <a:ext cx="900000" cy="252000"/>
          </a:xfrm>
          <a:prstGeom prst="borderCallout2">
            <a:avLst>
              <a:gd name="adj1" fmla="val 27537"/>
              <a:gd name="adj2" fmla="val 1449"/>
              <a:gd name="adj3" fmla="val 18750"/>
              <a:gd name="adj4" fmla="val -16667"/>
              <a:gd name="adj5" fmla="val 205277"/>
              <a:gd name="adj6" fmla="val -66588"/>
            </a:avLst>
          </a:prstGeom>
          <a:solidFill>
            <a:schemeClr val="bg1"/>
          </a:solidFill>
          <a:ln w="12700">
            <a:solidFill>
              <a:schemeClr val="accent3"/>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accent3"/>
                </a:solidFill>
                <a:latin typeface="メイリオ" pitchFamily="50" charset="-128"/>
                <a:ea typeface="メイリオ" pitchFamily="50" charset="-128"/>
                <a:cs typeface="メイリオ" pitchFamily="50" charset="-128"/>
              </a:rPr>
              <a:t>先に不足</a:t>
            </a:r>
          </a:p>
        </p:txBody>
      </p:sp>
      <p:sp>
        <p:nvSpPr>
          <p:cNvPr id="41" name="吹き出し: 折線 40">
            <a:extLst>
              <a:ext uri="{FF2B5EF4-FFF2-40B4-BE49-F238E27FC236}">
                <a16:creationId xmlns:a16="http://schemas.microsoft.com/office/drawing/2014/main" id="{6101EE41-83D9-612E-49A8-4CBEC342A54C}"/>
              </a:ext>
            </a:extLst>
          </p:cNvPr>
          <p:cNvSpPr/>
          <p:nvPr/>
        </p:nvSpPr>
        <p:spPr bwMode="auto">
          <a:xfrm>
            <a:off x="7244204" y="2401058"/>
            <a:ext cx="900000" cy="252000"/>
          </a:xfrm>
          <a:prstGeom prst="borderCallout2">
            <a:avLst>
              <a:gd name="adj1" fmla="val 27537"/>
              <a:gd name="adj2" fmla="val 1449"/>
              <a:gd name="adj3" fmla="val 85041"/>
              <a:gd name="adj4" fmla="val -4944"/>
              <a:gd name="adj5" fmla="val 351815"/>
              <a:gd name="adj6" fmla="val 25243"/>
            </a:avLst>
          </a:prstGeom>
          <a:solidFill>
            <a:schemeClr val="bg1"/>
          </a:solidFill>
          <a:ln w="12700">
            <a:solidFill>
              <a:schemeClr val="accent3"/>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accent3"/>
                </a:solidFill>
                <a:latin typeface="メイリオ" pitchFamily="50" charset="-128"/>
                <a:ea typeface="メイリオ" pitchFamily="50" charset="-128"/>
                <a:cs typeface="メイリオ" pitchFamily="50" charset="-128"/>
              </a:rPr>
              <a:t>調整長期</a:t>
            </a:r>
          </a:p>
        </p:txBody>
      </p:sp>
      <p:sp>
        <p:nvSpPr>
          <p:cNvPr id="42" name="吹き出し: 折線 41">
            <a:extLst>
              <a:ext uri="{FF2B5EF4-FFF2-40B4-BE49-F238E27FC236}">
                <a16:creationId xmlns:a16="http://schemas.microsoft.com/office/drawing/2014/main" id="{2065C0CF-1070-7A5F-44F5-2C79C823632D}"/>
              </a:ext>
            </a:extLst>
          </p:cNvPr>
          <p:cNvSpPr/>
          <p:nvPr/>
        </p:nvSpPr>
        <p:spPr bwMode="auto">
          <a:xfrm>
            <a:off x="7308036" y="5195935"/>
            <a:ext cx="900000" cy="252000"/>
          </a:xfrm>
          <a:prstGeom prst="borderCallout2">
            <a:avLst>
              <a:gd name="adj1" fmla="val 27537"/>
              <a:gd name="adj2" fmla="val 1449"/>
              <a:gd name="adj3" fmla="val 50151"/>
              <a:gd name="adj4" fmla="val -4944"/>
              <a:gd name="adj5" fmla="val 334370"/>
              <a:gd name="adj6" fmla="val 43804"/>
            </a:avLst>
          </a:prstGeom>
          <a:solidFill>
            <a:schemeClr val="bg1"/>
          </a:solidFill>
          <a:ln w="12700">
            <a:solidFill>
              <a:schemeClr val="accent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accent2"/>
                </a:solidFill>
                <a:latin typeface="メイリオ" pitchFamily="50" charset="-128"/>
                <a:ea typeface="メイリオ" pitchFamily="50" charset="-128"/>
                <a:cs typeface="メイリオ" pitchFamily="50" charset="-128"/>
              </a:rPr>
              <a:t>調整短期</a:t>
            </a:r>
          </a:p>
        </p:txBody>
      </p:sp>
      <p:sp>
        <p:nvSpPr>
          <p:cNvPr id="11" name="テキスト ボックス 10">
            <a:extLst>
              <a:ext uri="{FF2B5EF4-FFF2-40B4-BE49-F238E27FC236}">
                <a16:creationId xmlns:a16="http://schemas.microsoft.com/office/drawing/2014/main" id="{E21E1E45-B4C8-AEFE-C2DA-F7AAC9C2DB37}"/>
              </a:ext>
            </a:extLst>
          </p:cNvPr>
          <p:cNvSpPr txBox="1"/>
          <p:nvPr/>
        </p:nvSpPr>
        <p:spPr>
          <a:xfrm>
            <a:off x="5997116" y="6320353"/>
            <a:ext cx="3800871" cy="276999"/>
          </a:xfrm>
          <a:prstGeom prst="rect">
            <a:avLst/>
          </a:prstGeom>
          <a:noFill/>
        </p:spPr>
        <p:txBody>
          <a:bodyPr wrap="square" rtlCol="0">
            <a:spAutoFit/>
          </a:bodyPr>
          <a:lstStyle/>
          <a:p>
            <a:r>
              <a:rPr kumimoji="1" lang="en-US" altLang="ja-JP" sz="1200" dirty="0">
                <a:solidFill>
                  <a:schemeClr val="accent3"/>
                </a:solidFill>
                <a:latin typeface="+mj-ea"/>
                <a:ea typeface="+mj-ea"/>
              </a:rPr>
              <a:t>※</a:t>
            </a:r>
            <a:r>
              <a:rPr kumimoji="1" lang="ja-JP" altLang="en-US" sz="1200" dirty="0">
                <a:solidFill>
                  <a:schemeClr val="accent3"/>
                </a:solidFill>
                <a:latin typeface="+mj-ea"/>
                <a:ea typeface="+mj-ea"/>
              </a:rPr>
              <a:t>数値は「公的年金財政状況報告ー</a:t>
            </a:r>
            <a:r>
              <a:rPr kumimoji="1" lang="en-US" altLang="ja-JP" sz="1200" dirty="0">
                <a:solidFill>
                  <a:schemeClr val="accent3"/>
                </a:solidFill>
                <a:latin typeface="+mj-ea"/>
                <a:ea typeface="+mj-ea"/>
              </a:rPr>
              <a:t>2022</a:t>
            </a:r>
            <a:r>
              <a:rPr kumimoji="1" lang="ja-JP" altLang="en-US" sz="1200" dirty="0">
                <a:solidFill>
                  <a:schemeClr val="accent3"/>
                </a:solidFill>
                <a:latin typeface="+mj-ea"/>
                <a:ea typeface="+mj-ea"/>
              </a:rPr>
              <a:t>年度」</a:t>
            </a:r>
          </a:p>
        </p:txBody>
      </p:sp>
      <p:sp>
        <p:nvSpPr>
          <p:cNvPr id="43" name="タイトル 3">
            <a:extLst>
              <a:ext uri="{FF2B5EF4-FFF2-40B4-BE49-F238E27FC236}">
                <a16:creationId xmlns:a16="http://schemas.microsoft.com/office/drawing/2014/main" id="{6043A5BE-1C47-58DC-E267-9AB99811ABC8}"/>
              </a:ext>
            </a:extLst>
          </p:cNvPr>
          <p:cNvSpPr>
            <a:spLocks noGrp="1"/>
          </p:cNvSpPr>
          <p:nvPr>
            <p:ph type="title"/>
          </p:nvPr>
        </p:nvSpPr>
        <p:spPr>
          <a:xfrm>
            <a:off x="272480" y="152636"/>
            <a:ext cx="9361040" cy="396044"/>
          </a:xfrm>
        </p:spPr>
        <p:txBody>
          <a:bodyPr/>
          <a:lstStyle/>
          <a:p>
            <a:r>
              <a:rPr lang="ja-JP" altLang="en-US" b="1" dirty="0">
                <a:solidFill>
                  <a:schemeClr val="tx2"/>
                </a:solidFill>
                <a:cs typeface="メイリオ" pitchFamily="50" charset="-128"/>
              </a:rPr>
              <a:t>３．</a:t>
            </a:r>
            <a:r>
              <a:rPr lang="en-US" altLang="ja-JP" sz="2400" b="1" dirty="0">
                <a:solidFill>
                  <a:schemeClr val="tx2"/>
                </a:solidFill>
                <a:latin typeface="+mn-ea"/>
                <a:cs typeface="メイリオ" pitchFamily="50" charset="-128"/>
              </a:rPr>
              <a:t>2019</a:t>
            </a:r>
            <a:r>
              <a:rPr lang="ja-JP" altLang="en-US" sz="2400" b="1" dirty="0">
                <a:solidFill>
                  <a:schemeClr val="tx2"/>
                </a:solidFill>
                <a:latin typeface="+mn-ea"/>
                <a:cs typeface="メイリオ" pitchFamily="50" charset="-128"/>
              </a:rPr>
              <a:t>年「財政検証」のポイント</a:t>
            </a:r>
            <a:r>
              <a:rPr lang="en-US" altLang="ja-JP" sz="3600" b="1" dirty="0">
                <a:latin typeface="+mn-ea"/>
                <a:cs typeface="メイリオ" pitchFamily="50" charset="-128"/>
              </a:rPr>
              <a:t> </a:t>
            </a:r>
            <a:endParaRPr kumimoji="1" lang="ja-JP" altLang="en-US" b="1" dirty="0">
              <a:solidFill>
                <a:schemeClr val="tx2"/>
              </a:solidFill>
            </a:endParaRPr>
          </a:p>
        </p:txBody>
      </p:sp>
    </p:spTree>
    <p:extLst>
      <p:ext uri="{BB962C8B-B14F-4D97-AF65-F5344CB8AC3E}">
        <p14:creationId xmlns:p14="http://schemas.microsoft.com/office/powerpoint/2010/main" val="268757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AB25984-D758-2296-F693-3A2F33B0847F}"/>
              </a:ext>
            </a:extLst>
          </p:cNvPr>
          <p:cNvSpPr>
            <a:spLocks noGrp="1"/>
          </p:cNvSpPr>
          <p:nvPr>
            <p:ph type="ftr" sz="quarter" idx="10"/>
          </p:nvPr>
        </p:nvSpPr>
        <p:spPr/>
        <p:txBody>
          <a:bodyPr/>
          <a:lstStyle/>
          <a:p>
            <a:r>
              <a:rPr lang="en-US" altLang="ja-JP"/>
              <a:t>© </a:t>
            </a:r>
            <a:r>
              <a:rPr lang="ja-JP" altLang="en-US"/>
              <a:t>ワーク・ライフ・サポート大泉</a:t>
            </a:r>
            <a:endParaRPr lang="ja-JP" altLang="en-US" dirty="0"/>
          </a:p>
        </p:txBody>
      </p:sp>
      <p:sp>
        <p:nvSpPr>
          <p:cNvPr id="3" name="スライド番号プレースホルダー 2">
            <a:extLst>
              <a:ext uri="{FF2B5EF4-FFF2-40B4-BE49-F238E27FC236}">
                <a16:creationId xmlns:a16="http://schemas.microsoft.com/office/drawing/2014/main" id="{B234888C-DE49-B86F-733A-80F0F6F9562C}"/>
              </a:ext>
            </a:extLst>
          </p:cNvPr>
          <p:cNvSpPr>
            <a:spLocks noGrp="1"/>
          </p:cNvSpPr>
          <p:nvPr>
            <p:ph type="sldNum" sz="quarter" idx="11"/>
          </p:nvPr>
        </p:nvSpPr>
        <p:spPr/>
        <p:txBody>
          <a:bodyPr/>
          <a:lstStyle/>
          <a:p>
            <a:fld id="{FB3508C7-2FE0-4945-9CBD-863E05F850D2}" type="slidenum">
              <a:rPr lang="ja-JP" altLang="en-US" smtClean="0"/>
              <a:pPr/>
              <a:t>20</a:t>
            </a:fld>
            <a:endParaRPr lang="ja-JP" altLang="en-US" dirty="0"/>
          </a:p>
        </p:txBody>
      </p:sp>
      <p:sp>
        <p:nvSpPr>
          <p:cNvPr id="6" name="テキスト ボックス 5">
            <a:extLst>
              <a:ext uri="{FF2B5EF4-FFF2-40B4-BE49-F238E27FC236}">
                <a16:creationId xmlns:a16="http://schemas.microsoft.com/office/drawing/2014/main" id="{CB460A74-63EC-931A-ED90-48C5B63C97ED}"/>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参考３：基礎年金の水準低下に伴う厚生年金の所得再分配機能の低下イメージ</a:t>
            </a:r>
            <a:endParaRPr kumimoji="1" lang="ja-JP" altLang="en-US" sz="1600" dirty="0">
              <a:solidFill>
                <a:schemeClr val="accent1"/>
              </a:solidFill>
              <a:latin typeface="+mj-ea"/>
              <a:ea typeface="+mj-ea"/>
            </a:endParaRPr>
          </a:p>
        </p:txBody>
      </p:sp>
      <p:sp>
        <p:nvSpPr>
          <p:cNvPr id="7" name="テキスト ボックス 6">
            <a:extLst>
              <a:ext uri="{FF2B5EF4-FFF2-40B4-BE49-F238E27FC236}">
                <a16:creationId xmlns:a16="http://schemas.microsoft.com/office/drawing/2014/main" id="{AD73BD1F-F607-8884-6655-7BDC65FDB1A2}"/>
              </a:ext>
            </a:extLst>
          </p:cNvPr>
          <p:cNvSpPr txBox="1"/>
          <p:nvPr/>
        </p:nvSpPr>
        <p:spPr>
          <a:xfrm>
            <a:off x="623832" y="1124744"/>
            <a:ext cx="8704882" cy="1044116"/>
          </a:xfrm>
          <a:prstGeom prst="roundRect">
            <a:avLst/>
          </a:prstGeom>
          <a:solidFill>
            <a:srgbClr val="FFFBFB"/>
          </a:solidFill>
          <a:ln w="6350">
            <a:solidFill>
              <a:schemeClr val="accent4"/>
            </a:solidFill>
          </a:ln>
        </p:spPr>
        <p:txBody>
          <a:bodyPr wrap="square" rtlCol="0" anchor="ctr" anchorCtr="0">
            <a:noAutofit/>
          </a:bodyPr>
          <a:lstStyle/>
          <a:p>
            <a:pPr marL="266700" indent="-26670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基礎年金の水準低下が続くと、基礎年金と報酬比例の比率が変化することで、低所得層ほど年金の水準が低下し、厚生年金の所得再分配機能が低下する</a:t>
            </a:r>
            <a:endParaRPr kumimoji="1" lang="en-US" altLang="ja-JP" sz="1400" dirty="0">
              <a:latin typeface="メイリオ" panose="020B0604030504040204" pitchFamily="50" charset="-128"/>
              <a:ea typeface="メイリオ" panose="020B0604030504040204" pitchFamily="50" charset="-128"/>
            </a:endParaRPr>
          </a:p>
          <a:p>
            <a:pPr marL="176212">
              <a:lnSpc>
                <a:spcPts val="500"/>
              </a:lnSpc>
            </a:pPr>
            <a:endParaRPr kumimoji="1" lang="en-US" altLang="ja-JP" sz="1200" dirty="0">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基礎年金の水準が低下すると、国庫負担（基礎年金給付費の</a:t>
            </a:r>
            <a:r>
              <a:rPr kumimoji="1" lang="en-US" altLang="ja-JP" sz="1400" dirty="0">
                <a:latin typeface="メイリオ" panose="020B0604030504040204" pitchFamily="50" charset="-128"/>
                <a:ea typeface="メイリオ" panose="020B0604030504040204" pitchFamily="50" charset="-128"/>
              </a:rPr>
              <a:t>1/2</a:t>
            </a:r>
            <a:r>
              <a:rPr kumimoji="1" lang="ja-JP" altLang="en-US" sz="1400" dirty="0">
                <a:latin typeface="メイリオ" panose="020B0604030504040204" pitchFamily="50" charset="-128"/>
                <a:ea typeface="メイリオ" panose="020B0604030504040204" pitchFamily="50" charset="-128"/>
              </a:rPr>
              <a:t>）も低下し、基礎年金と報酬比例を合算した総給付費も低下する</a:t>
            </a:r>
            <a:endParaRPr kumimoji="1" lang="en-US" altLang="ja-JP" sz="1400" dirty="0">
              <a:latin typeface="メイリオ" panose="020B0604030504040204" pitchFamily="50" charset="-128"/>
              <a:ea typeface="メイリオ" panose="020B0604030504040204" pitchFamily="50" charset="-128"/>
            </a:endParaRPr>
          </a:p>
        </p:txBody>
      </p:sp>
      <p:cxnSp>
        <p:nvCxnSpPr>
          <p:cNvPr id="9" name="直線コネクタ 8">
            <a:extLst>
              <a:ext uri="{FF2B5EF4-FFF2-40B4-BE49-F238E27FC236}">
                <a16:creationId xmlns:a16="http://schemas.microsoft.com/office/drawing/2014/main" id="{A36DDB76-1727-857F-C82E-8DCFF22590F4}"/>
              </a:ext>
              <a:ext uri="{C183D7F6-B498-43B3-948B-1728B52AA6E4}">
                <adec:decorative xmlns:adec="http://schemas.microsoft.com/office/drawing/2017/decorative" val="1"/>
              </a:ext>
            </a:extLst>
          </p:cNvPr>
          <p:cNvCxnSpPr/>
          <p:nvPr/>
        </p:nvCxnSpPr>
        <p:spPr>
          <a:xfrm>
            <a:off x="568598" y="5589240"/>
            <a:ext cx="8812894"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グループ化 34">
            <a:extLst>
              <a:ext uri="{FF2B5EF4-FFF2-40B4-BE49-F238E27FC236}">
                <a16:creationId xmlns:a16="http://schemas.microsoft.com/office/drawing/2014/main" id="{41D19034-2DFF-55C3-D3EA-2A1E42013BA2}"/>
              </a:ext>
            </a:extLst>
          </p:cNvPr>
          <p:cNvGrpSpPr/>
          <p:nvPr/>
        </p:nvGrpSpPr>
        <p:grpSpPr>
          <a:xfrm>
            <a:off x="776536" y="2583158"/>
            <a:ext cx="2052000" cy="2970078"/>
            <a:chOff x="776536" y="2564896"/>
            <a:chExt cx="2052000" cy="2970078"/>
          </a:xfrm>
        </p:grpSpPr>
        <p:grpSp>
          <p:nvGrpSpPr>
            <p:cNvPr id="23" name="グループ化 22">
              <a:extLst>
                <a:ext uri="{FF2B5EF4-FFF2-40B4-BE49-F238E27FC236}">
                  <a16:creationId xmlns:a16="http://schemas.microsoft.com/office/drawing/2014/main" id="{0A90A098-EC85-956E-CCD1-C6F5A7EF6AD6}"/>
                </a:ext>
              </a:extLst>
            </p:cNvPr>
            <p:cNvGrpSpPr/>
            <p:nvPr/>
          </p:nvGrpSpPr>
          <p:grpSpPr>
            <a:xfrm>
              <a:off x="871376" y="2654974"/>
              <a:ext cx="1916286" cy="2880000"/>
              <a:chOff x="812801" y="2662968"/>
              <a:chExt cx="1916286" cy="2880000"/>
            </a:xfrm>
          </p:grpSpPr>
          <p:sp>
            <p:nvSpPr>
              <p:cNvPr id="10" name="正方形/長方形 9">
                <a:extLst>
                  <a:ext uri="{FF2B5EF4-FFF2-40B4-BE49-F238E27FC236}">
                    <a16:creationId xmlns:a16="http://schemas.microsoft.com/office/drawing/2014/main" id="{D46027ED-8143-A610-9981-E78AA35574F1}"/>
                  </a:ext>
                </a:extLst>
              </p:cNvPr>
              <p:cNvSpPr/>
              <p:nvPr/>
            </p:nvSpPr>
            <p:spPr bwMode="auto">
              <a:xfrm>
                <a:off x="812801" y="4098817"/>
                <a:ext cx="288000" cy="1440160"/>
              </a:xfrm>
              <a:prstGeom prst="rect">
                <a:avLst/>
              </a:prstGeom>
              <a:solidFill>
                <a:schemeClr val="accent3">
                  <a:lumMod val="60000"/>
                  <a:lumOff val="40000"/>
                </a:schemeClr>
              </a:solidFill>
              <a:ln w="6350">
                <a:solidFill>
                  <a:schemeClr val="accent4">
                    <a:lumMod val="75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1" name="正方形/長方形 10">
                <a:extLst>
                  <a:ext uri="{FF2B5EF4-FFF2-40B4-BE49-F238E27FC236}">
                    <a16:creationId xmlns:a16="http://schemas.microsoft.com/office/drawing/2014/main" id="{C99CA700-0575-390F-C9F9-C040A2519AA1}"/>
                  </a:ext>
                </a:extLst>
              </p:cNvPr>
              <p:cNvSpPr/>
              <p:nvPr/>
            </p:nvSpPr>
            <p:spPr bwMode="auto">
              <a:xfrm>
                <a:off x="1626944" y="3374974"/>
                <a:ext cx="288000" cy="2160000"/>
              </a:xfrm>
              <a:prstGeom prst="rect">
                <a:avLst/>
              </a:prstGeom>
              <a:solidFill>
                <a:schemeClr val="bg2">
                  <a:lumMod val="75000"/>
                </a:schemeClr>
              </a:solidFill>
              <a:ln w="6350">
                <a:solidFill>
                  <a:schemeClr val="tx2"/>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2" name="正方形/長方形 11">
                <a:extLst>
                  <a:ext uri="{FF2B5EF4-FFF2-40B4-BE49-F238E27FC236}">
                    <a16:creationId xmlns:a16="http://schemas.microsoft.com/office/drawing/2014/main" id="{AA35C1C7-7EB5-DA14-F986-C59847400FC1}"/>
                  </a:ext>
                </a:extLst>
              </p:cNvPr>
              <p:cNvSpPr/>
              <p:nvPr/>
            </p:nvSpPr>
            <p:spPr bwMode="auto">
              <a:xfrm>
                <a:off x="2441087" y="2662968"/>
                <a:ext cx="288000" cy="2880000"/>
              </a:xfrm>
              <a:prstGeom prst="rect">
                <a:avLst/>
              </a:prstGeom>
              <a:solidFill>
                <a:schemeClr val="tx1">
                  <a:lumMod val="60000"/>
                  <a:lumOff val="40000"/>
                </a:schemeClr>
              </a:solidFill>
              <a:ln w="6350">
                <a:solidFill>
                  <a:schemeClr val="tx1">
                    <a:lumMod val="60000"/>
                    <a:lumOff val="40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sp>
          <p:nvSpPr>
            <p:cNvPr id="28" name="直角三角形 27">
              <a:extLst>
                <a:ext uri="{FF2B5EF4-FFF2-40B4-BE49-F238E27FC236}">
                  <a16:creationId xmlns:a16="http://schemas.microsoft.com/office/drawing/2014/main" id="{54A335CD-445E-CB96-6239-F685CDB0B948}"/>
                </a:ext>
              </a:extLst>
            </p:cNvPr>
            <p:cNvSpPr/>
            <p:nvPr/>
          </p:nvSpPr>
          <p:spPr bwMode="auto">
            <a:xfrm rot="16200000">
              <a:off x="1010536" y="2330896"/>
              <a:ext cx="1584000" cy="2052000"/>
            </a:xfrm>
            <a:prstGeom prst="rtTriangle">
              <a:avLst/>
            </a:prstGeom>
            <a:noFill/>
            <a:ln w="19050">
              <a:solidFill>
                <a:schemeClr val="tx2">
                  <a:lumMod val="75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nvGrpSpPr>
          <p:cNvPr id="37" name="グループ化 36">
            <a:extLst>
              <a:ext uri="{FF2B5EF4-FFF2-40B4-BE49-F238E27FC236}">
                <a16:creationId xmlns:a16="http://schemas.microsoft.com/office/drawing/2014/main" id="{D7744223-FEAF-0D20-CA6E-718F1A58FBC8}"/>
              </a:ext>
            </a:extLst>
          </p:cNvPr>
          <p:cNvGrpSpPr/>
          <p:nvPr/>
        </p:nvGrpSpPr>
        <p:grpSpPr>
          <a:xfrm>
            <a:off x="6745126" y="2682107"/>
            <a:ext cx="2240322" cy="2887600"/>
            <a:chOff x="6745126" y="2682107"/>
            <a:chExt cx="2240322" cy="2887600"/>
          </a:xfrm>
        </p:grpSpPr>
        <p:grpSp>
          <p:nvGrpSpPr>
            <p:cNvPr id="24" name="グループ化 23">
              <a:extLst>
                <a:ext uri="{FF2B5EF4-FFF2-40B4-BE49-F238E27FC236}">
                  <a16:creationId xmlns:a16="http://schemas.microsoft.com/office/drawing/2014/main" id="{0CEDE411-F3C0-8C77-DEB7-7C9BE2A54869}"/>
                </a:ext>
              </a:extLst>
            </p:cNvPr>
            <p:cNvGrpSpPr/>
            <p:nvPr/>
          </p:nvGrpSpPr>
          <p:grpSpPr>
            <a:xfrm>
              <a:off x="6745126" y="2682107"/>
              <a:ext cx="1916286" cy="2880000"/>
              <a:chOff x="812801" y="2662968"/>
              <a:chExt cx="1916286" cy="2880000"/>
            </a:xfrm>
          </p:grpSpPr>
          <p:sp>
            <p:nvSpPr>
              <p:cNvPr id="25" name="正方形/長方形 24">
                <a:extLst>
                  <a:ext uri="{FF2B5EF4-FFF2-40B4-BE49-F238E27FC236}">
                    <a16:creationId xmlns:a16="http://schemas.microsoft.com/office/drawing/2014/main" id="{2DCFEF31-BFE2-4A66-4155-42AB0E2AD4FF}"/>
                  </a:ext>
                </a:extLst>
              </p:cNvPr>
              <p:cNvSpPr/>
              <p:nvPr/>
            </p:nvSpPr>
            <p:spPr bwMode="auto">
              <a:xfrm>
                <a:off x="812801" y="4098817"/>
                <a:ext cx="288000" cy="1440160"/>
              </a:xfrm>
              <a:prstGeom prst="rect">
                <a:avLst/>
              </a:prstGeom>
              <a:solidFill>
                <a:schemeClr val="accent3">
                  <a:lumMod val="60000"/>
                  <a:lumOff val="40000"/>
                </a:schemeClr>
              </a:solidFill>
              <a:ln w="6350">
                <a:solidFill>
                  <a:schemeClr val="accent4">
                    <a:lumMod val="75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6" name="正方形/長方形 25">
                <a:extLst>
                  <a:ext uri="{FF2B5EF4-FFF2-40B4-BE49-F238E27FC236}">
                    <a16:creationId xmlns:a16="http://schemas.microsoft.com/office/drawing/2014/main" id="{0C7D738F-F02C-FC86-0737-F7E60B711407}"/>
                  </a:ext>
                </a:extLst>
              </p:cNvPr>
              <p:cNvSpPr/>
              <p:nvPr/>
            </p:nvSpPr>
            <p:spPr bwMode="auto">
              <a:xfrm>
                <a:off x="1626944" y="3374974"/>
                <a:ext cx="288000" cy="2160000"/>
              </a:xfrm>
              <a:prstGeom prst="rect">
                <a:avLst/>
              </a:prstGeom>
              <a:solidFill>
                <a:schemeClr val="bg2">
                  <a:lumMod val="75000"/>
                </a:schemeClr>
              </a:solidFill>
              <a:ln w="6350">
                <a:solidFill>
                  <a:schemeClr val="tx2"/>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7" name="正方形/長方形 26">
                <a:extLst>
                  <a:ext uri="{FF2B5EF4-FFF2-40B4-BE49-F238E27FC236}">
                    <a16:creationId xmlns:a16="http://schemas.microsoft.com/office/drawing/2014/main" id="{AD16D6CD-2D2B-BBB4-0299-B1B1925038B1}"/>
                  </a:ext>
                </a:extLst>
              </p:cNvPr>
              <p:cNvSpPr/>
              <p:nvPr/>
            </p:nvSpPr>
            <p:spPr bwMode="auto">
              <a:xfrm>
                <a:off x="2441087" y="2662968"/>
                <a:ext cx="288000" cy="2880000"/>
              </a:xfrm>
              <a:prstGeom prst="rect">
                <a:avLst/>
              </a:prstGeom>
              <a:solidFill>
                <a:schemeClr val="tx1">
                  <a:lumMod val="60000"/>
                  <a:lumOff val="40000"/>
                </a:schemeClr>
              </a:solidFill>
              <a:ln w="6350">
                <a:solidFill>
                  <a:schemeClr val="tx1">
                    <a:lumMod val="60000"/>
                    <a:lumOff val="40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nvGrpSpPr>
            <p:cNvPr id="30" name="グループ化 29">
              <a:extLst>
                <a:ext uri="{FF2B5EF4-FFF2-40B4-BE49-F238E27FC236}">
                  <a16:creationId xmlns:a16="http://schemas.microsoft.com/office/drawing/2014/main" id="{EF619362-5354-5D33-5469-E595D073BF4C}"/>
                </a:ext>
              </a:extLst>
            </p:cNvPr>
            <p:cNvGrpSpPr/>
            <p:nvPr/>
          </p:nvGrpSpPr>
          <p:grpSpPr>
            <a:xfrm>
              <a:off x="7127349" y="2689707"/>
              <a:ext cx="1858099" cy="2880000"/>
              <a:chOff x="4047692" y="2665585"/>
              <a:chExt cx="1858099" cy="2880000"/>
            </a:xfrm>
          </p:grpSpPr>
          <p:sp>
            <p:nvSpPr>
              <p:cNvPr id="31" name="正方形/長方形 30">
                <a:extLst>
                  <a:ext uri="{FF2B5EF4-FFF2-40B4-BE49-F238E27FC236}">
                    <a16:creationId xmlns:a16="http://schemas.microsoft.com/office/drawing/2014/main" id="{8939BD2F-8406-AE0C-B70A-F48D20C89E04}"/>
                  </a:ext>
                </a:extLst>
              </p:cNvPr>
              <p:cNvSpPr/>
              <p:nvPr/>
            </p:nvSpPr>
            <p:spPr bwMode="auto">
              <a:xfrm>
                <a:off x="4047692" y="4557118"/>
                <a:ext cx="288000" cy="972000"/>
              </a:xfrm>
              <a:prstGeom prst="rect">
                <a:avLst/>
              </a:prstGeom>
              <a:solidFill>
                <a:schemeClr val="accent3">
                  <a:lumMod val="40000"/>
                  <a:lumOff val="60000"/>
                </a:schemeClr>
              </a:solidFill>
              <a:ln w="19050">
                <a:solidFill>
                  <a:schemeClr val="accent4">
                    <a:lumMod val="75000"/>
                  </a:schemeClr>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2" name="正方形/長方形 31">
                <a:extLst>
                  <a:ext uri="{FF2B5EF4-FFF2-40B4-BE49-F238E27FC236}">
                    <a16:creationId xmlns:a16="http://schemas.microsoft.com/office/drawing/2014/main" id="{0AD828DC-02F6-6B7C-62E8-26153A1CBF54}"/>
                  </a:ext>
                </a:extLst>
              </p:cNvPr>
              <p:cNvSpPr/>
              <p:nvPr/>
            </p:nvSpPr>
            <p:spPr bwMode="auto">
              <a:xfrm>
                <a:off x="4831045" y="3621114"/>
                <a:ext cx="288000" cy="1908000"/>
              </a:xfrm>
              <a:prstGeom prst="rect">
                <a:avLst/>
              </a:prstGeom>
              <a:solidFill>
                <a:schemeClr val="bg2">
                  <a:lumMod val="90000"/>
                </a:schemeClr>
              </a:solidFill>
              <a:ln w="19050">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3" name="正方形/長方形 32">
                <a:extLst>
                  <a:ext uri="{FF2B5EF4-FFF2-40B4-BE49-F238E27FC236}">
                    <a16:creationId xmlns:a16="http://schemas.microsoft.com/office/drawing/2014/main" id="{AA6CAE8F-196B-3E53-695C-31C06353E79E}"/>
                  </a:ext>
                </a:extLst>
              </p:cNvPr>
              <p:cNvSpPr/>
              <p:nvPr/>
            </p:nvSpPr>
            <p:spPr bwMode="auto">
              <a:xfrm>
                <a:off x="5617791" y="2665585"/>
                <a:ext cx="288000" cy="2880000"/>
              </a:xfrm>
              <a:prstGeom prst="rect">
                <a:avLst/>
              </a:prstGeom>
              <a:solidFill>
                <a:schemeClr val="tx1">
                  <a:lumMod val="40000"/>
                  <a:lumOff val="60000"/>
                </a:schemeClr>
              </a:solidFill>
              <a:ln w="19050">
                <a:solidFill>
                  <a:schemeClr val="tx1">
                    <a:lumMod val="75000"/>
                  </a:schemeClr>
                </a:solidFill>
                <a:prstDash val="sysDot"/>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grpSp>
        <p:nvGrpSpPr>
          <p:cNvPr id="36" name="グループ化 35">
            <a:extLst>
              <a:ext uri="{FF2B5EF4-FFF2-40B4-BE49-F238E27FC236}">
                <a16:creationId xmlns:a16="http://schemas.microsoft.com/office/drawing/2014/main" id="{04259317-50C2-09E0-7C54-1846BE130C1E}"/>
              </a:ext>
            </a:extLst>
          </p:cNvPr>
          <p:cNvGrpSpPr/>
          <p:nvPr/>
        </p:nvGrpSpPr>
        <p:grpSpPr>
          <a:xfrm>
            <a:off x="3945112" y="2565128"/>
            <a:ext cx="2016000" cy="2988108"/>
            <a:chOff x="3945112" y="2565128"/>
            <a:chExt cx="2016000" cy="2988108"/>
          </a:xfrm>
        </p:grpSpPr>
        <p:sp>
          <p:nvSpPr>
            <p:cNvPr id="20" name="正方形/長方形 19">
              <a:extLst>
                <a:ext uri="{FF2B5EF4-FFF2-40B4-BE49-F238E27FC236}">
                  <a16:creationId xmlns:a16="http://schemas.microsoft.com/office/drawing/2014/main" id="{0DC86FA2-89B6-3951-A084-82AC24CBAE29}"/>
                </a:ext>
              </a:extLst>
            </p:cNvPr>
            <p:cNvSpPr/>
            <p:nvPr/>
          </p:nvSpPr>
          <p:spPr bwMode="auto">
            <a:xfrm>
              <a:off x="4047692" y="4581236"/>
              <a:ext cx="288000" cy="972000"/>
            </a:xfrm>
            <a:prstGeom prst="rect">
              <a:avLst/>
            </a:prstGeom>
            <a:solidFill>
              <a:schemeClr val="accent3">
                <a:lumMod val="40000"/>
                <a:lumOff val="60000"/>
              </a:schemeClr>
            </a:solidFill>
            <a:ln w="6350">
              <a:solidFill>
                <a:schemeClr val="accent4">
                  <a:lumMod val="75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1" name="正方形/長方形 20">
              <a:extLst>
                <a:ext uri="{FF2B5EF4-FFF2-40B4-BE49-F238E27FC236}">
                  <a16:creationId xmlns:a16="http://schemas.microsoft.com/office/drawing/2014/main" id="{DCC371F4-CAF1-2785-7EA3-E4883FF67A0F}"/>
                </a:ext>
              </a:extLst>
            </p:cNvPr>
            <p:cNvSpPr/>
            <p:nvPr/>
          </p:nvSpPr>
          <p:spPr bwMode="auto">
            <a:xfrm>
              <a:off x="4831045" y="3645236"/>
              <a:ext cx="288000" cy="1908000"/>
            </a:xfrm>
            <a:prstGeom prst="rect">
              <a:avLst/>
            </a:prstGeom>
            <a:solidFill>
              <a:schemeClr val="bg2">
                <a:lumMod val="90000"/>
              </a:schemeClr>
            </a:solidFill>
            <a:ln w="6350">
              <a:solidFill>
                <a:schemeClr val="tx2"/>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2" name="正方形/長方形 21">
              <a:extLst>
                <a:ext uri="{FF2B5EF4-FFF2-40B4-BE49-F238E27FC236}">
                  <a16:creationId xmlns:a16="http://schemas.microsoft.com/office/drawing/2014/main" id="{A53574E4-A55E-7F37-E64C-2243B0E76369}"/>
                </a:ext>
              </a:extLst>
            </p:cNvPr>
            <p:cNvSpPr/>
            <p:nvPr/>
          </p:nvSpPr>
          <p:spPr bwMode="auto">
            <a:xfrm>
              <a:off x="5617791" y="2665585"/>
              <a:ext cx="288000" cy="2880000"/>
            </a:xfrm>
            <a:prstGeom prst="rect">
              <a:avLst/>
            </a:prstGeom>
            <a:solidFill>
              <a:schemeClr val="tx1">
                <a:lumMod val="40000"/>
                <a:lumOff val="60000"/>
              </a:schemeClr>
            </a:solidFill>
            <a:ln w="6350">
              <a:solidFill>
                <a:schemeClr val="tx1">
                  <a:lumMod val="60000"/>
                  <a:lumOff val="40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4" name="直角三角形 33">
              <a:extLst>
                <a:ext uri="{FF2B5EF4-FFF2-40B4-BE49-F238E27FC236}">
                  <a16:creationId xmlns:a16="http://schemas.microsoft.com/office/drawing/2014/main" id="{244E75AA-94A2-9B8D-FF14-BB823E01007B}"/>
                </a:ext>
              </a:extLst>
            </p:cNvPr>
            <p:cNvSpPr/>
            <p:nvPr/>
          </p:nvSpPr>
          <p:spPr bwMode="auto">
            <a:xfrm rot="16200000">
              <a:off x="3945112" y="2565128"/>
              <a:ext cx="2016000" cy="2016000"/>
            </a:xfrm>
            <a:prstGeom prst="rtTriangle">
              <a:avLst/>
            </a:prstGeom>
            <a:noFill/>
            <a:ln w="19050">
              <a:solidFill>
                <a:schemeClr val="tx2">
                  <a:lumMod val="75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sp>
        <p:nvSpPr>
          <p:cNvPr id="38" name="テキスト ボックス 37">
            <a:extLst>
              <a:ext uri="{FF2B5EF4-FFF2-40B4-BE49-F238E27FC236}">
                <a16:creationId xmlns:a16="http://schemas.microsoft.com/office/drawing/2014/main" id="{BC3CD212-F9E4-A9F0-066C-BCC0A3BB3668}"/>
              </a:ext>
            </a:extLst>
          </p:cNvPr>
          <p:cNvSpPr txBox="1"/>
          <p:nvPr/>
        </p:nvSpPr>
        <p:spPr>
          <a:xfrm>
            <a:off x="1332120" y="4760912"/>
            <a:ext cx="994798" cy="276999"/>
          </a:xfrm>
          <a:prstGeom prst="rect">
            <a:avLst/>
          </a:prstGeom>
          <a:noFill/>
        </p:spPr>
        <p:txBody>
          <a:bodyPr wrap="square" rtlCol="0">
            <a:spAutoFit/>
          </a:bodyPr>
          <a:lstStyle/>
          <a:p>
            <a:pPr algn="ctr"/>
            <a:r>
              <a:rPr kumimoji="1" lang="ja-JP" altLang="en-US" sz="1200" b="1" dirty="0"/>
              <a:t>基礎年金</a:t>
            </a:r>
          </a:p>
        </p:txBody>
      </p:sp>
      <p:sp>
        <p:nvSpPr>
          <p:cNvPr id="39" name="テキスト ボックス 38">
            <a:extLst>
              <a:ext uri="{FF2B5EF4-FFF2-40B4-BE49-F238E27FC236}">
                <a16:creationId xmlns:a16="http://schemas.microsoft.com/office/drawing/2014/main" id="{1FD70B8A-D87E-6E35-56DD-B34CE252206E}"/>
              </a:ext>
            </a:extLst>
          </p:cNvPr>
          <p:cNvSpPr txBox="1"/>
          <p:nvPr/>
        </p:nvSpPr>
        <p:spPr>
          <a:xfrm>
            <a:off x="4455601" y="5131934"/>
            <a:ext cx="994798" cy="276999"/>
          </a:xfrm>
          <a:prstGeom prst="rect">
            <a:avLst/>
          </a:prstGeom>
          <a:noFill/>
        </p:spPr>
        <p:txBody>
          <a:bodyPr wrap="square" rtlCol="0">
            <a:spAutoFit/>
          </a:bodyPr>
          <a:lstStyle/>
          <a:p>
            <a:pPr algn="ctr"/>
            <a:r>
              <a:rPr kumimoji="1" lang="ja-JP" altLang="en-US" sz="1200" b="1" dirty="0"/>
              <a:t>基礎年金</a:t>
            </a:r>
          </a:p>
        </p:txBody>
      </p:sp>
      <p:sp>
        <p:nvSpPr>
          <p:cNvPr id="40" name="テキスト ボックス 39">
            <a:extLst>
              <a:ext uri="{FF2B5EF4-FFF2-40B4-BE49-F238E27FC236}">
                <a16:creationId xmlns:a16="http://schemas.microsoft.com/office/drawing/2014/main" id="{7DBE69AE-DEE2-23CB-D7CE-C7BAF3BB4D54}"/>
              </a:ext>
            </a:extLst>
          </p:cNvPr>
          <p:cNvSpPr txBox="1"/>
          <p:nvPr/>
        </p:nvSpPr>
        <p:spPr>
          <a:xfrm>
            <a:off x="1616576" y="3692656"/>
            <a:ext cx="994798" cy="276999"/>
          </a:xfrm>
          <a:prstGeom prst="rect">
            <a:avLst/>
          </a:prstGeom>
          <a:noFill/>
        </p:spPr>
        <p:txBody>
          <a:bodyPr wrap="square" rtlCol="0">
            <a:spAutoFit/>
          </a:bodyPr>
          <a:lstStyle/>
          <a:p>
            <a:pPr algn="ctr"/>
            <a:r>
              <a:rPr kumimoji="1" lang="ja-JP" altLang="en-US" sz="1200" b="1" dirty="0"/>
              <a:t>報酬比例</a:t>
            </a:r>
          </a:p>
        </p:txBody>
      </p:sp>
      <p:sp>
        <p:nvSpPr>
          <p:cNvPr id="41" name="テキスト ボックス 40">
            <a:extLst>
              <a:ext uri="{FF2B5EF4-FFF2-40B4-BE49-F238E27FC236}">
                <a16:creationId xmlns:a16="http://schemas.microsoft.com/office/drawing/2014/main" id="{960A84DE-951F-143D-BFC9-E7160836BF72}"/>
              </a:ext>
            </a:extLst>
          </p:cNvPr>
          <p:cNvSpPr txBox="1"/>
          <p:nvPr/>
        </p:nvSpPr>
        <p:spPr>
          <a:xfrm>
            <a:off x="4728385" y="4010397"/>
            <a:ext cx="994798" cy="276999"/>
          </a:xfrm>
          <a:prstGeom prst="rect">
            <a:avLst/>
          </a:prstGeom>
          <a:noFill/>
        </p:spPr>
        <p:txBody>
          <a:bodyPr wrap="square" rtlCol="0">
            <a:spAutoFit/>
          </a:bodyPr>
          <a:lstStyle/>
          <a:p>
            <a:pPr algn="ctr"/>
            <a:r>
              <a:rPr kumimoji="1" lang="ja-JP" altLang="en-US" sz="1200" b="1" dirty="0"/>
              <a:t>報酬比例</a:t>
            </a:r>
          </a:p>
        </p:txBody>
      </p:sp>
      <p:sp>
        <p:nvSpPr>
          <p:cNvPr id="43" name="矢印: 上下 42">
            <a:extLst>
              <a:ext uri="{FF2B5EF4-FFF2-40B4-BE49-F238E27FC236}">
                <a16:creationId xmlns:a16="http://schemas.microsoft.com/office/drawing/2014/main" id="{38CD1A28-1E1D-A275-EC91-8DFF6FF4336B}"/>
              </a:ext>
              <a:ext uri="{C183D7F6-B498-43B3-948B-1728B52AA6E4}">
                <adec:decorative xmlns:adec="http://schemas.microsoft.com/office/drawing/2017/decorative" val="1"/>
              </a:ext>
            </a:extLst>
          </p:cNvPr>
          <p:cNvSpPr/>
          <p:nvPr/>
        </p:nvSpPr>
        <p:spPr bwMode="auto">
          <a:xfrm>
            <a:off x="7185268" y="4113076"/>
            <a:ext cx="180000" cy="432000"/>
          </a:xfrm>
          <a:prstGeom prst="upDownArrow">
            <a:avLst/>
          </a:prstGeom>
          <a:solidFill>
            <a:schemeClr val="accent1"/>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44" name="矢印: 上下 43">
            <a:extLst>
              <a:ext uri="{FF2B5EF4-FFF2-40B4-BE49-F238E27FC236}">
                <a16:creationId xmlns:a16="http://schemas.microsoft.com/office/drawing/2014/main" id="{4B576E6E-401B-9FCA-D83A-58DACB1C3BF4}"/>
              </a:ext>
              <a:ext uri="{C183D7F6-B498-43B3-948B-1728B52AA6E4}">
                <adec:decorative xmlns:adec="http://schemas.microsoft.com/office/drawing/2017/decorative" val="1"/>
              </a:ext>
            </a:extLst>
          </p:cNvPr>
          <p:cNvSpPr/>
          <p:nvPr/>
        </p:nvSpPr>
        <p:spPr bwMode="auto">
          <a:xfrm>
            <a:off x="7966399" y="3357028"/>
            <a:ext cx="180000" cy="252000"/>
          </a:xfrm>
          <a:prstGeom prst="upDownArrow">
            <a:avLst/>
          </a:prstGeom>
          <a:solidFill>
            <a:schemeClr val="accent1"/>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cxnSp>
        <p:nvCxnSpPr>
          <p:cNvPr id="47" name="直線コネクタ 46">
            <a:extLst>
              <a:ext uri="{FF2B5EF4-FFF2-40B4-BE49-F238E27FC236}">
                <a16:creationId xmlns:a16="http://schemas.microsoft.com/office/drawing/2014/main" id="{3B5C1BC1-4097-210A-3A14-C0BFFD144125}"/>
              </a:ext>
              <a:ext uri="{C183D7F6-B498-43B3-948B-1728B52AA6E4}">
                <adec:decorative xmlns:adec="http://schemas.microsoft.com/office/drawing/2017/decorative" val="1"/>
              </a:ext>
            </a:extLst>
          </p:cNvPr>
          <p:cNvCxnSpPr>
            <a:endCxn id="31" idx="0"/>
          </p:cNvCxnSpPr>
          <p:nvPr/>
        </p:nvCxnSpPr>
        <p:spPr>
          <a:xfrm>
            <a:off x="4191692" y="4581128"/>
            <a:ext cx="3079657" cy="11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4BA4C5DC-8D2A-4D0A-685B-BE0CFBD3291D}"/>
              </a:ext>
              <a:ext uri="{C183D7F6-B498-43B3-948B-1728B52AA6E4}">
                <adec:decorative xmlns:adec="http://schemas.microsoft.com/office/drawing/2017/decorative" val="1"/>
              </a:ext>
            </a:extLst>
          </p:cNvPr>
          <p:cNvCxnSpPr>
            <a:cxnSpLocks/>
            <a:endCxn id="25" idx="0"/>
          </p:cNvCxnSpPr>
          <p:nvPr/>
        </p:nvCxnSpPr>
        <p:spPr>
          <a:xfrm flipV="1">
            <a:off x="1012416" y="4117956"/>
            <a:ext cx="5876710" cy="3094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5120B86-5D83-D6FA-1A8B-0F4462A9DDE1}"/>
              </a:ext>
              <a:ext uri="{C183D7F6-B498-43B3-948B-1728B52AA6E4}">
                <adec:decorative xmlns:adec="http://schemas.microsoft.com/office/drawing/2017/decorative" val="1"/>
              </a:ext>
            </a:extLst>
          </p:cNvPr>
          <p:cNvCxnSpPr>
            <a:cxnSpLocks/>
            <a:stCxn id="11" idx="0"/>
            <a:endCxn id="26" idx="0"/>
          </p:cNvCxnSpPr>
          <p:nvPr/>
        </p:nvCxnSpPr>
        <p:spPr>
          <a:xfrm>
            <a:off x="1829519" y="3385242"/>
            <a:ext cx="5873750" cy="887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E376D740-CDE6-2525-60B5-AE788BE71C92}"/>
              </a:ext>
              <a:ext uri="{C183D7F6-B498-43B3-948B-1728B52AA6E4}">
                <adec:decorative xmlns:adec="http://schemas.microsoft.com/office/drawing/2017/decorative" val="1"/>
              </a:ext>
            </a:extLst>
          </p:cNvPr>
          <p:cNvCxnSpPr>
            <a:cxnSpLocks/>
          </p:cNvCxnSpPr>
          <p:nvPr/>
        </p:nvCxnSpPr>
        <p:spPr>
          <a:xfrm>
            <a:off x="2784236" y="2672916"/>
            <a:ext cx="5877176" cy="9079"/>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091F31BD-6AD5-647B-2E72-D71D72C095F1}"/>
              </a:ext>
              <a:ext uri="{C183D7F6-B498-43B3-948B-1728B52AA6E4}">
                <adec:decorative xmlns:adec="http://schemas.microsoft.com/office/drawing/2017/decorative" val="1"/>
              </a:ext>
            </a:extLst>
          </p:cNvPr>
          <p:cNvCxnSpPr>
            <a:cxnSpLocks/>
            <a:endCxn id="32" idx="0"/>
          </p:cNvCxnSpPr>
          <p:nvPr/>
        </p:nvCxnSpPr>
        <p:spPr>
          <a:xfrm flipV="1">
            <a:off x="4918574" y="3645236"/>
            <a:ext cx="3136128" cy="222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00B60B81-A704-1C62-6F51-878BE40D27A0}"/>
              </a:ext>
            </a:extLst>
          </p:cNvPr>
          <p:cNvSpPr txBox="1"/>
          <p:nvPr/>
        </p:nvSpPr>
        <p:spPr>
          <a:xfrm>
            <a:off x="767401" y="5688349"/>
            <a:ext cx="2124236" cy="276999"/>
          </a:xfrm>
          <a:prstGeom prst="rect">
            <a:avLst/>
          </a:prstGeom>
          <a:noFill/>
        </p:spPr>
        <p:txBody>
          <a:bodyPr wrap="square" rtlCol="0">
            <a:spAutoFit/>
          </a:bodyPr>
          <a:lstStyle/>
          <a:p>
            <a:r>
              <a:rPr kumimoji="1" lang="ja-JP" altLang="en-US" sz="1200" dirty="0"/>
              <a:t>低所得　　　➡　　高所得</a:t>
            </a:r>
          </a:p>
        </p:txBody>
      </p:sp>
      <p:sp>
        <p:nvSpPr>
          <p:cNvPr id="60" name="テキスト ボックス 59">
            <a:extLst>
              <a:ext uri="{FF2B5EF4-FFF2-40B4-BE49-F238E27FC236}">
                <a16:creationId xmlns:a16="http://schemas.microsoft.com/office/drawing/2014/main" id="{246687CD-354E-2406-7EFE-40F87B51ECEF}"/>
              </a:ext>
            </a:extLst>
          </p:cNvPr>
          <p:cNvSpPr txBox="1"/>
          <p:nvPr/>
        </p:nvSpPr>
        <p:spPr>
          <a:xfrm>
            <a:off x="3945112" y="5686275"/>
            <a:ext cx="2124236" cy="276999"/>
          </a:xfrm>
          <a:prstGeom prst="rect">
            <a:avLst/>
          </a:prstGeom>
          <a:noFill/>
        </p:spPr>
        <p:txBody>
          <a:bodyPr wrap="square" rtlCol="0">
            <a:spAutoFit/>
          </a:bodyPr>
          <a:lstStyle/>
          <a:p>
            <a:r>
              <a:rPr kumimoji="1" lang="ja-JP" altLang="en-US" sz="1200" dirty="0"/>
              <a:t>低所得　　　➡　　高所得</a:t>
            </a:r>
          </a:p>
        </p:txBody>
      </p:sp>
      <p:sp>
        <p:nvSpPr>
          <p:cNvPr id="61" name="テキスト ボックス 60">
            <a:extLst>
              <a:ext uri="{FF2B5EF4-FFF2-40B4-BE49-F238E27FC236}">
                <a16:creationId xmlns:a16="http://schemas.microsoft.com/office/drawing/2014/main" id="{A1197CD0-0A81-E880-989B-4330FC87C9F6}"/>
              </a:ext>
            </a:extLst>
          </p:cNvPr>
          <p:cNvSpPr txBox="1"/>
          <p:nvPr/>
        </p:nvSpPr>
        <p:spPr>
          <a:xfrm>
            <a:off x="6717212" y="5686275"/>
            <a:ext cx="2556268" cy="276999"/>
          </a:xfrm>
          <a:prstGeom prst="rect">
            <a:avLst/>
          </a:prstGeom>
          <a:noFill/>
        </p:spPr>
        <p:txBody>
          <a:bodyPr wrap="square" rtlCol="0">
            <a:spAutoFit/>
          </a:bodyPr>
          <a:lstStyle/>
          <a:p>
            <a:r>
              <a:rPr kumimoji="1" lang="ja-JP" altLang="en-US" sz="1200" dirty="0"/>
              <a:t>低所得層　中所得層　高所得層</a:t>
            </a:r>
          </a:p>
        </p:txBody>
      </p:sp>
      <p:sp>
        <p:nvSpPr>
          <p:cNvPr id="42" name="矢印: 右 41">
            <a:extLst>
              <a:ext uri="{FF2B5EF4-FFF2-40B4-BE49-F238E27FC236}">
                <a16:creationId xmlns:a16="http://schemas.microsoft.com/office/drawing/2014/main" id="{4A5089E5-1D23-D629-3888-330A6EF3F9CC}"/>
              </a:ext>
            </a:extLst>
          </p:cNvPr>
          <p:cNvSpPr/>
          <p:nvPr/>
        </p:nvSpPr>
        <p:spPr bwMode="auto">
          <a:xfrm>
            <a:off x="3051885" y="3052255"/>
            <a:ext cx="1374809" cy="1152000"/>
          </a:xfrm>
          <a:prstGeom prst="rightArrow">
            <a:avLst>
              <a:gd name="adj1" fmla="val 50000"/>
              <a:gd name="adj2" fmla="val 30213"/>
            </a:avLst>
          </a:prstGeom>
          <a:solidFill>
            <a:srgbClr val="B8E08C"/>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spcBef>
                <a:spcPct val="0"/>
              </a:spcBef>
              <a:spcAft>
                <a:spcPts val="600"/>
              </a:spcAft>
            </a:pPr>
            <a:r>
              <a:rPr kumimoji="1" lang="ja-JP" altLang="en-US" sz="1200" b="1" dirty="0">
                <a:solidFill>
                  <a:schemeClr val="accent3"/>
                </a:solidFill>
                <a:latin typeface="メイリオ" pitchFamily="50" charset="-128"/>
                <a:ea typeface="メイリオ" pitchFamily="50" charset="-128"/>
                <a:cs typeface="メイリオ" pitchFamily="50" charset="-128"/>
              </a:rPr>
              <a:t>再分配機能</a:t>
            </a:r>
            <a:br>
              <a:rPr kumimoji="1" lang="en-US" altLang="ja-JP" sz="1200" b="1" dirty="0">
                <a:solidFill>
                  <a:schemeClr val="accent3"/>
                </a:solidFill>
                <a:latin typeface="メイリオ" pitchFamily="50" charset="-128"/>
                <a:ea typeface="メイリオ" pitchFamily="50" charset="-128"/>
                <a:cs typeface="メイリオ" pitchFamily="50" charset="-128"/>
              </a:rPr>
            </a:br>
            <a:r>
              <a:rPr kumimoji="1" lang="ja-JP" altLang="en-US" sz="1200" b="1" dirty="0">
                <a:solidFill>
                  <a:schemeClr val="accent3"/>
                </a:solidFill>
                <a:latin typeface="メイリオ" pitchFamily="50" charset="-128"/>
                <a:ea typeface="メイリオ" pitchFamily="50" charset="-128"/>
                <a:cs typeface="メイリオ" pitchFamily="50" charset="-128"/>
              </a:rPr>
              <a:t>の低下</a:t>
            </a:r>
          </a:p>
        </p:txBody>
      </p:sp>
      <p:sp>
        <p:nvSpPr>
          <p:cNvPr id="45" name="吹き出し: 四角形 44">
            <a:extLst>
              <a:ext uri="{FF2B5EF4-FFF2-40B4-BE49-F238E27FC236}">
                <a16:creationId xmlns:a16="http://schemas.microsoft.com/office/drawing/2014/main" id="{B151B129-60FF-1A3E-9320-DFE7805D2C46}"/>
              </a:ext>
            </a:extLst>
          </p:cNvPr>
          <p:cNvSpPr/>
          <p:nvPr/>
        </p:nvSpPr>
        <p:spPr bwMode="auto">
          <a:xfrm>
            <a:off x="6135822" y="3100192"/>
            <a:ext cx="1329236" cy="432000"/>
          </a:xfrm>
          <a:prstGeom prst="wedgeRectCallout">
            <a:avLst>
              <a:gd name="adj1" fmla="val 35869"/>
              <a:gd name="adj2" fmla="val 170212"/>
            </a:avLst>
          </a:prstGeom>
          <a:solidFill>
            <a:srgbClr val="B8E08C"/>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spcBef>
                <a:spcPct val="0"/>
              </a:spcBef>
              <a:spcAft>
                <a:spcPts val="600"/>
              </a:spcAft>
            </a:pPr>
            <a:r>
              <a:rPr kumimoji="1" lang="ja-JP" altLang="en-US" sz="1200" b="1" dirty="0">
                <a:solidFill>
                  <a:schemeClr val="accent3"/>
                </a:solidFill>
                <a:latin typeface="メイリオ" pitchFamily="50" charset="-128"/>
                <a:ea typeface="メイリオ" pitchFamily="50" charset="-128"/>
                <a:cs typeface="メイリオ" pitchFamily="50" charset="-128"/>
              </a:rPr>
              <a:t>低所得層ほど</a:t>
            </a:r>
            <a:br>
              <a:rPr kumimoji="1" lang="en-US" altLang="ja-JP" sz="1200" b="1" dirty="0">
                <a:solidFill>
                  <a:schemeClr val="accent3"/>
                </a:solidFill>
                <a:latin typeface="メイリオ" pitchFamily="50" charset="-128"/>
                <a:ea typeface="メイリオ" pitchFamily="50" charset="-128"/>
                <a:cs typeface="メイリオ" pitchFamily="50" charset="-128"/>
              </a:rPr>
            </a:br>
            <a:r>
              <a:rPr kumimoji="1" lang="ja-JP" altLang="en-US" sz="1200" b="1" dirty="0">
                <a:solidFill>
                  <a:schemeClr val="accent3"/>
                </a:solidFill>
                <a:latin typeface="メイリオ" pitchFamily="50" charset="-128"/>
                <a:ea typeface="メイリオ" pitchFamily="50" charset="-128"/>
                <a:cs typeface="メイリオ" pitchFamily="50" charset="-128"/>
              </a:rPr>
              <a:t>水準低下</a:t>
            </a:r>
          </a:p>
        </p:txBody>
      </p:sp>
      <p:sp>
        <p:nvSpPr>
          <p:cNvPr id="13" name="タイトル 3">
            <a:extLst>
              <a:ext uri="{FF2B5EF4-FFF2-40B4-BE49-F238E27FC236}">
                <a16:creationId xmlns:a16="http://schemas.microsoft.com/office/drawing/2014/main" id="{7C28990E-621D-1CFA-FB6C-9C813BDC6930}"/>
              </a:ext>
            </a:extLst>
          </p:cNvPr>
          <p:cNvSpPr>
            <a:spLocks noGrp="1"/>
          </p:cNvSpPr>
          <p:nvPr>
            <p:ph type="title"/>
          </p:nvPr>
        </p:nvSpPr>
        <p:spPr>
          <a:xfrm>
            <a:off x="272480" y="152636"/>
            <a:ext cx="9361040" cy="396044"/>
          </a:xfrm>
        </p:spPr>
        <p:txBody>
          <a:bodyPr/>
          <a:lstStyle/>
          <a:p>
            <a:r>
              <a:rPr lang="ja-JP" altLang="en-US" b="1" dirty="0">
                <a:solidFill>
                  <a:schemeClr val="tx2"/>
                </a:solidFill>
                <a:cs typeface="メイリオ" pitchFamily="50" charset="-128"/>
              </a:rPr>
              <a:t>３．</a:t>
            </a:r>
            <a:r>
              <a:rPr lang="en-US" altLang="ja-JP" sz="2400" b="1" dirty="0">
                <a:solidFill>
                  <a:schemeClr val="tx2"/>
                </a:solidFill>
                <a:latin typeface="+mn-ea"/>
                <a:cs typeface="メイリオ" pitchFamily="50" charset="-128"/>
              </a:rPr>
              <a:t>2019</a:t>
            </a:r>
            <a:r>
              <a:rPr lang="ja-JP" altLang="en-US" sz="2400" b="1" dirty="0">
                <a:solidFill>
                  <a:schemeClr val="tx2"/>
                </a:solidFill>
                <a:latin typeface="+mn-ea"/>
                <a:cs typeface="メイリオ" pitchFamily="50" charset="-128"/>
              </a:rPr>
              <a:t>年「財政検証」のポイント</a:t>
            </a:r>
            <a:r>
              <a:rPr lang="en-US" altLang="ja-JP" sz="3600" b="1" dirty="0">
                <a:latin typeface="+mn-ea"/>
                <a:cs typeface="メイリオ" pitchFamily="50" charset="-128"/>
              </a:rPr>
              <a:t> </a:t>
            </a:r>
            <a:endParaRPr kumimoji="1" lang="ja-JP" altLang="en-US" b="1" dirty="0">
              <a:solidFill>
                <a:schemeClr val="tx2"/>
              </a:solidFill>
            </a:endParaRPr>
          </a:p>
        </p:txBody>
      </p:sp>
    </p:spTree>
    <p:extLst>
      <p:ext uri="{BB962C8B-B14F-4D97-AF65-F5344CB8AC3E}">
        <p14:creationId xmlns:p14="http://schemas.microsoft.com/office/powerpoint/2010/main" val="3833985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13C3-C24F-D2FF-6055-B0B369106516}"/>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3E318246-EC4F-CD76-B45F-5EDD0C88694D}"/>
              </a:ext>
            </a:extLst>
          </p:cNvPr>
          <p:cNvSpPr>
            <a:spLocks noGrp="1"/>
          </p:cNvSpPr>
          <p:nvPr>
            <p:ph type="title"/>
          </p:nvPr>
        </p:nvSpPr>
        <p:spPr>
          <a:xfrm>
            <a:off x="380492" y="2349000"/>
            <a:ext cx="9145016" cy="1080000"/>
          </a:xfrm>
          <a:solidFill>
            <a:schemeClr val="bg1"/>
          </a:solidFill>
        </p:spPr>
        <p:txBody>
          <a:bodyPr>
            <a:noAutofit/>
          </a:bodyPr>
          <a:lstStyle/>
          <a:p>
            <a:r>
              <a:rPr lang="ja-JP" altLang="en-US" b="1" dirty="0">
                <a:latin typeface="+mn-ea"/>
                <a:cs typeface="メイリオ" pitchFamily="50" charset="-128"/>
              </a:rPr>
              <a:t>４．</a:t>
            </a:r>
            <a:r>
              <a:rPr lang="en-US" altLang="ja-JP" b="1" dirty="0">
                <a:latin typeface="+mn-ea"/>
                <a:cs typeface="メイリオ" pitchFamily="50" charset="-128"/>
              </a:rPr>
              <a:t>2024</a:t>
            </a:r>
            <a:r>
              <a:rPr lang="ja-JP" altLang="en-US" b="1" dirty="0">
                <a:latin typeface="+mn-ea"/>
                <a:cs typeface="メイリオ" pitchFamily="50" charset="-128"/>
              </a:rPr>
              <a:t>年「財政検証」のポイントと将来の見通し</a:t>
            </a:r>
            <a:endParaRPr lang="ja-JP" altLang="en-US" dirty="0"/>
          </a:p>
        </p:txBody>
      </p:sp>
      <p:sp>
        <p:nvSpPr>
          <p:cNvPr id="3" name="フッター プレースホルダー 2">
            <a:extLst>
              <a:ext uri="{FF2B5EF4-FFF2-40B4-BE49-F238E27FC236}">
                <a16:creationId xmlns:a16="http://schemas.microsoft.com/office/drawing/2014/main" id="{BC7F75D6-0AC6-816A-5D53-8C7F5BD8C410}"/>
              </a:ext>
            </a:extLst>
          </p:cNvPr>
          <p:cNvSpPr>
            <a:spLocks noGrp="1"/>
          </p:cNvSpPr>
          <p:nvPr>
            <p:ph type="ftr" sz="quarter" idx="10"/>
          </p:nvPr>
        </p:nvSpPr>
        <p:spPr/>
        <p:txBody>
          <a:bodyPr/>
          <a:lstStyle/>
          <a:p>
            <a:r>
              <a:rPr lang="en-US" altLang="ja-JP" dirty="0">
                <a:solidFill>
                  <a:schemeClr val="tx1"/>
                </a:solidFill>
              </a:rPr>
              <a:t>© </a:t>
            </a:r>
            <a:r>
              <a:rPr lang="ja-JP" altLang="en-US" dirty="0">
                <a:solidFill>
                  <a:schemeClr val="tx1"/>
                </a:solidFill>
              </a:rPr>
              <a:t>ワーク・ライフ・サポート大泉</a:t>
            </a:r>
          </a:p>
        </p:txBody>
      </p:sp>
      <p:sp>
        <p:nvSpPr>
          <p:cNvPr id="4" name="スライド番号プレースホルダー 3">
            <a:extLst>
              <a:ext uri="{FF2B5EF4-FFF2-40B4-BE49-F238E27FC236}">
                <a16:creationId xmlns:a16="http://schemas.microsoft.com/office/drawing/2014/main" id="{A7149B10-D379-C5F6-48A0-3ABF4E43BC6F}"/>
              </a:ext>
            </a:extLst>
          </p:cNvPr>
          <p:cNvSpPr>
            <a:spLocks noGrp="1"/>
          </p:cNvSpPr>
          <p:nvPr>
            <p:ph type="sldNum" sz="quarter" idx="11"/>
          </p:nvPr>
        </p:nvSpPr>
        <p:spPr/>
        <p:txBody>
          <a:bodyPr/>
          <a:lstStyle/>
          <a:p>
            <a:fld id="{FB3508C7-2FE0-4945-9CBD-863E05F850D2}" type="slidenum">
              <a:rPr lang="ja-JP" altLang="en-US" smtClean="0">
                <a:solidFill>
                  <a:schemeClr val="tx1"/>
                </a:solidFill>
              </a:rPr>
              <a:pPr/>
              <a:t>21</a:t>
            </a:fld>
            <a:endParaRPr lang="ja-JP" altLang="en-US" dirty="0">
              <a:solidFill>
                <a:schemeClr val="tx1"/>
              </a:solidFill>
            </a:endParaRPr>
          </a:p>
        </p:txBody>
      </p:sp>
    </p:spTree>
    <p:extLst>
      <p:ext uri="{BB962C8B-B14F-4D97-AF65-F5344CB8AC3E}">
        <p14:creationId xmlns:p14="http://schemas.microsoft.com/office/powerpoint/2010/main" val="1389595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22</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cs typeface="メイリオ" pitchFamily="50" charset="-128"/>
              </a:rPr>
              <a:t>４．</a:t>
            </a:r>
            <a:r>
              <a:rPr lang="en-US" altLang="ja-JP" b="1" dirty="0">
                <a:solidFill>
                  <a:schemeClr val="tx2"/>
                </a:solidFill>
                <a:cs typeface="メイリオ" pitchFamily="50" charset="-128"/>
              </a:rPr>
              <a:t>2024</a:t>
            </a:r>
            <a:r>
              <a:rPr lang="ja-JP" altLang="en-US" b="1" dirty="0">
                <a:solidFill>
                  <a:schemeClr val="tx2"/>
                </a:solidFill>
                <a:cs typeface="メイリオ" pitchFamily="50" charset="-128"/>
              </a:rPr>
              <a:t>年「財政検証」のポイントと将来の見通し</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⑴　</a:t>
            </a:r>
            <a:r>
              <a:rPr lang="en-US" altLang="ja-JP" sz="1600" b="1" dirty="0">
                <a:solidFill>
                  <a:schemeClr val="accent1"/>
                </a:solidFill>
                <a:latin typeface="+mj-ea"/>
                <a:ea typeface="+mj-ea"/>
              </a:rPr>
              <a:t>2024</a:t>
            </a:r>
            <a:r>
              <a:rPr lang="ja-JP" altLang="en-US" sz="1600" b="1" dirty="0">
                <a:solidFill>
                  <a:schemeClr val="accent1"/>
                </a:solidFill>
                <a:latin typeface="+mj-ea"/>
                <a:ea typeface="+mj-ea"/>
              </a:rPr>
              <a:t>年「財政検証（</a:t>
            </a:r>
            <a:r>
              <a:rPr lang="en-US" altLang="ja-JP" sz="1600" b="1" dirty="0">
                <a:solidFill>
                  <a:schemeClr val="accent1"/>
                </a:solidFill>
                <a:latin typeface="+mj-ea"/>
                <a:ea typeface="+mj-ea"/>
              </a:rPr>
              <a:t>2024.7.3</a:t>
            </a:r>
            <a:r>
              <a:rPr lang="ja-JP" altLang="en-US" sz="1600" b="1" dirty="0">
                <a:solidFill>
                  <a:schemeClr val="accent1"/>
                </a:solidFill>
                <a:latin typeface="+mj-ea"/>
                <a:ea typeface="+mj-ea"/>
              </a:rPr>
              <a:t>）」（前提条件）</a:t>
            </a:r>
            <a:endParaRPr kumimoji="1" lang="ja-JP" altLang="en-US" sz="1600" dirty="0">
              <a:solidFill>
                <a:schemeClr val="accent1"/>
              </a:solidFill>
              <a:latin typeface="+mj-ea"/>
              <a:ea typeface="+mj-ea"/>
            </a:endParaRPr>
          </a:p>
        </p:txBody>
      </p:sp>
      <p:sp>
        <p:nvSpPr>
          <p:cNvPr id="5" name="テキスト ボックス 4">
            <a:extLst>
              <a:ext uri="{FF2B5EF4-FFF2-40B4-BE49-F238E27FC236}">
                <a16:creationId xmlns:a16="http://schemas.microsoft.com/office/drawing/2014/main" id="{2BC94E5B-81B3-D30F-7C41-8E6227D9324B}"/>
              </a:ext>
            </a:extLst>
          </p:cNvPr>
          <p:cNvSpPr txBox="1"/>
          <p:nvPr/>
        </p:nvSpPr>
        <p:spPr>
          <a:xfrm>
            <a:off x="600558" y="1019218"/>
            <a:ext cx="8772847" cy="1648678"/>
          </a:xfrm>
          <a:prstGeom prst="roundRect">
            <a:avLst/>
          </a:prstGeom>
          <a:solidFill>
            <a:srgbClr val="FFFBFB"/>
          </a:solidFill>
          <a:ln w="6350">
            <a:solidFill>
              <a:schemeClr val="accent4"/>
            </a:solidFill>
          </a:ln>
        </p:spPr>
        <p:txBody>
          <a:bodyPr wrap="square" rtlCol="0" anchor="ctr" anchorCtr="0">
            <a:spAutoFit/>
          </a:bodyPr>
          <a:lstStyle/>
          <a:p>
            <a:pPr marL="285750" indent="-285750" algn="just">
              <a:lnSpc>
                <a:spcPts val="168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人口動向や労働参加、生産性や賃金上昇などの一定の経済指標をもとに、将来の年金財政を見通す</a:t>
            </a:r>
            <a:endParaRPr lang="en-US" altLang="ja-JP" sz="1400" dirty="0">
              <a:latin typeface="メイリオ" panose="020B0604030504040204" pitchFamily="50" charset="-128"/>
              <a:ea typeface="メイリオ" panose="020B0604030504040204" pitchFamily="50" charset="-128"/>
            </a:endParaRPr>
          </a:p>
          <a:p>
            <a:pPr marL="285750" indent="-285750" algn="just">
              <a:lnSpc>
                <a:spcPts val="800"/>
              </a:lnSpc>
              <a:buFont typeface="Wingdings" panose="05000000000000000000" pitchFamily="2" charset="2"/>
              <a:buChar char="u"/>
            </a:pPr>
            <a:endParaRPr lang="en-US" altLang="ja-JP" sz="1400" dirty="0">
              <a:latin typeface="メイリオ" panose="020B0604030504040204" pitchFamily="50" charset="-128"/>
              <a:ea typeface="メイリオ" panose="020B0604030504040204" pitchFamily="50" charset="-128"/>
            </a:endParaRPr>
          </a:p>
          <a:p>
            <a:pPr marL="285750" indent="-285750" algn="just">
              <a:lnSpc>
                <a:spcPts val="168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マクロ経済スライドによる給付水準の調整終了年度（年金財政の収支均衡年度）の給付水準を確認</a:t>
            </a:r>
            <a:endParaRPr lang="en-US" altLang="ja-JP" sz="1400" dirty="0">
              <a:latin typeface="メイリオ" panose="020B0604030504040204" pitchFamily="50" charset="-128"/>
              <a:ea typeface="メイリオ" panose="020B0604030504040204" pitchFamily="50" charset="-128"/>
            </a:endParaRPr>
          </a:p>
          <a:p>
            <a:pPr algn="just">
              <a:lnSpc>
                <a:spcPts val="800"/>
              </a:lnSpc>
            </a:pPr>
            <a:endParaRPr lang="en-US" altLang="ja-JP" sz="1400" dirty="0">
              <a:latin typeface="メイリオ" panose="020B0604030504040204" pitchFamily="50" charset="-128"/>
              <a:ea typeface="メイリオ" panose="020B0604030504040204" pitchFamily="50" charset="-128"/>
            </a:endParaRPr>
          </a:p>
          <a:p>
            <a:pPr marL="285750" indent="-285750" algn="just">
              <a:lnSpc>
                <a:spcPts val="168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将来が不確実であることを踏まえ、複数の経済前提を置いて幅広く試算することとし、①高成長実現、②成長型経済移行・継続、③過去</a:t>
            </a:r>
            <a:r>
              <a:rPr lang="en-US" altLang="ja-JP" sz="1400" dirty="0">
                <a:latin typeface="メイリオ" panose="020B0604030504040204" pitchFamily="50" charset="-128"/>
                <a:ea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rPr>
              <a:t>年投影、④</a:t>
            </a:r>
            <a:r>
              <a:rPr lang="en-US" altLang="ja-JP" sz="1400" dirty="0">
                <a:latin typeface="メイリオ" panose="020B0604030504040204" pitchFamily="50" charset="-128"/>
                <a:ea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rPr>
              <a:t>人当たりゼロ成長、の</a:t>
            </a:r>
            <a:r>
              <a:rPr lang="ja-JP" altLang="en-US" sz="1400" b="1" dirty="0">
                <a:solidFill>
                  <a:schemeClr val="accent3"/>
                </a:solidFill>
                <a:latin typeface="メイリオ" panose="020B0604030504040204" pitchFamily="50" charset="-128"/>
                <a:ea typeface="メイリオ" panose="020B0604030504040204" pitchFamily="50" charset="-128"/>
              </a:rPr>
              <a:t>４つのシナリオを設定</a:t>
            </a:r>
            <a:endParaRPr lang="en-US" altLang="ja-JP" sz="1400" b="1" dirty="0">
              <a:solidFill>
                <a:schemeClr val="accent3"/>
              </a:solidFill>
              <a:latin typeface="メイリオ" panose="020B0604030504040204" pitchFamily="50" charset="-128"/>
              <a:ea typeface="メイリオ" panose="020B0604030504040204" pitchFamily="50" charset="-128"/>
            </a:endParaRPr>
          </a:p>
          <a:p>
            <a:pPr algn="just">
              <a:lnSpc>
                <a:spcPts val="800"/>
              </a:lnSpc>
            </a:pPr>
            <a:endParaRPr lang="en-US" altLang="ja-JP" sz="1400" dirty="0">
              <a:latin typeface="メイリオ" panose="020B0604030504040204" pitchFamily="50" charset="-128"/>
              <a:ea typeface="メイリオ" panose="020B0604030504040204" pitchFamily="50" charset="-128"/>
            </a:endParaRPr>
          </a:p>
          <a:p>
            <a:pPr marL="285750" indent="-285750" algn="just">
              <a:lnSpc>
                <a:spcPts val="168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４ケースともに賃金上昇が物価上昇を上回り（実質賃金プラス）、かつ物価変動率もプラス</a:t>
            </a:r>
            <a:endParaRPr lang="en-US" altLang="ja-JP" sz="1400" dirty="0">
              <a:latin typeface="メイリオ" panose="020B0604030504040204" pitchFamily="50" charset="-128"/>
              <a:ea typeface="メイリオ" panose="020B0604030504040204" pitchFamily="50" charset="-128"/>
            </a:endParaRPr>
          </a:p>
        </p:txBody>
      </p:sp>
      <p:sp>
        <p:nvSpPr>
          <p:cNvPr id="9" name="四角形: 1 つの角を丸める 8">
            <a:extLst>
              <a:ext uri="{FF2B5EF4-FFF2-40B4-BE49-F238E27FC236}">
                <a16:creationId xmlns:a16="http://schemas.microsoft.com/office/drawing/2014/main" id="{9A398B56-6CC4-0CE6-AD57-7005CDF9EBE4}"/>
              </a:ext>
            </a:extLst>
          </p:cNvPr>
          <p:cNvSpPr/>
          <p:nvPr/>
        </p:nvSpPr>
        <p:spPr bwMode="auto">
          <a:xfrm>
            <a:off x="568598" y="2739741"/>
            <a:ext cx="2908238" cy="3636403"/>
          </a:xfrm>
          <a:prstGeom prst="round1Rect">
            <a:avLst/>
          </a:prstGeom>
          <a:solidFill>
            <a:srgbClr val="F1F8FD"/>
          </a:solidFill>
          <a:ln w="3175">
            <a:solidFill>
              <a:schemeClr val="tx2"/>
            </a:solidFill>
          </a:ln>
          <a:effectLst/>
        </p:spPr>
        <p:txBody>
          <a:bodyPr rot="0" spcFirstLastPara="0" vertOverflow="overflow" horzOverflow="overflow" vert="horz" wrap="none" lIns="108000" tIns="108000" rIns="108000" bIns="90000" numCol="1" spcCol="0" rtlCol="0" fromWordArt="0" anchor="t" anchorCtr="0" forceAA="0" compatLnSpc="1">
            <a:prstTxWarp prst="textNoShape">
              <a:avLst/>
            </a:prstTxWarp>
            <a:noAutofit/>
          </a:bodyPr>
          <a:lstStyle/>
          <a:p>
            <a:pPr algn="ctr">
              <a:lnSpc>
                <a:spcPts val="1600"/>
              </a:lnSpc>
              <a:spcBef>
                <a:spcPct val="0"/>
              </a:spcBef>
              <a:spcAft>
                <a:spcPts val="600"/>
              </a:spcAft>
            </a:pPr>
            <a:endParaRPr lang="en-US" altLang="ja-JP" sz="1400" b="1" dirty="0">
              <a:solidFill>
                <a:schemeClr val="tx2"/>
              </a:solidFill>
              <a:latin typeface="メイリオ" pitchFamily="50" charset="-128"/>
              <a:ea typeface="メイリオ" pitchFamily="50" charset="-128"/>
              <a:cs typeface="メイリオ" pitchFamily="50" charset="-128"/>
            </a:endParaRPr>
          </a:p>
          <a:p>
            <a:pPr algn="ctr">
              <a:lnSpc>
                <a:spcPts val="1600"/>
              </a:lnSpc>
              <a:spcBef>
                <a:spcPct val="0"/>
              </a:spcBef>
              <a:spcAft>
                <a:spcPts val="600"/>
              </a:spcAft>
            </a:pPr>
            <a:r>
              <a:rPr lang="ja-JP" altLang="en-US" sz="1400" b="1" dirty="0">
                <a:solidFill>
                  <a:schemeClr val="tx2"/>
                </a:solidFill>
                <a:latin typeface="メイリオ" pitchFamily="50" charset="-128"/>
                <a:ea typeface="メイリオ" pitchFamily="50" charset="-128"/>
                <a:cs typeface="メイリオ" pitchFamily="50" charset="-128"/>
              </a:rPr>
              <a:t>高位・中位・低位</a:t>
            </a:r>
            <a:endParaRPr kumimoji="1" lang="en-US" altLang="ja-JP" sz="1400" b="1" dirty="0">
              <a:solidFill>
                <a:schemeClr val="tx2"/>
              </a:solidFill>
              <a:latin typeface="メイリオ" pitchFamily="50" charset="-128"/>
              <a:ea typeface="メイリオ" pitchFamily="50" charset="-128"/>
              <a:cs typeface="メイリオ" pitchFamily="50" charset="-128"/>
            </a:endParaRPr>
          </a:p>
          <a:p>
            <a:pPr algn="just">
              <a:lnSpc>
                <a:spcPts val="1500"/>
              </a:lnSpc>
              <a:spcBef>
                <a:spcPct val="0"/>
              </a:spcBef>
              <a:spcAft>
                <a:spcPts val="600"/>
              </a:spcAft>
            </a:pPr>
            <a:r>
              <a:rPr kumimoji="1" lang="ja-JP" altLang="en-US" sz="1400" b="1" dirty="0">
                <a:latin typeface="メイリオ" pitchFamily="50" charset="-128"/>
                <a:ea typeface="メイリオ" pitchFamily="50" charset="-128"/>
                <a:cs typeface="メイリオ" pitchFamily="50" charset="-128"/>
              </a:rPr>
              <a:t>●合計特殊出生率／</a:t>
            </a:r>
            <a:r>
              <a:rPr kumimoji="1" lang="en-US" altLang="ja-JP" sz="1400" b="1" dirty="0">
                <a:latin typeface="メイリオ" pitchFamily="50" charset="-128"/>
                <a:ea typeface="メイリオ" pitchFamily="50" charset="-128"/>
                <a:cs typeface="メイリオ" pitchFamily="50" charset="-128"/>
              </a:rPr>
              <a:t>1.33</a:t>
            </a:r>
          </a:p>
          <a:p>
            <a:pPr algn="just">
              <a:lnSpc>
                <a:spcPts val="1500"/>
              </a:lnSpc>
              <a:spcBef>
                <a:spcPct val="0"/>
              </a:spcBef>
              <a:spcAft>
                <a:spcPts val="600"/>
              </a:spcAft>
            </a:pPr>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2070</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:1.64</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1.36</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1.13</a:t>
            </a:r>
          </a:p>
          <a:p>
            <a:pPr algn="just">
              <a:lnSpc>
                <a:spcPts val="1500"/>
              </a:lnSpc>
              <a:spcBef>
                <a:spcPct val="0"/>
              </a:spcBef>
              <a:spcAft>
                <a:spcPts val="600"/>
              </a:spcAft>
            </a:pPr>
            <a:r>
              <a:rPr kumimoji="1" lang="ja-JP" altLang="en-US" sz="1400" b="1" dirty="0">
                <a:solidFill>
                  <a:srgbClr val="4D4D4D"/>
                </a:solidFill>
                <a:latin typeface="メイリオ" pitchFamily="50" charset="-128"/>
                <a:ea typeface="メイリオ" pitchFamily="50" charset="-128"/>
                <a:cs typeface="メイリオ" pitchFamily="50" charset="-128"/>
              </a:rPr>
              <a:t>●平均寿命／男</a:t>
            </a:r>
            <a:r>
              <a:rPr kumimoji="1" lang="en-US" altLang="ja-JP" sz="1400" b="1" dirty="0">
                <a:solidFill>
                  <a:srgbClr val="4D4D4D"/>
                </a:solidFill>
                <a:latin typeface="メイリオ" pitchFamily="50" charset="-128"/>
                <a:ea typeface="メイリオ" pitchFamily="50" charset="-128"/>
                <a:cs typeface="メイリオ" pitchFamily="50" charset="-128"/>
              </a:rPr>
              <a:t>81.58-</a:t>
            </a:r>
            <a:r>
              <a:rPr kumimoji="1" lang="ja-JP" altLang="en-US" sz="1400" b="1" dirty="0">
                <a:solidFill>
                  <a:srgbClr val="4D4D4D"/>
                </a:solidFill>
                <a:latin typeface="メイリオ" pitchFamily="50" charset="-128"/>
                <a:ea typeface="メイリオ" pitchFamily="50" charset="-128"/>
                <a:cs typeface="メイリオ" pitchFamily="50" charset="-128"/>
              </a:rPr>
              <a:t>女</a:t>
            </a:r>
            <a:r>
              <a:rPr kumimoji="1" lang="en-US" altLang="ja-JP" sz="1400" b="1" dirty="0">
                <a:solidFill>
                  <a:srgbClr val="4D4D4D"/>
                </a:solidFill>
                <a:latin typeface="メイリオ" pitchFamily="50" charset="-128"/>
                <a:ea typeface="メイリオ" pitchFamily="50" charset="-128"/>
                <a:cs typeface="メイリオ" pitchFamily="50" charset="-128"/>
              </a:rPr>
              <a:t>87.72</a:t>
            </a:r>
            <a:endParaRPr lang="en-US" altLang="ja-JP" sz="1400" b="1" dirty="0">
              <a:latin typeface="メイリオ" pitchFamily="50" charset="-128"/>
              <a:ea typeface="メイリオ" pitchFamily="50" charset="-128"/>
              <a:cs typeface="メイリオ" pitchFamily="50" charset="-128"/>
            </a:endParaRPr>
          </a:p>
          <a:p>
            <a:pPr algn="just">
              <a:lnSpc>
                <a:spcPts val="1500"/>
              </a:lnSpc>
              <a:spcBef>
                <a:spcPct val="0"/>
              </a:spcBef>
              <a:spcAft>
                <a:spcPts val="600"/>
              </a:spcAft>
            </a:pPr>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2070</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:84.56-90.59</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85.89-91.94</a:t>
            </a:r>
          </a:p>
          <a:p>
            <a:pPr algn="just">
              <a:lnSpc>
                <a:spcPts val="1500"/>
              </a:lnSpc>
              <a:spcBef>
                <a:spcPct val="0"/>
              </a:spcBef>
              <a:spcAft>
                <a:spcPts val="600"/>
              </a:spcAft>
            </a:pPr>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87.22-93.27</a:t>
            </a:r>
          </a:p>
          <a:p>
            <a:pPr algn="just">
              <a:lnSpc>
                <a:spcPts val="1500"/>
              </a:lnSpc>
              <a:spcBef>
                <a:spcPct val="0"/>
              </a:spcBef>
              <a:spcAft>
                <a:spcPts val="600"/>
              </a:spcAft>
            </a:pPr>
            <a:r>
              <a:rPr kumimoji="1" lang="ja-JP" altLang="en-US" sz="1400" b="1" dirty="0">
                <a:latin typeface="メイリオ" pitchFamily="50" charset="-128"/>
                <a:ea typeface="メイリオ" pitchFamily="50" charset="-128"/>
                <a:cs typeface="メイリオ" pitchFamily="50" charset="-128"/>
              </a:rPr>
              <a:t>●入国超過数／</a:t>
            </a:r>
            <a:r>
              <a:rPr kumimoji="1" lang="en-US" altLang="ja-JP" sz="1400" b="1" dirty="0">
                <a:latin typeface="メイリオ" pitchFamily="50" charset="-128"/>
                <a:ea typeface="メイリオ" pitchFamily="50" charset="-128"/>
                <a:cs typeface="メイリオ" pitchFamily="50" charset="-128"/>
              </a:rPr>
              <a:t>16.4</a:t>
            </a:r>
            <a:r>
              <a:rPr kumimoji="1" lang="ja-JP" altLang="en-US" sz="1400" b="1" dirty="0">
                <a:latin typeface="メイリオ" pitchFamily="50" charset="-128"/>
                <a:ea typeface="メイリオ" pitchFamily="50" charset="-128"/>
                <a:cs typeface="メイリオ" pitchFamily="50" charset="-128"/>
              </a:rPr>
              <a:t>万人</a:t>
            </a:r>
            <a:endParaRPr kumimoji="1" lang="en-US" altLang="ja-JP" sz="1400" b="1" dirty="0">
              <a:latin typeface="メイリオ" pitchFamily="50" charset="-128"/>
              <a:ea typeface="メイリオ" pitchFamily="50" charset="-128"/>
              <a:cs typeface="メイリオ" pitchFamily="50" charset="-128"/>
            </a:endParaRPr>
          </a:p>
          <a:p>
            <a:pPr algn="just">
              <a:lnSpc>
                <a:spcPts val="1500"/>
              </a:lnSpc>
              <a:spcBef>
                <a:spcPct val="0"/>
              </a:spcBef>
              <a:spcAft>
                <a:spcPts val="600"/>
              </a:spcAft>
            </a:pPr>
            <a:r>
              <a:rPr lang="ja-JP" altLang="en-US" sz="1200" dirty="0">
                <a:latin typeface="メイリオ" pitchFamily="50" charset="-128"/>
                <a:ea typeface="メイリオ" pitchFamily="50" charset="-128"/>
                <a:cs typeface="メイリオ" pitchFamily="50" charset="-128"/>
              </a:rPr>
              <a:t> </a:t>
            </a:r>
            <a:r>
              <a:rPr kumimoji="1" lang="en-US" altLang="ja-JP" sz="1200" dirty="0">
                <a:latin typeface="メイリオ" pitchFamily="50" charset="-128"/>
                <a:ea typeface="メイリオ" pitchFamily="50" charset="-128"/>
                <a:cs typeface="メイリオ" pitchFamily="50" charset="-128"/>
              </a:rPr>
              <a:t>2040</a:t>
            </a:r>
            <a:r>
              <a:rPr kumimoji="1" lang="ja-JP" altLang="en-US" sz="1200" dirty="0">
                <a:latin typeface="メイリオ" pitchFamily="50" charset="-128"/>
                <a:ea typeface="メイリオ" pitchFamily="50" charset="-128"/>
                <a:cs typeface="メイリオ" pitchFamily="50" charset="-128"/>
              </a:rPr>
              <a:t>年</a:t>
            </a:r>
            <a:r>
              <a:rPr kumimoji="1" lang="en-US" altLang="ja-JP" sz="1200" dirty="0">
                <a:latin typeface="メイリオ" pitchFamily="50" charset="-128"/>
                <a:ea typeface="メイリオ" pitchFamily="50" charset="-128"/>
                <a:cs typeface="メイリオ" pitchFamily="50" charset="-128"/>
              </a:rPr>
              <a:t>:25.0</a:t>
            </a:r>
            <a:r>
              <a:rPr kumimoji="1" lang="ja-JP" altLang="en-US" sz="1200" dirty="0">
                <a:latin typeface="メイリオ" pitchFamily="50" charset="-128"/>
                <a:ea typeface="メイリオ" pitchFamily="50" charset="-128"/>
                <a:cs typeface="メイリオ" pitchFamily="50" charset="-128"/>
              </a:rPr>
              <a:t>／</a:t>
            </a:r>
            <a:r>
              <a:rPr kumimoji="1" lang="en-US" altLang="ja-JP" sz="1200" dirty="0">
                <a:latin typeface="メイリオ" pitchFamily="50" charset="-128"/>
                <a:ea typeface="メイリオ" pitchFamily="50" charset="-128"/>
                <a:cs typeface="メイリオ" pitchFamily="50" charset="-128"/>
              </a:rPr>
              <a:t>16.4</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6.9</a:t>
            </a:r>
          </a:p>
          <a:p>
            <a:pPr algn="just">
              <a:lnSpc>
                <a:spcPts val="1500"/>
              </a:lnSpc>
              <a:spcBef>
                <a:spcPct val="0"/>
              </a:spcBef>
              <a:spcAft>
                <a:spcPts val="600"/>
              </a:spcAft>
            </a:pPr>
            <a:endParaRPr lang="en-US" altLang="ja-JP" sz="1200" dirty="0">
              <a:latin typeface="メイリオ" pitchFamily="50" charset="-128"/>
              <a:ea typeface="メイリオ" pitchFamily="50" charset="-128"/>
              <a:cs typeface="メイリオ" pitchFamily="50" charset="-128"/>
            </a:endParaRPr>
          </a:p>
          <a:p>
            <a:pPr algn="just">
              <a:lnSpc>
                <a:spcPts val="1500"/>
              </a:lnSpc>
              <a:spcBef>
                <a:spcPct val="0"/>
              </a:spcBef>
              <a:spcAft>
                <a:spcPts val="600"/>
              </a:spcAft>
            </a:pPr>
            <a:r>
              <a:rPr lang="ja-JP" altLang="en-US" sz="1200" dirty="0">
                <a:latin typeface="メイリオ" pitchFamily="50" charset="-128"/>
                <a:ea typeface="メイリオ" pitchFamily="50" charset="-128"/>
                <a:cs typeface="メイリオ" pitchFamily="50" charset="-128"/>
              </a:rPr>
              <a:t>「日本の将来推計人口」（</a:t>
            </a:r>
            <a:r>
              <a:rPr lang="en-US" altLang="ja-JP" sz="1200" dirty="0">
                <a:latin typeface="メイリオ" pitchFamily="50" charset="-128"/>
                <a:ea typeface="メイリオ" pitchFamily="50" charset="-128"/>
                <a:cs typeface="メイリオ" pitchFamily="50" charset="-128"/>
              </a:rPr>
              <a:t>2023</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月</a:t>
            </a:r>
            <a:endParaRPr lang="en-US" altLang="ja-JP" sz="1200" dirty="0">
              <a:latin typeface="メイリオ" pitchFamily="50" charset="-128"/>
              <a:ea typeface="メイリオ" pitchFamily="50" charset="-128"/>
              <a:cs typeface="メイリオ" pitchFamily="50" charset="-128"/>
            </a:endParaRPr>
          </a:p>
          <a:p>
            <a:pPr algn="just">
              <a:lnSpc>
                <a:spcPts val="1500"/>
              </a:lnSpc>
              <a:spcBef>
                <a:spcPct val="0"/>
              </a:spcBef>
              <a:spcAft>
                <a:spcPts val="600"/>
              </a:spcAft>
            </a:pPr>
            <a:r>
              <a:rPr lang="ja-JP" altLang="en-US" sz="1200" dirty="0">
                <a:latin typeface="メイリオ" pitchFamily="50" charset="-128"/>
                <a:ea typeface="メイリオ" pitchFamily="50" charset="-128"/>
                <a:cs typeface="メイリオ" pitchFamily="50" charset="-128"/>
              </a:rPr>
              <a:t>国立社会保障・人口問題研究所）</a:t>
            </a:r>
            <a:endParaRPr lang="en-US" altLang="ja-JP" sz="1200" dirty="0">
              <a:latin typeface="メイリオ" pitchFamily="50" charset="-128"/>
              <a:ea typeface="メイリオ" pitchFamily="50" charset="-128"/>
              <a:cs typeface="メイリオ" pitchFamily="50" charset="-128"/>
            </a:endParaRPr>
          </a:p>
        </p:txBody>
      </p:sp>
      <p:sp>
        <p:nvSpPr>
          <p:cNvPr id="10" name="四角形: 1 つの角を丸める 9">
            <a:extLst>
              <a:ext uri="{FF2B5EF4-FFF2-40B4-BE49-F238E27FC236}">
                <a16:creationId xmlns:a16="http://schemas.microsoft.com/office/drawing/2014/main" id="{F82F0D91-6E51-A807-1D04-CF5916D0878C}"/>
              </a:ext>
            </a:extLst>
          </p:cNvPr>
          <p:cNvSpPr/>
          <p:nvPr/>
        </p:nvSpPr>
        <p:spPr bwMode="auto">
          <a:xfrm>
            <a:off x="3512840" y="2739742"/>
            <a:ext cx="2916326" cy="3636403"/>
          </a:xfrm>
          <a:prstGeom prst="round1Rect">
            <a:avLst/>
          </a:prstGeom>
          <a:solidFill>
            <a:srgbClr val="F1F8FD"/>
          </a:solidFill>
          <a:ln w="3175">
            <a:solidFill>
              <a:schemeClr val="tx2"/>
            </a:solidFill>
          </a:ln>
          <a:effectLst/>
        </p:spPr>
        <p:txBody>
          <a:bodyPr rot="0" spcFirstLastPara="0" vertOverflow="overflow" horzOverflow="overflow" vert="horz" wrap="square" lIns="108000" tIns="108000" rIns="108000" bIns="90000" numCol="1" spcCol="0" rtlCol="0" fromWordArt="0" anchor="t" anchorCtr="0" forceAA="0" compatLnSpc="1">
            <a:prstTxWarp prst="textNoShape">
              <a:avLst/>
            </a:prstTxWarp>
            <a:noAutofit/>
          </a:bodyPr>
          <a:lstStyle/>
          <a:p>
            <a:pPr algn="ctr">
              <a:lnSpc>
                <a:spcPts val="1600"/>
              </a:lnSpc>
              <a:spcBef>
                <a:spcPct val="0"/>
              </a:spcBef>
              <a:spcAft>
                <a:spcPts val="600"/>
              </a:spcAft>
            </a:pPr>
            <a:endParaRPr kumimoji="1" lang="en-US" altLang="ja-JP" sz="1400" b="1" dirty="0">
              <a:solidFill>
                <a:schemeClr val="tx2"/>
              </a:solidFill>
              <a:latin typeface="メイリオ" pitchFamily="50" charset="-128"/>
              <a:ea typeface="メイリオ" pitchFamily="50" charset="-128"/>
              <a:cs typeface="メイリオ" pitchFamily="50" charset="-128"/>
            </a:endParaRPr>
          </a:p>
          <a:p>
            <a:pPr algn="ctr">
              <a:lnSpc>
                <a:spcPts val="1600"/>
              </a:lnSpc>
              <a:spcBef>
                <a:spcPct val="0"/>
              </a:spcBef>
              <a:spcAft>
                <a:spcPts val="600"/>
              </a:spcAft>
            </a:pPr>
            <a:r>
              <a:rPr kumimoji="1" lang="ja-JP" altLang="en-US" sz="1400" b="1" dirty="0">
                <a:solidFill>
                  <a:schemeClr val="tx2"/>
                </a:solidFill>
                <a:latin typeface="メイリオ" pitchFamily="50" charset="-128"/>
                <a:ea typeface="メイリオ" pitchFamily="50" charset="-128"/>
                <a:cs typeface="メイリオ" pitchFamily="50" charset="-128"/>
              </a:rPr>
              <a:t>進展・漸進・現状</a:t>
            </a:r>
            <a:endParaRPr kumimoji="1" lang="en-US" altLang="ja-JP" sz="1400" b="1" dirty="0">
              <a:solidFill>
                <a:schemeClr val="tx2"/>
              </a:solidFill>
              <a:latin typeface="メイリオ" pitchFamily="50" charset="-128"/>
              <a:ea typeface="メイリオ" pitchFamily="50" charset="-128"/>
              <a:cs typeface="メイリオ" pitchFamily="50" charset="-128"/>
            </a:endParaRPr>
          </a:p>
          <a:p>
            <a:pPr algn="just">
              <a:lnSpc>
                <a:spcPts val="1700"/>
              </a:lnSpc>
              <a:spcBef>
                <a:spcPct val="0"/>
              </a:spcBef>
              <a:spcAft>
                <a:spcPts val="600"/>
              </a:spcAft>
            </a:pPr>
            <a:r>
              <a:rPr lang="ja-JP" altLang="en-US" sz="1400" b="1" dirty="0">
                <a:latin typeface="メイリオ" pitchFamily="50" charset="-128"/>
                <a:ea typeface="メイリオ" pitchFamily="50" charset="-128"/>
                <a:cs typeface="メイリオ" pitchFamily="50" charset="-128"/>
              </a:rPr>
              <a:t>●就業者数／</a:t>
            </a:r>
            <a:r>
              <a:rPr lang="en-US" altLang="ja-JP" sz="1400" b="1" dirty="0">
                <a:latin typeface="メイリオ" pitchFamily="50" charset="-128"/>
                <a:ea typeface="メイリオ" pitchFamily="50" charset="-128"/>
                <a:cs typeface="メイリオ" pitchFamily="50" charset="-128"/>
              </a:rPr>
              <a:t>6,724</a:t>
            </a:r>
            <a:r>
              <a:rPr lang="ja-JP" altLang="en-US" sz="1400" b="1" dirty="0">
                <a:latin typeface="メイリオ" pitchFamily="50" charset="-128"/>
                <a:ea typeface="メイリオ" pitchFamily="50" charset="-128"/>
                <a:cs typeface="メイリオ" pitchFamily="50" charset="-128"/>
              </a:rPr>
              <a:t>万人</a:t>
            </a:r>
            <a:endParaRPr kumimoji="1" lang="en-US" altLang="ja-JP" sz="1400" b="1" dirty="0">
              <a:latin typeface="メイリオ" pitchFamily="50" charset="-128"/>
              <a:ea typeface="メイリオ" pitchFamily="50" charset="-128"/>
              <a:cs typeface="メイリオ" pitchFamily="50" charset="-128"/>
            </a:endParaRPr>
          </a:p>
          <a:p>
            <a:pPr algn="just">
              <a:lnSpc>
                <a:spcPts val="1700"/>
              </a:lnSpc>
              <a:spcBef>
                <a:spcPct val="0"/>
              </a:spcBef>
              <a:spcAft>
                <a:spcPts val="600"/>
              </a:spcAft>
            </a:pPr>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2040</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:6,734</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6,375</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5,768</a:t>
            </a:r>
          </a:p>
          <a:p>
            <a:pPr algn="just">
              <a:lnSpc>
                <a:spcPts val="1700"/>
              </a:lnSpc>
              <a:spcBef>
                <a:spcPct val="0"/>
              </a:spcBef>
              <a:spcAft>
                <a:spcPts val="600"/>
              </a:spcAft>
            </a:pPr>
            <a:r>
              <a:rPr kumimoji="1" lang="ja-JP" altLang="en-US" sz="1400" b="1" dirty="0">
                <a:latin typeface="メイリオ" pitchFamily="50" charset="-128"/>
                <a:ea typeface="メイリオ" pitchFamily="50" charset="-128"/>
                <a:cs typeface="メイリオ" pitchFamily="50" charset="-128"/>
              </a:rPr>
              <a:t>●就業率／</a:t>
            </a:r>
            <a:r>
              <a:rPr kumimoji="1" lang="en-US" altLang="ja-JP" sz="1400" b="1" dirty="0">
                <a:latin typeface="メイリオ" pitchFamily="50" charset="-128"/>
                <a:ea typeface="メイリオ" pitchFamily="50" charset="-128"/>
                <a:cs typeface="メイリオ" pitchFamily="50" charset="-128"/>
              </a:rPr>
              <a:t>60.9</a:t>
            </a:r>
            <a:r>
              <a:rPr kumimoji="1" lang="ja-JP" altLang="en-US" sz="1400" b="1" dirty="0">
                <a:latin typeface="メイリオ" pitchFamily="50" charset="-128"/>
                <a:ea typeface="メイリオ" pitchFamily="50" charset="-128"/>
                <a:cs typeface="メイリオ" pitchFamily="50" charset="-128"/>
              </a:rPr>
              <a:t>％</a:t>
            </a:r>
            <a:endParaRPr kumimoji="1" lang="en-US" altLang="ja-JP" sz="1400" b="1" dirty="0">
              <a:latin typeface="メイリオ" pitchFamily="50" charset="-128"/>
              <a:ea typeface="メイリオ" pitchFamily="50" charset="-128"/>
              <a:cs typeface="メイリオ" pitchFamily="50" charset="-128"/>
            </a:endParaRPr>
          </a:p>
          <a:p>
            <a:pPr algn="just">
              <a:lnSpc>
                <a:spcPts val="1700"/>
              </a:lnSpc>
              <a:spcBef>
                <a:spcPct val="0"/>
              </a:spcBef>
              <a:spcAft>
                <a:spcPts val="600"/>
              </a:spcAft>
            </a:pPr>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2040</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:66.4</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62.9</a:t>
            </a:r>
            <a:r>
              <a:rPr lang="ja-JP" altLang="en-US" sz="1200" dirty="0">
                <a:latin typeface="メイリオ" pitchFamily="50" charset="-128"/>
                <a:ea typeface="メイリオ" pitchFamily="50" charset="-128"/>
                <a:cs typeface="メイリオ" pitchFamily="50" charset="-128"/>
              </a:rPr>
              <a:t>／</a:t>
            </a:r>
            <a:r>
              <a:rPr lang="en-US" altLang="ja-JP" sz="1200" dirty="0">
                <a:latin typeface="メイリオ" pitchFamily="50" charset="-128"/>
                <a:ea typeface="メイリオ" pitchFamily="50" charset="-128"/>
                <a:cs typeface="メイリオ" pitchFamily="50" charset="-128"/>
              </a:rPr>
              <a:t>56.9</a:t>
            </a:r>
          </a:p>
          <a:p>
            <a:pPr algn="just">
              <a:lnSpc>
                <a:spcPts val="1700"/>
              </a:lnSpc>
              <a:spcBef>
                <a:spcPct val="0"/>
              </a:spcBef>
              <a:spcAft>
                <a:spcPts val="600"/>
              </a:spcAft>
            </a:pPr>
            <a:endParaRPr kumimoji="1" lang="en-US" altLang="ja-JP" sz="1200" dirty="0">
              <a:latin typeface="メイリオ" pitchFamily="50" charset="-128"/>
              <a:ea typeface="メイリオ" pitchFamily="50" charset="-128"/>
              <a:cs typeface="メイリオ" pitchFamily="50" charset="-128"/>
            </a:endParaRPr>
          </a:p>
          <a:p>
            <a:pPr algn="just">
              <a:lnSpc>
                <a:spcPts val="1700"/>
              </a:lnSpc>
              <a:spcBef>
                <a:spcPct val="0"/>
              </a:spcBef>
              <a:spcAft>
                <a:spcPts val="600"/>
              </a:spcAft>
            </a:pPr>
            <a:endParaRPr lang="en-US" altLang="ja-JP" sz="1200" dirty="0">
              <a:latin typeface="メイリオ" pitchFamily="50" charset="-128"/>
              <a:ea typeface="メイリオ" pitchFamily="50" charset="-128"/>
              <a:cs typeface="メイリオ" pitchFamily="50" charset="-128"/>
            </a:endParaRPr>
          </a:p>
          <a:p>
            <a:pPr algn="just">
              <a:lnSpc>
                <a:spcPts val="1700"/>
              </a:lnSpc>
              <a:spcBef>
                <a:spcPct val="0"/>
              </a:spcBef>
              <a:spcAft>
                <a:spcPts val="600"/>
              </a:spcAft>
            </a:pPr>
            <a:endParaRPr kumimoji="1" lang="en-US" altLang="ja-JP" sz="1200" dirty="0">
              <a:latin typeface="メイリオ" pitchFamily="50" charset="-128"/>
              <a:ea typeface="メイリオ" pitchFamily="50" charset="-128"/>
              <a:cs typeface="メイリオ" pitchFamily="50" charset="-128"/>
            </a:endParaRPr>
          </a:p>
          <a:p>
            <a:pPr algn="just">
              <a:lnSpc>
                <a:spcPts val="1700"/>
              </a:lnSpc>
              <a:spcBef>
                <a:spcPct val="0"/>
              </a:spcBef>
              <a:spcAft>
                <a:spcPts val="600"/>
              </a:spcAft>
            </a:pPr>
            <a:r>
              <a:rPr lang="ja-JP" altLang="en-US" sz="1200" dirty="0">
                <a:latin typeface="メイリオ" pitchFamily="50" charset="-128"/>
                <a:ea typeface="メイリオ" pitchFamily="50" charset="-128"/>
                <a:cs typeface="メイリオ" pitchFamily="50" charset="-128"/>
              </a:rPr>
              <a:t>「労働力需給の推計」（</a:t>
            </a:r>
            <a:r>
              <a:rPr lang="en-US" altLang="ja-JP" sz="1200" dirty="0">
                <a:latin typeface="メイリオ" pitchFamily="50" charset="-128"/>
                <a:ea typeface="メイリオ" pitchFamily="50" charset="-128"/>
                <a:cs typeface="メイリオ" pitchFamily="50" charset="-128"/>
              </a:rPr>
              <a:t>2024</a:t>
            </a:r>
            <a:r>
              <a:rPr lang="ja-JP" altLang="en-US" sz="1200" dirty="0">
                <a:latin typeface="メイリオ" pitchFamily="50" charset="-128"/>
                <a:ea typeface="メイリオ" pitchFamily="50" charset="-128"/>
                <a:cs typeface="メイリオ" pitchFamily="50" charset="-128"/>
              </a:rPr>
              <a:t>年</a:t>
            </a: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月独立行政法人労働政策研究・研修機構）</a:t>
            </a:r>
            <a:endParaRPr kumimoji="1" lang="ja-JP" altLang="en-US" sz="1600" dirty="0">
              <a:latin typeface="メイリオ" pitchFamily="50" charset="-128"/>
              <a:ea typeface="メイリオ" pitchFamily="50" charset="-128"/>
              <a:cs typeface="メイリオ" pitchFamily="50" charset="-128"/>
            </a:endParaRPr>
          </a:p>
        </p:txBody>
      </p:sp>
      <p:sp>
        <p:nvSpPr>
          <p:cNvPr id="11" name="四角形: 1 つの角を丸める 10">
            <a:extLst>
              <a:ext uri="{FF2B5EF4-FFF2-40B4-BE49-F238E27FC236}">
                <a16:creationId xmlns:a16="http://schemas.microsoft.com/office/drawing/2014/main" id="{C4C35E68-916A-B93E-B739-C2C3D804866E}"/>
              </a:ext>
            </a:extLst>
          </p:cNvPr>
          <p:cNvSpPr/>
          <p:nvPr/>
        </p:nvSpPr>
        <p:spPr bwMode="auto">
          <a:xfrm>
            <a:off x="6429164" y="2744925"/>
            <a:ext cx="2908238" cy="3636403"/>
          </a:xfrm>
          <a:prstGeom prst="round1Rect">
            <a:avLst/>
          </a:prstGeom>
          <a:solidFill>
            <a:srgbClr val="F1F8FD"/>
          </a:solidFill>
          <a:ln w="3175">
            <a:solidFill>
              <a:schemeClr val="tx2"/>
            </a:solidFill>
          </a:ln>
          <a:effectLst/>
        </p:spPr>
        <p:txBody>
          <a:bodyPr rot="0" spcFirstLastPara="0" vertOverflow="overflow" horzOverflow="overflow" vert="horz" wrap="square" lIns="108000" tIns="108000" rIns="108000" bIns="90000" numCol="1" spcCol="0" rtlCol="0" fromWordArt="0" anchor="t" anchorCtr="0" forceAA="0" compatLnSpc="1">
            <a:prstTxWarp prst="textNoShape">
              <a:avLst/>
            </a:prstTxWarp>
            <a:noAutofit/>
          </a:bodyPr>
          <a:lstStyle/>
          <a:p>
            <a:pPr marR="0" lvl="0" algn="just" defTabSz="914400" rtl="0" eaLnBrk="1" fontAlgn="auto" latinLnBrk="0" hangingPunct="1">
              <a:lnSpc>
                <a:spcPts val="1400"/>
              </a:lnSpc>
              <a:spcBef>
                <a:spcPct val="0"/>
              </a:spcBef>
              <a:spcAft>
                <a:spcPts val="600"/>
              </a:spcAft>
              <a:buClrTx/>
              <a:buSzTx/>
              <a:tabLst/>
              <a:defRPr/>
            </a:pPr>
            <a:endParaRPr kumimoji="1" lang="en-US" altLang="ja-JP" sz="1400" b="1"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a:p>
            <a:pPr marR="0" lvl="0" algn="just" defTabSz="914400" rtl="0" eaLnBrk="1" fontAlgn="auto" latinLnBrk="0" hangingPunct="1">
              <a:lnSpc>
                <a:spcPts val="1000"/>
              </a:lnSpc>
              <a:spcBef>
                <a:spcPct val="0"/>
              </a:spcBef>
              <a:spcAft>
                <a:spcPts val="600"/>
              </a:spcAft>
              <a:buClrTx/>
              <a:buSzTx/>
              <a:tabLst/>
              <a:defRPr/>
            </a:pPr>
            <a:r>
              <a:rPr kumimoji="1" lang="ja-JP" altLang="en-US" sz="12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①高成長実現</a:t>
            </a:r>
            <a:endParaRPr kumimoji="1" lang="en-US" altLang="ja-JP" sz="12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R="0" lvl="0" algn="just" defTabSz="914400" rtl="0" eaLnBrk="1" fontAlgn="auto" latinLnBrk="0" hangingPunct="1">
              <a:lnSpc>
                <a:spcPts val="1000"/>
              </a:lnSpc>
              <a:spcBef>
                <a:spcPct val="0"/>
              </a:spcBef>
              <a:spcAft>
                <a:spcPts val="600"/>
              </a:spcAft>
              <a:buClrTx/>
              <a:buSzTx/>
              <a:tabLst/>
              <a:defRPr/>
            </a:pPr>
            <a:r>
              <a:rPr kumimoji="1" lang="ja-JP" altLang="en-US"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（デフレ前</a:t>
            </a:r>
            <a:r>
              <a:rPr kumimoji="1" lang="en-US" altLang="ja-JP"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1980</a:t>
            </a:r>
            <a:r>
              <a:rPr kumimoji="1" lang="ja-JP" altLang="en-US"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年から</a:t>
            </a:r>
            <a:r>
              <a:rPr kumimoji="1" lang="en-US" altLang="ja-JP"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1999</a:t>
            </a:r>
            <a:r>
              <a:rPr kumimoji="1" lang="ja-JP" altLang="en-US"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年の平均）</a:t>
            </a:r>
            <a:endParaRPr kumimoji="1" lang="en-US" altLang="ja-JP"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R="0" lvl="0" algn="just" defTabSz="914400" rtl="0" eaLnBrk="1" fontAlgn="auto" latinLnBrk="0" hangingPunct="1">
              <a:lnSpc>
                <a:spcPts val="1000"/>
              </a:lnSpc>
              <a:spcBef>
                <a:spcPct val="0"/>
              </a:spcBef>
              <a:spcAft>
                <a:spcPts val="600"/>
              </a:spcAft>
              <a:buClrTx/>
              <a:buSzTx/>
              <a:tabLst/>
              <a:defRPr/>
            </a:pP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　　実質経済成長率</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:1.6</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endPar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R="0" lvl="0" algn="just" defTabSz="914400" rtl="0" eaLnBrk="1" fontAlgn="auto" latinLnBrk="0" hangingPunct="1">
              <a:lnSpc>
                <a:spcPts val="1000"/>
              </a:lnSpc>
              <a:spcBef>
                <a:spcPct val="0"/>
              </a:spcBef>
              <a:spcAft>
                <a:spcPts val="600"/>
              </a:spcAft>
              <a:buClrTx/>
              <a:buSzTx/>
              <a:tabLst/>
              <a:defRPr/>
            </a:pP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　　</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1</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人当たり</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:2.3</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endPar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R="0" lvl="0" algn="just" defTabSz="914400" rtl="0" eaLnBrk="1" fontAlgn="auto" latinLnBrk="0" hangingPunct="1">
              <a:lnSpc>
                <a:spcPts val="1000"/>
              </a:lnSpc>
              <a:spcBef>
                <a:spcPct val="0"/>
              </a:spcBef>
              <a:spcAft>
                <a:spcPts val="600"/>
              </a:spcAft>
              <a:buClrTx/>
              <a:buSzTx/>
              <a:tabLst/>
              <a:defRPr/>
            </a:pPr>
            <a:r>
              <a:rPr kumimoji="1" lang="ja-JP" altLang="en-US" sz="12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②成長型経済移行・継続</a:t>
            </a:r>
            <a:endParaRPr kumimoji="1" lang="en-US" altLang="ja-JP" sz="12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algn="just">
              <a:lnSpc>
                <a:spcPts val="1000"/>
              </a:lnSpc>
              <a:spcBef>
                <a:spcPct val="0"/>
              </a:spcBef>
              <a:spcAft>
                <a:spcPts val="600"/>
              </a:spcAft>
              <a:defRPr/>
            </a:pPr>
            <a:r>
              <a:rPr kumimoji="1" lang="ja-JP" altLang="en-US"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r>
              <a:rPr kumimoji="1" lang="en-US" altLang="ja-JP"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1980</a:t>
            </a:r>
            <a:r>
              <a:rPr kumimoji="1" lang="ja-JP" altLang="en-US"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年から</a:t>
            </a:r>
            <a:r>
              <a:rPr kumimoji="1" lang="en-US" altLang="ja-JP"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2020</a:t>
            </a:r>
            <a:r>
              <a:rPr kumimoji="1" lang="ja-JP" altLang="en-US"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年の</a:t>
            </a:r>
            <a:r>
              <a:rPr kumimoji="1" lang="en-US" altLang="ja-JP"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40</a:t>
            </a:r>
            <a:r>
              <a:rPr kumimoji="1" lang="ja-JP" altLang="en-US"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年の平均）</a:t>
            </a:r>
            <a:endParaRPr kumimoji="1" lang="en-US" altLang="ja-JP"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L="0" marR="0" lvl="0" indent="0" algn="just" defTabSz="914400" rtl="0" eaLnBrk="1" fontAlgn="auto" latinLnBrk="0" hangingPunct="1">
              <a:lnSpc>
                <a:spcPts val="1000"/>
              </a:lnSpc>
              <a:spcBef>
                <a:spcPct val="0"/>
              </a:spcBef>
              <a:spcAft>
                <a:spcPts val="600"/>
              </a:spcAft>
              <a:buClrTx/>
              <a:buSzTx/>
              <a:tabLst/>
              <a:defRPr/>
            </a:pP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　　実質経済成長率</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:1.1</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endPar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L="0" marR="0" lvl="0" indent="0" algn="just" defTabSz="914400" rtl="0" eaLnBrk="1" fontAlgn="auto" latinLnBrk="0" hangingPunct="1">
              <a:lnSpc>
                <a:spcPts val="1000"/>
              </a:lnSpc>
              <a:spcBef>
                <a:spcPct val="0"/>
              </a:spcBef>
              <a:spcAft>
                <a:spcPts val="600"/>
              </a:spcAft>
              <a:buClrTx/>
              <a:buSzTx/>
              <a:tabLst/>
              <a:defRPr/>
            </a:pP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　　</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1</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人当たり</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:1.8%</a:t>
            </a:r>
          </a:p>
          <a:p>
            <a:pPr marR="0" lvl="0" algn="just" defTabSz="914400" rtl="0" eaLnBrk="1" fontAlgn="auto" latinLnBrk="0" hangingPunct="1">
              <a:lnSpc>
                <a:spcPts val="1000"/>
              </a:lnSpc>
              <a:spcBef>
                <a:spcPct val="0"/>
              </a:spcBef>
              <a:spcAft>
                <a:spcPts val="600"/>
              </a:spcAft>
              <a:buClrTx/>
              <a:buSzTx/>
              <a:tabLst/>
              <a:defRPr/>
            </a:pPr>
            <a:r>
              <a:rPr kumimoji="1" lang="ja-JP" altLang="en-US" sz="12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③過去</a:t>
            </a:r>
            <a:r>
              <a:rPr kumimoji="1" lang="en-US" altLang="ja-JP" sz="12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30</a:t>
            </a:r>
            <a:r>
              <a:rPr kumimoji="1" lang="ja-JP" altLang="en-US" sz="12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年投影</a:t>
            </a:r>
            <a:endParaRPr kumimoji="1" lang="en-US" altLang="ja-JP" sz="12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algn="just">
              <a:lnSpc>
                <a:spcPts val="1000"/>
              </a:lnSpc>
              <a:spcBef>
                <a:spcPct val="0"/>
              </a:spcBef>
              <a:spcAft>
                <a:spcPts val="600"/>
              </a:spcAft>
              <a:defRPr/>
            </a:pPr>
            <a:r>
              <a:rPr kumimoji="1" lang="ja-JP" altLang="en-US"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直近の景気循環に</a:t>
            </a:r>
            <a:r>
              <a:rPr kumimoji="1" lang="en-US" altLang="ja-JP"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30</a:t>
            </a:r>
            <a:r>
              <a:rPr kumimoji="1" lang="ja-JP" altLang="en-US" sz="110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年間の分布加味）</a:t>
            </a:r>
            <a:endParaRPr kumimoji="1" lang="en-US" altLang="ja-JP" sz="11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L="0" marR="0" lvl="0" indent="0" algn="just" defTabSz="914400" rtl="0" eaLnBrk="1" fontAlgn="auto" latinLnBrk="0" hangingPunct="1">
              <a:lnSpc>
                <a:spcPts val="1000"/>
              </a:lnSpc>
              <a:spcBef>
                <a:spcPct val="0"/>
              </a:spcBef>
              <a:spcAft>
                <a:spcPts val="600"/>
              </a:spcAft>
              <a:buClrTx/>
              <a:buSzTx/>
              <a:tabLst/>
              <a:defRPr/>
            </a:pP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　　実質経済成長率</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0.1</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endPar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L="0" marR="0" lvl="0" indent="0" algn="just" defTabSz="914400" rtl="0" eaLnBrk="1" fontAlgn="auto" latinLnBrk="0" hangingPunct="1">
              <a:lnSpc>
                <a:spcPts val="1000"/>
              </a:lnSpc>
              <a:spcBef>
                <a:spcPct val="0"/>
              </a:spcBef>
              <a:spcAft>
                <a:spcPts val="600"/>
              </a:spcAft>
              <a:buClrTx/>
              <a:buSzTx/>
              <a:tabLst/>
              <a:defRPr/>
            </a:pP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　　</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1</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人当たり：</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0.7</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endParaRPr kumimoji="1" lang="en-US" altLang="ja-JP" sz="14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R="0" lvl="0" algn="just" defTabSz="914400" rtl="0" eaLnBrk="1" fontAlgn="auto" latinLnBrk="0" hangingPunct="1">
              <a:lnSpc>
                <a:spcPts val="1000"/>
              </a:lnSpc>
              <a:spcBef>
                <a:spcPct val="0"/>
              </a:spcBef>
              <a:spcAft>
                <a:spcPts val="600"/>
              </a:spcAft>
              <a:buClrTx/>
              <a:buSzTx/>
              <a:tabLst/>
              <a:defRPr/>
            </a:pPr>
            <a:r>
              <a:rPr lang="ja-JP" altLang="en-US" sz="1200" b="1" dirty="0">
                <a:latin typeface="メイリオ" pitchFamily="50" charset="-128"/>
                <a:ea typeface="メイリオ" pitchFamily="50" charset="-128"/>
                <a:cs typeface="メイリオ" pitchFamily="50" charset="-128"/>
              </a:rPr>
              <a:t>④</a:t>
            </a:r>
            <a:r>
              <a:rPr lang="en-US" altLang="ja-JP" sz="1200" b="1" dirty="0">
                <a:latin typeface="メイリオ" pitchFamily="50" charset="-128"/>
                <a:ea typeface="メイリオ" pitchFamily="50" charset="-128"/>
                <a:cs typeface="メイリオ" pitchFamily="50" charset="-128"/>
              </a:rPr>
              <a:t>1</a:t>
            </a:r>
            <a:r>
              <a:rPr lang="ja-JP" altLang="en-US" sz="1200" b="1" dirty="0">
                <a:latin typeface="メイリオ" pitchFamily="50" charset="-128"/>
                <a:ea typeface="メイリオ" pitchFamily="50" charset="-128"/>
                <a:cs typeface="メイリオ" pitchFamily="50" charset="-128"/>
              </a:rPr>
              <a:t>人当たりゼロ成長</a:t>
            </a:r>
            <a:endParaRPr kumimoji="1" lang="en-US" altLang="ja-JP" sz="12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L="0" marR="0" lvl="0" indent="0" algn="just" defTabSz="914400" rtl="0" eaLnBrk="1" fontAlgn="auto" latinLnBrk="0" hangingPunct="1">
              <a:lnSpc>
                <a:spcPts val="1000"/>
              </a:lnSpc>
              <a:spcBef>
                <a:spcPct val="0"/>
              </a:spcBef>
              <a:spcAft>
                <a:spcPts val="600"/>
              </a:spcAft>
              <a:buClrTx/>
              <a:buSzTx/>
              <a:tabLst/>
              <a:defRPr/>
            </a:pP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　　実質経済成長</a:t>
            </a:r>
            <a:r>
              <a:rPr lang="en-US" altLang="ja-JP" sz="1200" dirty="0">
                <a:latin typeface="メイリオ" pitchFamily="50" charset="-128"/>
                <a:ea typeface="メイリオ" pitchFamily="50" charset="-128"/>
                <a:cs typeface="メイリオ" pitchFamily="50" charset="-128"/>
              </a:rPr>
              <a:t>:</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0.7</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endPar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L="0" marR="0" lvl="0" indent="0" algn="just" defTabSz="914400" rtl="0" eaLnBrk="1" fontAlgn="auto" latinLnBrk="0" hangingPunct="1">
              <a:lnSpc>
                <a:spcPts val="1000"/>
              </a:lnSpc>
              <a:spcBef>
                <a:spcPct val="0"/>
              </a:spcBef>
              <a:spcAft>
                <a:spcPts val="600"/>
              </a:spcAft>
              <a:buClrTx/>
              <a:buSzTx/>
              <a:tabLst/>
              <a:defRPr/>
            </a:pP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　　</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1</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人当たり</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:0.1</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endPar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a:p>
            <a:pPr marL="0" marR="0" lvl="0" indent="0" algn="just" defTabSz="914400" rtl="0" eaLnBrk="1" fontAlgn="auto" latinLnBrk="0" hangingPunct="1">
              <a:lnSpc>
                <a:spcPts val="1000"/>
              </a:lnSpc>
              <a:spcBef>
                <a:spcPct val="0"/>
              </a:spcBef>
              <a:spcAft>
                <a:spcPts val="600"/>
              </a:spcAft>
              <a:buClrTx/>
              <a:buSzTx/>
              <a:buFontTx/>
              <a:buNone/>
              <a:tabLst/>
              <a:defRPr/>
            </a:pP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2024</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年</a:t>
            </a:r>
            <a:r>
              <a:rPr kumimoji="1" lang="en-US" altLang="ja-JP"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4</a:t>
            </a:r>
            <a:r>
              <a:rPr kumimoji="1" lang="ja-JP" altLang="en-US" sz="12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月社保審専門委員会）</a:t>
            </a:r>
            <a:endParaRPr kumimoji="1" lang="ja-JP" altLang="en-US" sz="1600" b="1" dirty="0">
              <a:latin typeface="メイリオ" pitchFamily="50" charset="-128"/>
              <a:ea typeface="メイリオ" pitchFamily="50" charset="-128"/>
              <a:cs typeface="メイリオ" pitchFamily="50" charset="-128"/>
            </a:endParaRPr>
          </a:p>
        </p:txBody>
      </p:sp>
      <p:sp>
        <p:nvSpPr>
          <p:cNvPr id="6" name="テキスト ボックス 5">
            <a:extLst>
              <a:ext uri="{FF2B5EF4-FFF2-40B4-BE49-F238E27FC236}">
                <a16:creationId xmlns:a16="http://schemas.microsoft.com/office/drawing/2014/main" id="{A3BBDDBC-6E6B-93B7-C4C9-FD4BEFE73640}"/>
              </a:ext>
            </a:extLst>
          </p:cNvPr>
          <p:cNvSpPr txBox="1"/>
          <p:nvPr/>
        </p:nvSpPr>
        <p:spPr>
          <a:xfrm>
            <a:off x="384533" y="2811749"/>
            <a:ext cx="2804271" cy="315471"/>
          </a:xfrm>
          <a:prstGeom prst="rect">
            <a:avLst/>
          </a:prstGeom>
          <a:noFill/>
        </p:spPr>
        <p:txBody>
          <a:bodyPr wrap="square" rtlCol="0">
            <a:spAutoFit/>
          </a:bodyPr>
          <a:lstStyle/>
          <a:p>
            <a:pPr>
              <a:lnSpc>
                <a:spcPts val="1600"/>
              </a:lnSpc>
              <a:spcBef>
                <a:spcPct val="0"/>
              </a:spcBef>
              <a:spcAft>
                <a:spcPts val="600"/>
              </a:spcAft>
            </a:pPr>
            <a:r>
              <a:rPr kumimoji="1" lang="en-US" altLang="ja-JP" sz="1600" b="1" dirty="0">
                <a:solidFill>
                  <a:schemeClr val="tx2"/>
                </a:solidFill>
                <a:latin typeface="メイリオ" pitchFamily="50" charset="-128"/>
                <a:ea typeface="メイリオ" pitchFamily="50" charset="-128"/>
                <a:cs typeface="メイリオ" pitchFamily="50" charset="-128"/>
              </a:rPr>
              <a:t>【</a:t>
            </a:r>
            <a:r>
              <a:rPr kumimoji="1" lang="ja-JP" altLang="en-US" sz="1600" b="1" dirty="0">
                <a:solidFill>
                  <a:schemeClr val="tx2"/>
                </a:solidFill>
                <a:latin typeface="メイリオ" pitchFamily="50" charset="-128"/>
                <a:ea typeface="メイリオ" pitchFamily="50" charset="-128"/>
                <a:cs typeface="メイリオ" pitchFamily="50" charset="-128"/>
              </a:rPr>
              <a:t>人口の前提３位</a:t>
            </a:r>
            <a:r>
              <a:rPr kumimoji="1" lang="en-US" altLang="ja-JP" sz="1600" b="1" dirty="0">
                <a:solidFill>
                  <a:schemeClr val="tx2"/>
                </a:solidFill>
                <a:latin typeface="メイリオ" pitchFamily="50" charset="-128"/>
                <a:ea typeface="メイリオ" pitchFamily="50" charset="-128"/>
                <a:cs typeface="メイリオ" pitchFamily="50" charset="-128"/>
              </a:rPr>
              <a:t>】</a:t>
            </a:r>
          </a:p>
        </p:txBody>
      </p:sp>
      <p:sp>
        <p:nvSpPr>
          <p:cNvPr id="7" name="テキスト ボックス 6">
            <a:extLst>
              <a:ext uri="{FF2B5EF4-FFF2-40B4-BE49-F238E27FC236}">
                <a16:creationId xmlns:a16="http://schemas.microsoft.com/office/drawing/2014/main" id="{1FFAB4AE-8D19-88C0-3932-307D28715CE0}"/>
              </a:ext>
            </a:extLst>
          </p:cNvPr>
          <p:cNvSpPr txBox="1"/>
          <p:nvPr/>
        </p:nvSpPr>
        <p:spPr>
          <a:xfrm>
            <a:off x="3318030" y="2811749"/>
            <a:ext cx="3240359" cy="315471"/>
          </a:xfrm>
          <a:prstGeom prst="rect">
            <a:avLst/>
          </a:prstGeom>
          <a:noFill/>
        </p:spPr>
        <p:txBody>
          <a:bodyPr wrap="square" rtlCol="0">
            <a:spAutoFit/>
          </a:bodyPr>
          <a:lstStyle/>
          <a:p>
            <a:pPr>
              <a:lnSpc>
                <a:spcPts val="1600"/>
              </a:lnSpc>
              <a:spcBef>
                <a:spcPct val="0"/>
              </a:spcBef>
              <a:spcAft>
                <a:spcPts val="600"/>
              </a:spcAft>
            </a:pPr>
            <a:r>
              <a:rPr kumimoji="1" lang="en-US" altLang="ja-JP" sz="1600" b="1" dirty="0">
                <a:solidFill>
                  <a:schemeClr val="tx2"/>
                </a:solidFill>
                <a:latin typeface="メイリオ" pitchFamily="50" charset="-128"/>
                <a:ea typeface="メイリオ" pitchFamily="50" charset="-128"/>
                <a:cs typeface="メイリオ" pitchFamily="50" charset="-128"/>
              </a:rPr>
              <a:t>【</a:t>
            </a:r>
            <a:r>
              <a:rPr kumimoji="1" lang="ja-JP" altLang="en-US" sz="1600" b="1" dirty="0">
                <a:solidFill>
                  <a:schemeClr val="tx2"/>
                </a:solidFill>
                <a:latin typeface="メイリオ" pitchFamily="50" charset="-128"/>
                <a:ea typeface="メイリオ" pitchFamily="50" charset="-128"/>
                <a:cs typeface="メイリオ" pitchFamily="50" charset="-128"/>
              </a:rPr>
              <a:t>労働力の前提３シナリオ</a:t>
            </a:r>
            <a:r>
              <a:rPr kumimoji="1" lang="en-US" altLang="ja-JP" sz="1600" b="1" dirty="0">
                <a:solidFill>
                  <a:schemeClr val="tx2"/>
                </a:solidFill>
                <a:latin typeface="メイリオ" pitchFamily="50" charset="-128"/>
                <a:ea typeface="メイリオ" pitchFamily="50" charset="-128"/>
                <a:cs typeface="メイリオ" pitchFamily="50" charset="-128"/>
              </a:rPr>
              <a:t>】</a:t>
            </a:r>
          </a:p>
        </p:txBody>
      </p:sp>
      <p:sp>
        <p:nvSpPr>
          <p:cNvPr id="12" name="テキスト ボックス 11">
            <a:extLst>
              <a:ext uri="{FF2B5EF4-FFF2-40B4-BE49-F238E27FC236}">
                <a16:creationId xmlns:a16="http://schemas.microsoft.com/office/drawing/2014/main" id="{C605000D-9E9B-A3AC-0B27-0B2A03FD6992}"/>
              </a:ext>
            </a:extLst>
          </p:cNvPr>
          <p:cNvSpPr txBox="1"/>
          <p:nvPr/>
        </p:nvSpPr>
        <p:spPr>
          <a:xfrm>
            <a:off x="6253185" y="2811749"/>
            <a:ext cx="2804271" cy="315471"/>
          </a:xfrm>
          <a:prstGeom prst="rect">
            <a:avLst/>
          </a:prstGeom>
          <a:noFill/>
        </p:spPr>
        <p:txBody>
          <a:bodyPr wrap="square" rtlCol="0">
            <a:spAutoFit/>
          </a:bodyPr>
          <a:lstStyle/>
          <a:p>
            <a:pPr>
              <a:lnSpc>
                <a:spcPts val="1600"/>
              </a:lnSpc>
              <a:spcBef>
                <a:spcPct val="0"/>
              </a:spcBef>
              <a:spcAft>
                <a:spcPts val="600"/>
              </a:spcAft>
            </a:pPr>
            <a:r>
              <a:rPr kumimoji="1" lang="en-US" altLang="ja-JP" sz="1600" b="1" dirty="0">
                <a:solidFill>
                  <a:schemeClr val="tx2"/>
                </a:solidFill>
                <a:latin typeface="メイリオ" pitchFamily="50" charset="-128"/>
                <a:ea typeface="メイリオ" pitchFamily="50" charset="-128"/>
                <a:cs typeface="メイリオ" pitchFamily="50" charset="-128"/>
              </a:rPr>
              <a:t>【</a:t>
            </a:r>
            <a:r>
              <a:rPr kumimoji="1" lang="ja-JP" altLang="en-US" sz="1600" b="1" dirty="0">
                <a:solidFill>
                  <a:schemeClr val="tx2"/>
                </a:solidFill>
                <a:latin typeface="メイリオ" pitchFamily="50" charset="-128"/>
                <a:ea typeface="メイリオ" pitchFamily="50" charset="-128"/>
                <a:cs typeface="メイリオ" pitchFamily="50" charset="-128"/>
              </a:rPr>
              <a:t>経済の前提４ケース</a:t>
            </a:r>
            <a:r>
              <a:rPr kumimoji="1" lang="en-US" altLang="ja-JP" sz="1600" b="1" dirty="0">
                <a:solidFill>
                  <a:schemeClr val="tx2"/>
                </a:solidFill>
                <a:latin typeface="メイリオ" pitchFamily="50" charset="-128"/>
                <a:ea typeface="メイリオ" pitchFamily="50" charset="-128"/>
                <a:cs typeface="メイリオ" pitchFamily="50" charset="-128"/>
              </a:rPr>
              <a:t>】</a:t>
            </a:r>
          </a:p>
        </p:txBody>
      </p:sp>
    </p:spTree>
    <p:extLst>
      <p:ext uri="{BB962C8B-B14F-4D97-AF65-F5344CB8AC3E}">
        <p14:creationId xmlns:p14="http://schemas.microsoft.com/office/powerpoint/2010/main" val="176975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23</a:t>
            </a:fld>
            <a:endParaRPr lang="ja-JP" altLang="en-US" dirty="0"/>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⑵　</a:t>
            </a:r>
            <a:r>
              <a:rPr lang="en-US" altLang="ja-JP" sz="1600" b="1" dirty="0">
                <a:solidFill>
                  <a:schemeClr val="accent1"/>
                </a:solidFill>
                <a:latin typeface="+mj-ea"/>
                <a:ea typeface="+mj-ea"/>
              </a:rPr>
              <a:t>2024</a:t>
            </a:r>
            <a:r>
              <a:rPr lang="ja-JP" altLang="en-US" sz="1600" b="1" dirty="0">
                <a:solidFill>
                  <a:schemeClr val="accent1"/>
                </a:solidFill>
                <a:latin typeface="+mj-ea"/>
                <a:ea typeface="+mj-ea"/>
              </a:rPr>
              <a:t>年「財政検証（</a:t>
            </a:r>
            <a:r>
              <a:rPr lang="en-US" altLang="ja-JP" sz="1600" b="1" dirty="0">
                <a:solidFill>
                  <a:schemeClr val="accent1"/>
                </a:solidFill>
                <a:latin typeface="+mj-ea"/>
                <a:ea typeface="+mj-ea"/>
              </a:rPr>
              <a:t>2024.7.3</a:t>
            </a:r>
            <a:r>
              <a:rPr lang="ja-JP" altLang="en-US" sz="1600" b="1" dirty="0">
                <a:solidFill>
                  <a:schemeClr val="accent1"/>
                </a:solidFill>
                <a:latin typeface="+mj-ea"/>
                <a:ea typeface="+mj-ea"/>
              </a:rPr>
              <a:t>）」（給付水準の調整終了年度と所得代替率の見通し）</a:t>
            </a:r>
            <a:endParaRPr kumimoji="1" lang="ja-JP" altLang="en-US" sz="1600" dirty="0">
              <a:solidFill>
                <a:schemeClr val="accent1"/>
              </a:solidFill>
              <a:latin typeface="+mj-ea"/>
              <a:ea typeface="+mj-ea"/>
            </a:endParaRPr>
          </a:p>
        </p:txBody>
      </p:sp>
      <p:sp>
        <p:nvSpPr>
          <p:cNvPr id="5" name="テキスト ボックス 4">
            <a:extLst>
              <a:ext uri="{FF2B5EF4-FFF2-40B4-BE49-F238E27FC236}">
                <a16:creationId xmlns:a16="http://schemas.microsoft.com/office/drawing/2014/main" id="{5EB5B466-8690-69B0-E75F-9519880F3B30}"/>
              </a:ext>
            </a:extLst>
          </p:cNvPr>
          <p:cNvSpPr txBox="1"/>
          <p:nvPr/>
        </p:nvSpPr>
        <p:spPr>
          <a:xfrm>
            <a:off x="649561" y="1054586"/>
            <a:ext cx="8704882" cy="2122386"/>
          </a:xfrm>
          <a:prstGeom prst="roundRect">
            <a:avLst/>
          </a:prstGeom>
          <a:solidFill>
            <a:srgbClr val="FFFBFB"/>
          </a:solidFill>
          <a:ln w="6350">
            <a:solidFill>
              <a:schemeClr val="accent4"/>
            </a:solidFill>
          </a:ln>
        </p:spPr>
        <p:txBody>
          <a:bodyPr wrap="square" rtlCol="0" anchor="ctr" anchorCtr="0">
            <a:noAutofit/>
          </a:bodyPr>
          <a:lstStyle/>
          <a:p>
            <a:pPr marL="285750" indent="-285750" algn="just">
              <a:lnSpc>
                <a:spcPts val="18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５年後の</a:t>
            </a:r>
            <a:r>
              <a:rPr lang="en-US" altLang="ja-JP" sz="1400" dirty="0">
                <a:latin typeface="メイリオ" panose="020B0604030504040204" pitchFamily="50" charset="-128"/>
                <a:ea typeface="メイリオ" panose="020B0604030504040204" pitchFamily="50" charset="-128"/>
              </a:rPr>
              <a:t>2029</a:t>
            </a:r>
            <a:r>
              <a:rPr lang="ja-JP" altLang="en-US" sz="1400" dirty="0">
                <a:latin typeface="メイリオ" panose="020B0604030504040204" pitchFamily="50" charset="-128"/>
                <a:ea typeface="メイリオ" panose="020B0604030504040204" pitchFamily="50" charset="-128"/>
              </a:rPr>
              <a:t>年度の所得代替率は</a:t>
            </a:r>
            <a:r>
              <a:rPr lang="en-US" altLang="ja-JP" sz="1400" dirty="0">
                <a:latin typeface="メイリオ" panose="020B0604030504040204" pitchFamily="50" charset="-128"/>
                <a:ea typeface="メイリオ" panose="020B0604030504040204" pitchFamily="50" charset="-128"/>
              </a:rPr>
              <a:t>60.3</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59.4</a:t>
            </a:r>
            <a:r>
              <a:rPr lang="ja-JP" altLang="en-US" sz="1400" dirty="0">
                <a:latin typeface="メイリオ" panose="020B0604030504040204" pitchFamily="50" charset="-128"/>
                <a:ea typeface="メイリオ" panose="020B0604030504040204" pitchFamily="50" charset="-128"/>
              </a:rPr>
              <a:t>％の見通し</a:t>
            </a:r>
            <a:endParaRPr lang="en-US" altLang="ja-JP" sz="1400" dirty="0">
              <a:latin typeface="メイリオ" panose="020B0604030504040204" pitchFamily="50" charset="-128"/>
              <a:ea typeface="メイリオ" panose="020B0604030504040204" pitchFamily="50" charset="-128"/>
            </a:endParaRPr>
          </a:p>
          <a:p>
            <a:pPr algn="just">
              <a:lnSpc>
                <a:spcPts val="800"/>
              </a:lnSpc>
            </a:pPr>
            <a:endParaRPr lang="en-US" altLang="ja-JP" sz="1400" dirty="0">
              <a:latin typeface="メイリオ" panose="020B0604030504040204" pitchFamily="50" charset="-128"/>
              <a:ea typeface="メイリオ" panose="020B0604030504040204" pitchFamily="50" charset="-128"/>
            </a:endParaRPr>
          </a:p>
          <a:p>
            <a:pPr marL="285750" indent="-285750" algn="just">
              <a:lnSpc>
                <a:spcPts val="18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①②のシナリオでは、報酬比例（厚生年金）の調整は必要とせず、基礎年金も早ければ</a:t>
            </a:r>
            <a:r>
              <a:rPr lang="en-US" altLang="ja-JP" sz="1400" dirty="0">
                <a:latin typeface="メイリオ" panose="020B0604030504040204" pitchFamily="50" charset="-128"/>
                <a:ea typeface="メイリオ" panose="020B0604030504040204" pitchFamily="50" charset="-128"/>
              </a:rPr>
              <a:t>2037</a:t>
            </a:r>
            <a:r>
              <a:rPr lang="ja-JP" altLang="en-US" sz="1400" dirty="0">
                <a:latin typeface="メイリオ" panose="020B0604030504040204" pitchFamily="50" charset="-128"/>
                <a:ea typeface="メイリオ" panose="020B0604030504040204" pitchFamily="50" charset="-128"/>
              </a:rPr>
              <a:t>年度に調整終了、所得代替率は</a:t>
            </a:r>
            <a:r>
              <a:rPr lang="en-US" altLang="ja-JP" sz="1400" dirty="0">
                <a:latin typeface="メイリオ" panose="020B0604030504040204" pitchFamily="50" charset="-128"/>
                <a:ea typeface="メイリオ" panose="020B0604030504040204" pitchFamily="50" charset="-128"/>
              </a:rPr>
              <a:t>56</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57</a:t>
            </a:r>
            <a:r>
              <a:rPr lang="ja-JP" altLang="en-US" sz="1400" dirty="0">
                <a:latin typeface="メイリオ" panose="020B0604030504040204" pitchFamily="50" charset="-128"/>
                <a:ea typeface="メイリオ" panose="020B0604030504040204" pitchFamily="50" charset="-128"/>
              </a:rPr>
              <a:t>％になる見通し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①は運用利回りが②より低くなる影響を受ける</a:t>
            </a:r>
            <a:endParaRPr lang="en-US" altLang="ja-JP" sz="1200" dirty="0">
              <a:latin typeface="メイリオ" panose="020B0604030504040204" pitchFamily="50" charset="-128"/>
              <a:ea typeface="メイリオ" panose="020B0604030504040204" pitchFamily="50" charset="-128"/>
            </a:endParaRPr>
          </a:p>
          <a:p>
            <a:pPr algn="just">
              <a:lnSpc>
                <a:spcPts val="800"/>
              </a:lnSpc>
            </a:pPr>
            <a:endParaRPr lang="en-US" altLang="ja-JP" sz="1200" dirty="0">
              <a:latin typeface="メイリオ" panose="020B0604030504040204" pitchFamily="50" charset="-128"/>
              <a:ea typeface="メイリオ" panose="020B0604030504040204" pitchFamily="50" charset="-128"/>
            </a:endParaRPr>
          </a:p>
          <a:p>
            <a:pPr marL="285750" indent="-285750" algn="just">
              <a:lnSpc>
                <a:spcPts val="18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③のシナリオでは、所得代替率は</a:t>
            </a:r>
            <a:r>
              <a:rPr lang="en-US" altLang="ja-JP" sz="1400" dirty="0">
                <a:latin typeface="メイリオ" panose="020B0604030504040204" pitchFamily="50" charset="-128"/>
                <a:ea typeface="メイリオ" panose="020B0604030504040204" pitchFamily="50" charset="-128"/>
              </a:rPr>
              <a:t>50.4</a:t>
            </a:r>
            <a:r>
              <a:rPr lang="ja-JP" altLang="en-US" sz="1400" dirty="0">
                <a:latin typeface="メイリオ" panose="020B0604030504040204" pitchFamily="50" charset="-128"/>
                <a:ea typeface="メイリオ" panose="020B0604030504040204" pitchFamily="50" charset="-128"/>
              </a:rPr>
              <a:t>％と</a:t>
            </a:r>
            <a:r>
              <a:rPr lang="en-US" altLang="ja-JP" sz="1400" dirty="0">
                <a:latin typeface="メイリオ" panose="020B0604030504040204" pitchFamily="50" charset="-128"/>
                <a:ea typeface="メイリオ" panose="020B0604030504040204" pitchFamily="50" charset="-128"/>
              </a:rPr>
              <a:t>50</a:t>
            </a:r>
            <a:r>
              <a:rPr lang="ja-JP" altLang="en-US" sz="1400" dirty="0">
                <a:latin typeface="メイリオ" panose="020B0604030504040204" pitchFamily="50" charset="-128"/>
                <a:ea typeface="メイリオ" panose="020B0604030504040204" pitchFamily="50" charset="-128"/>
              </a:rPr>
              <a:t>％を維持するが、基礎年金の調整期間終了が</a:t>
            </a:r>
            <a:r>
              <a:rPr lang="en-US" altLang="ja-JP" sz="1400" dirty="0">
                <a:latin typeface="メイリオ" panose="020B0604030504040204" pitchFamily="50" charset="-128"/>
                <a:ea typeface="メイリオ" panose="020B0604030504040204" pitchFamily="50" charset="-128"/>
              </a:rPr>
              <a:t>2057</a:t>
            </a:r>
            <a:r>
              <a:rPr lang="ja-JP" altLang="en-US" sz="1400" dirty="0">
                <a:latin typeface="メイリオ" panose="020B0604030504040204" pitchFamily="50" charset="-128"/>
                <a:ea typeface="メイリオ" panose="020B0604030504040204" pitchFamily="50" charset="-128"/>
              </a:rPr>
              <a:t>年度と長くなり、基礎年金のみを受給する世帯の低年金が懸念される課題があらためて顕在化</a:t>
            </a:r>
            <a:endParaRPr lang="en-US" altLang="ja-JP" sz="1400" dirty="0">
              <a:latin typeface="メイリオ" panose="020B0604030504040204" pitchFamily="50" charset="-128"/>
              <a:ea typeface="メイリオ" panose="020B0604030504040204" pitchFamily="50" charset="-128"/>
            </a:endParaRPr>
          </a:p>
          <a:p>
            <a:pPr algn="just">
              <a:lnSpc>
                <a:spcPts val="800"/>
              </a:lnSpc>
            </a:pPr>
            <a:endParaRPr lang="en-US" altLang="ja-JP" sz="1400" dirty="0">
              <a:latin typeface="メイリオ" panose="020B0604030504040204" pitchFamily="50" charset="-128"/>
              <a:ea typeface="メイリオ" panose="020B0604030504040204" pitchFamily="50" charset="-128"/>
            </a:endParaRPr>
          </a:p>
          <a:p>
            <a:pPr marL="285750" indent="-285750" algn="just">
              <a:lnSpc>
                <a:spcPts val="18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④のシナリオでは、</a:t>
            </a:r>
            <a:r>
              <a:rPr lang="en-US" altLang="ja-JP" sz="1400" dirty="0">
                <a:latin typeface="メイリオ" panose="020B0604030504040204" pitchFamily="50" charset="-128"/>
                <a:ea typeface="メイリオ" panose="020B0604030504040204" pitchFamily="50" charset="-128"/>
              </a:rPr>
              <a:t>2059</a:t>
            </a:r>
            <a:r>
              <a:rPr lang="ja-JP" altLang="en-US" sz="1400" dirty="0">
                <a:latin typeface="メイリオ" panose="020B0604030504040204" pitchFamily="50" charset="-128"/>
                <a:ea typeface="メイリオ" panose="020B0604030504040204" pitchFamily="50" charset="-128"/>
              </a:rPr>
              <a:t>年に国民年金は積立金が枯渇し、保険料と国庫負担で賄うことができる完全賦課方式に移行、その後の所得代替率は</a:t>
            </a:r>
            <a:r>
              <a:rPr lang="en-US" altLang="ja-JP" sz="1400" dirty="0">
                <a:latin typeface="メイリオ" panose="020B0604030504040204" pitchFamily="50" charset="-128"/>
                <a:ea typeface="メイリオ" panose="020B0604030504040204" pitchFamily="50" charset="-128"/>
              </a:rPr>
              <a:t>37</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39</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24BDD9D7-A24E-00F7-0D5C-0D7D5103A138}"/>
              </a:ext>
            </a:extLst>
          </p:cNvPr>
          <p:cNvGraphicFramePr>
            <a:graphicFrameLocks noGrp="1"/>
          </p:cNvGraphicFramePr>
          <p:nvPr>
            <p:extLst>
              <p:ext uri="{D42A27DB-BD31-4B8C-83A1-F6EECF244321}">
                <p14:modId xmlns:p14="http://schemas.microsoft.com/office/powerpoint/2010/main" val="1949614135"/>
              </p:ext>
            </p:extLst>
          </p:nvPr>
        </p:nvGraphicFramePr>
        <p:xfrm>
          <a:off x="1777445" y="3262387"/>
          <a:ext cx="7559420" cy="3082937"/>
        </p:xfrm>
        <a:graphic>
          <a:graphicData uri="http://schemas.openxmlformats.org/drawingml/2006/table">
            <a:tbl>
              <a:tblPr firstRow="1" bandRow="1">
                <a:tableStyleId>{5C22544A-7EE6-4342-B048-85BDC9FD1C3A}</a:tableStyleId>
              </a:tblPr>
              <a:tblGrid>
                <a:gridCol w="1865183">
                  <a:extLst>
                    <a:ext uri="{9D8B030D-6E8A-4147-A177-3AD203B41FA5}">
                      <a16:colId xmlns:a16="http://schemas.microsoft.com/office/drawing/2014/main" val="2741781247"/>
                    </a:ext>
                  </a:extLst>
                </a:gridCol>
                <a:gridCol w="1194237">
                  <a:extLst>
                    <a:ext uri="{9D8B030D-6E8A-4147-A177-3AD203B41FA5}">
                      <a16:colId xmlns:a16="http://schemas.microsoft.com/office/drawing/2014/main" val="3697983212"/>
                    </a:ext>
                  </a:extLst>
                </a:gridCol>
                <a:gridCol w="1224000">
                  <a:extLst>
                    <a:ext uri="{9D8B030D-6E8A-4147-A177-3AD203B41FA5}">
                      <a16:colId xmlns:a16="http://schemas.microsoft.com/office/drawing/2014/main" val="4000536551"/>
                    </a:ext>
                  </a:extLst>
                </a:gridCol>
                <a:gridCol w="1224000">
                  <a:extLst>
                    <a:ext uri="{9D8B030D-6E8A-4147-A177-3AD203B41FA5}">
                      <a16:colId xmlns:a16="http://schemas.microsoft.com/office/drawing/2014/main" val="2378079210"/>
                    </a:ext>
                  </a:extLst>
                </a:gridCol>
                <a:gridCol w="1224000">
                  <a:extLst>
                    <a:ext uri="{9D8B030D-6E8A-4147-A177-3AD203B41FA5}">
                      <a16:colId xmlns:a16="http://schemas.microsoft.com/office/drawing/2014/main" val="3914786635"/>
                    </a:ext>
                  </a:extLst>
                </a:gridCol>
                <a:gridCol w="828000">
                  <a:extLst>
                    <a:ext uri="{9D8B030D-6E8A-4147-A177-3AD203B41FA5}">
                      <a16:colId xmlns:a16="http://schemas.microsoft.com/office/drawing/2014/main" val="4211682519"/>
                    </a:ext>
                  </a:extLst>
                </a:gridCol>
              </a:tblGrid>
              <a:tr h="408649">
                <a:tc rowSpan="2">
                  <a:txBody>
                    <a:bodyPr/>
                    <a:lstStyle/>
                    <a:p>
                      <a:pPr algn="ctr"/>
                      <a:r>
                        <a:rPr kumimoji="1" lang="ja-JP" altLang="en-US" sz="1200" b="1" dirty="0">
                          <a:solidFill>
                            <a:schemeClr val="bg1"/>
                          </a:solidFill>
                          <a:latin typeface="+mj-ea"/>
                          <a:ea typeface="+mj-ea"/>
                        </a:rPr>
                        <a:t>シナリオ</a:t>
                      </a:r>
                      <a:endParaRPr kumimoji="1" lang="en-US" altLang="ja-JP" sz="1200" b="1" dirty="0">
                        <a:solidFill>
                          <a:schemeClr val="bg1"/>
                        </a:solidFill>
                        <a:latin typeface="+mj-ea"/>
                        <a:ea typeface="+mj-ea"/>
                      </a:endParaRPr>
                    </a:p>
                    <a:p>
                      <a:pPr algn="ctr"/>
                      <a:r>
                        <a:rPr kumimoji="1" lang="ja-JP" altLang="en-US" sz="1100" b="1" dirty="0">
                          <a:solidFill>
                            <a:schemeClr val="bg1"/>
                          </a:solidFill>
                          <a:latin typeface="+mj-ea"/>
                          <a:ea typeface="+mj-ea"/>
                        </a:rPr>
                        <a:t>労働力・生産性・物価</a:t>
                      </a:r>
                      <a:endParaRPr kumimoji="1" lang="en-US" altLang="ja-JP" sz="1100" b="1" dirty="0">
                        <a:solidFill>
                          <a:schemeClr val="bg1"/>
                        </a:solidFill>
                        <a:latin typeface="+mj-ea"/>
                        <a:ea typeface="+mj-ea"/>
                      </a:endParaRPr>
                    </a:p>
                    <a:p>
                      <a:pPr algn="ctr"/>
                      <a:r>
                        <a:rPr kumimoji="1" lang="ja-JP" altLang="en-US" sz="1100" b="1" dirty="0">
                          <a:solidFill>
                            <a:schemeClr val="bg1"/>
                          </a:solidFill>
                          <a:latin typeface="+mj-ea"/>
                          <a:ea typeface="+mj-ea"/>
                        </a:rPr>
                        <a:t>賃金・運用利回り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rgbClr val="00B0F0"/>
                    </a:solidFill>
                  </a:tcPr>
                </a:tc>
                <a:tc rowSpan="2">
                  <a:txBody>
                    <a:bodyPr/>
                    <a:lstStyle/>
                    <a:p>
                      <a:pPr algn="ctr"/>
                      <a:r>
                        <a:rPr kumimoji="1" lang="ja-JP" altLang="en-US" sz="1200" b="1" dirty="0">
                          <a:solidFill>
                            <a:schemeClr val="bg1"/>
                          </a:solidFill>
                          <a:latin typeface="+mj-ea"/>
                          <a:ea typeface="+mj-ea"/>
                        </a:rPr>
                        <a:t>次期財政検証</a:t>
                      </a:r>
                      <a:endParaRPr kumimoji="1" lang="en-US" altLang="ja-JP" sz="1200" b="1" dirty="0">
                        <a:solidFill>
                          <a:schemeClr val="bg1"/>
                        </a:solidFill>
                        <a:latin typeface="+mj-ea"/>
                        <a:ea typeface="+mj-ea"/>
                      </a:endParaRPr>
                    </a:p>
                    <a:p>
                      <a:pPr algn="ctr"/>
                      <a:r>
                        <a:rPr kumimoji="1" lang="ja-JP" altLang="en-US" sz="1100" b="1" dirty="0">
                          <a:solidFill>
                            <a:schemeClr val="bg1"/>
                          </a:solidFill>
                          <a:latin typeface="+mj-ea"/>
                          <a:ea typeface="+mj-ea"/>
                        </a:rPr>
                        <a:t>（</a:t>
                      </a:r>
                      <a:r>
                        <a:rPr kumimoji="1" lang="en-US" altLang="ja-JP" sz="1100" b="1" dirty="0">
                          <a:solidFill>
                            <a:schemeClr val="bg1"/>
                          </a:solidFill>
                          <a:latin typeface="+mj-ea"/>
                          <a:ea typeface="+mj-ea"/>
                        </a:rPr>
                        <a:t>2029</a:t>
                      </a:r>
                      <a:r>
                        <a:rPr kumimoji="1" lang="ja-JP" altLang="en-US" sz="1100" b="1" dirty="0">
                          <a:solidFill>
                            <a:schemeClr val="bg1"/>
                          </a:solidFill>
                          <a:latin typeface="+mj-ea"/>
                          <a:ea typeface="+mj-ea"/>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rgbClr val="00B0F0"/>
                    </a:solidFill>
                  </a:tcPr>
                </a:tc>
                <a:tc gridSpan="3">
                  <a:txBody>
                    <a:bodyPr/>
                    <a:lstStyle/>
                    <a:p>
                      <a:pPr algn="ctr"/>
                      <a:r>
                        <a:rPr kumimoji="1" lang="ja-JP" altLang="en-US" sz="1200" b="1" dirty="0">
                          <a:solidFill>
                            <a:schemeClr val="bg1"/>
                          </a:solidFill>
                        </a:rPr>
                        <a:t>調整終了年度と所得代替率の見通し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1FA"/>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1FA"/>
                    </a:solidFill>
                  </a:tcPr>
                </a:tc>
                <a:tc rowSpan="2">
                  <a:txBody>
                    <a:bodyPr/>
                    <a:lstStyle/>
                    <a:p>
                      <a:pPr algn="ctr"/>
                      <a:r>
                        <a:rPr kumimoji="1" lang="ja-JP" altLang="en-US" sz="1200" b="1" dirty="0">
                          <a:solidFill>
                            <a:schemeClr val="bg1"/>
                          </a:solidFill>
                          <a:latin typeface="+mj-ea"/>
                          <a:ea typeface="+mj-ea"/>
                        </a:rPr>
                        <a:t>実質経済</a:t>
                      </a:r>
                      <a:endParaRPr kumimoji="1" lang="en-US" altLang="ja-JP" sz="1200" b="1" dirty="0">
                        <a:solidFill>
                          <a:schemeClr val="bg1"/>
                        </a:solidFill>
                        <a:latin typeface="+mj-ea"/>
                        <a:ea typeface="+mj-ea"/>
                      </a:endParaRPr>
                    </a:p>
                    <a:p>
                      <a:pPr algn="ctr"/>
                      <a:r>
                        <a:rPr kumimoji="1" lang="ja-JP" altLang="en-US" sz="1200" b="1" dirty="0">
                          <a:solidFill>
                            <a:schemeClr val="bg1"/>
                          </a:solidFill>
                          <a:latin typeface="+mj-ea"/>
                          <a:ea typeface="+mj-ea"/>
                        </a:rPr>
                        <a:t>成長率</a:t>
                      </a:r>
                      <a:endParaRPr kumimoji="1" lang="en-US" altLang="ja-JP" sz="1200" b="1" dirty="0">
                        <a:solidFill>
                          <a:schemeClr val="bg1"/>
                        </a:solidFill>
                        <a:latin typeface="+mj-ea"/>
                        <a:ea typeface="+mj-ea"/>
                      </a:endParaRPr>
                    </a:p>
                    <a:p>
                      <a:pPr algn="ctr"/>
                      <a:r>
                        <a:rPr kumimoji="1" lang="ja-JP" altLang="en-US" sz="1200" b="1" dirty="0">
                          <a:solidFill>
                            <a:schemeClr val="bg1"/>
                          </a:solidFill>
                          <a:latin typeface="+mj-ea"/>
                          <a:ea typeface="+mj-ea"/>
                        </a:rPr>
                        <a:t>（推計）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rgbClr val="00B0F0"/>
                    </a:solidFill>
                  </a:tcPr>
                </a:tc>
                <a:extLst>
                  <a:ext uri="{0D108BD9-81ED-4DB2-BD59-A6C34878D82A}">
                    <a16:rowId xmlns:a16="http://schemas.microsoft.com/office/drawing/2014/main" val="4060803"/>
                  </a:ext>
                </a:extLst>
              </a:tr>
              <a:tr h="408649">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1FA"/>
                    </a:solidFill>
                  </a:tcPr>
                </a:tc>
                <a:tc vMerge="1">
                  <a:txBody>
                    <a:bodyPr/>
                    <a:lstStyle/>
                    <a:p>
                      <a:endParaRPr kumimoji="1" lang="ja-JP" altLang="en-US"/>
                    </a:p>
                  </a:txBody>
                  <a:tcPr/>
                </a:tc>
                <a:tc>
                  <a:txBody>
                    <a:bodyPr/>
                    <a:lstStyle/>
                    <a:p>
                      <a:pPr algn="ctr"/>
                      <a:r>
                        <a:rPr kumimoji="1" lang="ja-JP" altLang="en-US" sz="1200" b="1" dirty="0">
                          <a:solidFill>
                            <a:schemeClr val="bg1"/>
                          </a:solidFill>
                        </a:rPr>
                        <a:t>報酬比例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rgbClr val="00B0F0"/>
                    </a:solidFill>
                  </a:tcPr>
                </a:tc>
                <a:tc>
                  <a:txBody>
                    <a:bodyPr/>
                    <a:lstStyle/>
                    <a:p>
                      <a:pPr algn="ctr"/>
                      <a:r>
                        <a:rPr kumimoji="1" lang="ja-JP" altLang="en-US" sz="1200" b="1" dirty="0">
                          <a:solidFill>
                            <a:schemeClr val="bg1"/>
                          </a:solidFill>
                        </a:rPr>
                        <a:t>基礎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rgbClr val="00B0F0"/>
                    </a:solidFill>
                  </a:tcPr>
                </a:tc>
                <a:tc>
                  <a:txBody>
                    <a:bodyPr/>
                    <a:lstStyle/>
                    <a:p>
                      <a:pPr algn="ctr"/>
                      <a:r>
                        <a:rPr kumimoji="1" lang="ja-JP" altLang="en-US" sz="1200" b="1" dirty="0">
                          <a:solidFill>
                            <a:schemeClr val="bg1"/>
                          </a:solidFill>
                        </a:rPr>
                        <a:t>合計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rgbClr val="00B0F0"/>
                    </a:solidFill>
                  </a:tcPr>
                </a:tc>
                <a:tc vMerge="1">
                  <a:txBody>
                    <a:bodyPr/>
                    <a:lstStyle/>
                    <a:p>
                      <a:pPr algn="ctr"/>
                      <a:endParaRPr kumimoji="1" lang="ja-JP" altLang="en-US" sz="1400"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1FA"/>
                    </a:solidFill>
                  </a:tcPr>
                </a:tc>
                <a:extLst>
                  <a:ext uri="{0D108BD9-81ED-4DB2-BD59-A6C34878D82A}">
                    <a16:rowId xmlns:a16="http://schemas.microsoft.com/office/drawing/2014/main" val="2292512897"/>
                  </a:ext>
                </a:extLst>
              </a:tr>
              <a:tr h="612973">
                <a:tc>
                  <a:txBody>
                    <a:bodyPr/>
                    <a:lstStyle/>
                    <a:p>
                      <a:pPr algn="l"/>
                      <a:r>
                        <a:rPr kumimoji="1" lang="ja-JP" altLang="en-US" sz="1200" dirty="0">
                          <a:solidFill>
                            <a:schemeClr val="tx1"/>
                          </a:solidFill>
                          <a:latin typeface="+mj-ea"/>
                          <a:ea typeface="+mj-ea"/>
                        </a:rPr>
                        <a:t>①高成長実現</a:t>
                      </a:r>
                    </a:p>
                  </a:txBody>
                  <a:tcPr anchor="ctr">
                    <a:lnL w="28575"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j-ea"/>
                          <a:ea typeface="+mj-ea"/>
                        </a:rPr>
                        <a:t>60.3</a:t>
                      </a:r>
                      <a:r>
                        <a:rPr kumimoji="1" lang="ja-JP" altLang="en-US" sz="1400" b="1" dirty="0">
                          <a:solidFill>
                            <a:schemeClr val="tx1"/>
                          </a:solidFill>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FC"/>
                    </a:solidFill>
                  </a:tcPr>
                </a:tc>
                <a:tc>
                  <a:txBody>
                    <a:bodyPr/>
                    <a:lstStyle/>
                    <a:p>
                      <a:pPr algn="ctr"/>
                      <a:r>
                        <a:rPr kumimoji="1" lang="en-US" altLang="ja-JP" sz="1200" dirty="0">
                          <a:solidFill>
                            <a:schemeClr val="tx1"/>
                          </a:solidFill>
                          <a:latin typeface="+mj-ea"/>
                          <a:ea typeface="+mj-ea"/>
                        </a:rPr>
                        <a:t>25.0</a:t>
                      </a:r>
                      <a:r>
                        <a:rPr kumimoji="1" lang="ja-JP" altLang="en-US" sz="1200" dirty="0">
                          <a:solidFill>
                            <a:schemeClr val="tx1"/>
                          </a:solidFill>
                          <a:latin typeface="+mj-ea"/>
                          <a:ea typeface="+mj-ea"/>
                        </a:rPr>
                        <a:t>％</a:t>
                      </a:r>
                      <a:endParaRPr kumimoji="1" lang="en-US" altLang="ja-JP" sz="1200" dirty="0">
                        <a:solidFill>
                          <a:schemeClr val="tx1"/>
                        </a:solidFill>
                        <a:latin typeface="+mj-ea"/>
                        <a:ea typeface="+mj-ea"/>
                      </a:endParaRPr>
                    </a:p>
                    <a:p>
                      <a:pPr algn="ctr"/>
                      <a:r>
                        <a:rPr kumimoji="1" lang="ja-JP" altLang="en-US" sz="1200" dirty="0">
                          <a:solidFill>
                            <a:schemeClr val="tx1"/>
                          </a:solidFill>
                          <a:latin typeface="+mj-ea"/>
                          <a:ea typeface="+mj-ea"/>
                        </a:rPr>
                        <a:t>（調整なし）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mj-ea"/>
                          <a:ea typeface="+mj-ea"/>
                        </a:rPr>
                        <a:t>31.9</a:t>
                      </a:r>
                      <a:r>
                        <a:rPr kumimoji="1" lang="ja-JP" altLang="en-US" sz="1200" dirty="0">
                          <a:solidFill>
                            <a:schemeClr val="tx1"/>
                          </a:solidFill>
                          <a:latin typeface="+mj-ea"/>
                          <a:ea typeface="+mj-ea"/>
                        </a:rPr>
                        <a:t>％</a:t>
                      </a:r>
                      <a:endParaRPr kumimoji="1" lang="en-US" altLang="ja-JP" sz="1200" dirty="0">
                        <a:solidFill>
                          <a:schemeClr val="tx1"/>
                        </a:solidFill>
                        <a:latin typeface="+mj-ea"/>
                        <a:ea typeface="+mj-ea"/>
                      </a:endParaRPr>
                    </a:p>
                    <a:p>
                      <a:pPr algn="ct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2039</a:t>
                      </a:r>
                      <a:r>
                        <a:rPr kumimoji="1" lang="ja-JP" altLang="en-US" sz="1200" dirty="0">
                          <a:solidFill>
                            <a:schemeClr val="tx1"/>
                          </a:solidFill>
                          <a:latin typeface="+mj-ea"/>
                          <a:ea typeface="+mj-ea"/>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j-ea"/>
                          <a:ea typeface="+mj-ea"/>
                        </a:rPr>
                        <a:t>56.9</a:t>
                      </a:r>
                      <a:r>
                        <a:rPr kumimoji="1" lang="ja-JP" altLang="en-US" sz="1400" b="1" dirty="0">
                          <a:solidFill>
                            <a:schemeClr val="tx1"/>
                          </a:solidFill>
                          <a:latin typeface="+mj-ea"/>
                          <a:ea typeface="+mj-ea"/>
                        </a:rPr>
                        <a:t>％</a:t>
                      </a:r>
                      <a:endParaRPr kumimoji="1" lang="en-US" altLang="ja-JP" sz="1400" b="1" dirty="0">
                        <a:solidFill>
                          <a:schemeClr val="tx1"/>
                        </a:solidFill>
                        <a:latin typeface="+mj-ea"/>
                        <a:ea typeface="+mj-ea"/>
                      </a:endParaRPr>
                    </a:p>
                    <a:p>
                      <a:pPr algn="ctr"/>
                      <a:r>
                        <a:rPr kumimoji="1" lang="ja-JP" altLang="en-US" sz="1200" b="1" dirty="0">
                          <a:solidFill>
                            <a:schemeClr val="tx1"/>
                          </a:solidFill>
                          <a:latin typeface="+mj-ea"/>
                          <a:ea typeface="+mj-ea"/>
                        </a:rPr>
                        <a:t>（</a:t>
                      </a:r>
                      <a:r>
                        <a:rPr kumimoji="1" lang="en-US" altLang="ja-JP" sz="1200" b="1" dirty="0">
                          <a:solidFill>
                            <a:schemeClr val="tx1"/>
                          </a:solidFill>
                          <a:latin typeface="+mj-ea"/>
                          <a:ea typeface="+mj-ea"/>
                        </a:rPr>
                        <a:t>2039</a:t>
                      </a:r>
                      <a:r>
                        <a:rPr kumimoji="1" lang="ja-JP" altLang="en-US" sz="1200" b="1" dirty="0">
                          <a:solidFill>
                            <a:schemeClr val="tx1"/>
                          </a:solidFill>
                          <a:latin typeface="+mj-ea"/>
                          <a:ea typeface="+mj-ea"/>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FC"/>
                    </a:solidFill>
                  </a:tcPr>
                </a:tc>
                <a:tc>
                  <a:txBody>
                    <a:bodyPr/>
                    <a:lstStyle/>
                    <a:p>
                      <a:pPr algn="ctr"/>
                      <a:r>
                        <a:rPr kumimoji="1" lang="en-US" altLang="ja-JP" sz="1200" dirty="0">
                          <a:solidFill>
                            <a:schemeClr val="tx1"/>
                          </a:solidFill>
                          <a:latin typeface="+mj-ea"/>
                          <a:ea typeface="+mj-ea"/>
                        </a:rPr>
                        <a:t>1.6</a:t>
                      </a:r>
                      <a:r>
                        <a:rPr kumimoji="1" lang="ja-JP" altLang="en-US" sz="1200" dirty="0">
                          <a:solidFill>
                            <a:schemeClr val="tx1"/>
                          </a:solidFill>
                          <a:latin typeface="+mj-ea"/>
                          <a:ea typeface="+mj-ea"/>
                        </a:rPr>
                        <a:t>％</a:t>
                      </a:r>
                    </a:p>
                  </a:txBody>
                  <a:tcPr anchor="ctr">
                    <a:lnL w="12700" cap="flat" cmpd="sng" algn="ctr">
                      <a:solidFill>
                        <a:schemeClr val="tx1"/>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618758"/>
                  </a:ext>
                </a:extLst>
              </a:tr>
              <a:tr h="612973">
                <a:tc>
                  <a:txBody>
                    <a:bodyPr/>
                    <a:lstStyle/>
                    <a:p>
                      <a:pPr algn="l"/>
                      <a:r>
                        <a:rPr kumimoji="1" lang="ja-JP" altLang="en-US" sz="1200" dirty="0">
                          <a:solidFill>
                            <a:schemeClr val="tx1"/>
                          </a:solidFill>
                          <a:latin typeface="+mj-ea"/>
                          <a:ea typeface="+mj-ea"/>
                        </a:rPr>
                        <a:t>②成長型経済移行・継続</a:t>
                      </a:r>
                    </a:p>
                  </a:txBody>
                  <a:tcPr anchor="ctr">
                    <a:lnL w="28575"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p>
                      <a:pPr algn="ctr"/>
                      <a:r>
                        <a:rPr kumimoji="1" lang="en-US" altLang="ja-JP" sz="1400" b="1" dirty="0">
                          <a:solidFill>
                            <a:schemeClr val="tx1"/>
                          </a:solidFill>
                          <a:latin typeface="+mj-ea"/>
                          <a:ea typeface="+mj-ea"/>
                        </a:rPr>
                        <a:t>60.3</a:t>
                      </a:r>
                      <a:r>
                        <a:rPr kumimoji="1" lang="ja-JP" altLang="en-US" sz="1400" b="1" dirty="0">
                          <a:solidFill>
                            <a:schemeClr val="tx1"/>
                          </a:solidFill>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rgbClr val="EEF7FC"/>
                    </a:solidFill>
                  </a:tcPr>
                </a:tc>
                <a:tc>
                  <a:txBody>
                    <a:bodyPr/>
                    <a:lstStyle/>
                    <a:p>
                      <a:pPr algn="ctr"/>
                      <a:r>
                        <a:rPr kumimoji="1" lang="en-US" altLang="ja-JP" sz="1200" dirty="0">
                          <a:solidFill>
                            <a:schemeClr val="tx1"/>
                          </a:solidFill>
                          <a:latin typeface="+mj-ea"/>
                          <a:ea typeface="+mj-ea"/>
                        </a:rPr>
                        <a:t>25.0</a:t>
                      </a:r>
                      <a:r>
                        <a:rPr kumimoji="1" lang="ja-JP" altLang="en-US" sz="1200" dirty="0">
                          <a:solidFill>
                            <a:schemeClr val="tx1"/>
                          </a:solidFill>
                          <a:latin typeface="+mj-ea"/>
                          <a:ea typeface="+mj-ea"/>
                        </a:rPr>
                        <a:t>％</a:t>
                      </a:r>
                      <a:endParaRPr kumimoji="1" lang="en-US" altLang="ja-JP" sz="1200" dirty="0">
                        <a:solidFill>
                          <a:schemeClr val="tx1"/>
                        </a:solidFill>
                        <a:latin typeface="+mj-ea"/>
                        <a:ea typeface="+mj-ea"/>
                      </a:endParaRPr>
                    </a:p>
                    <a:p>
                      <a:pPr algn="ctr"/>
                      <a:r>
                        <a:rPr kumimoji="1" lang="ja-JP" altLang="en-US" sz="1200" dirty="0">
                          <a:solidFill>
                            <a:schemeClr val="tx1"/>
                          </a:solidFill>
                          <a:latin typeface="+mj-ea"/>
                          <a:ea typeface="+mj-ea"/>
                        </a:rPr>
                        <a:t>（調整なし）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p>
                      <a:pPr algn="ctr"/>
                      <a:r>
                        <a:rPr kumimoji="1" lang="en-US" altLang="ja-JP" sz="1200" dirty="0">
                          <a:solidFill>
                            <a:schemeClr val="tx1"/>
                          </a:solidFill>
                          <a:latin typeface="+mj-ea"/>
                          <a:ea typeface="+mj-ea"/>
                        </a:rPr>
                        <a:t>32.6</a:t>
                      </a:r>
                      <a:r>
                        <a:rPr kumimoji="1" lang="ja-JP" altLang="en-US" sz="1200" dirty="0">
                          <a:solidFill>
                            <a:schemeClr val="tx1"/>
                          </a:solidFill>
                          <a:latin typeface="+mj-ea"/>
                          <a:ea typeface="+mj-ea"/>
                        </a:rPr>
                        <a:t>％</a:t>
                      </a:r>
                      <a:endParaRPr kumimoji="1" lang="en-US" altLang="ja-JP" sz="1200" dirty="0">
                        <a:solidFill>
                          <a:schemeClr val="tx1"/>
                        </a:solidFill>
                        <a:latin typeface="+mj-ea"/>
                        <a:ea typeface="+mj-ea"/>
                      </a:endParaRPr>
                    </a:p>
                    <a:p>
                      <a:pPr algn="ct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2037</a:t>
                      </a:r>
                      <a:r>
                        <a:rPr kumimoji="1" lang="ja-JP" altLang="en-US" sz="1200" dirty="0">
                          <a:solidFill>
                            <a:schemeClr val="tx1"/>
                          </a:solidFill>
                          <a:latin typeface="+mj-ea"/>
                          <a:ea typeface="+mj-ea"/>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tc>
                  <a:txBody>
                    <a:bodyPr/>
                    <a:lstStyle/>
                    <a:p>
                      <a:pPr algn="ctr"/>
                      <a:r>
                        <a:rPr kumimoji="1" lang="en-US" altLang="ja-JP" sz="1400" b="1" dirty="0">
                          <a:solidFill>
                            <a:schemeClr val="tx1"/>
                          </a:solidFill>
                          <a:latin typeface="+mj-ea"/>
                          <a:ea typeface="+mj-ea"/>
                        </a:rPr>
                        <a:t>57.6</a:t>
                      </a:r>
                      <a:r>
                        <a:rPr kumimoji="1" lang="ja-JP" altLang="en-US" sz="1400" b="1" dirty="0">
                          <a:solidFill>
                            <a:schemeClr val="tx1"/>
                          </a:solidFill>
                          <a:latin typeface="+mj-ea"/>
                          <a:ea typeface="+mj-ea"/>
                        </a:rPr>
                        <a:t>％</a:t>
                      </a:r>
                      <a:endParaRPr kumimoji="1" lang="en-US" altLang="ja-JP" sz="1400" b="1" dirty="0">
                        <a:solidFill>
                          <a:schemeClr val="tx1"/>
                        </a:solidFill>
                        <a:latin typeface="+mj-ea"/>
                        <a:ea typeface="+mj-ea"/>
                      </a:endParaRPr>
                    </a:p>
                    <a:p>
                      <a:pPr algn="ctr"/>
                      <a:r>
                        <a:rPr kumimoji="1" lang="ja-JP" altLang="en-US" sz="1200" b="1" dirty="0">
                          <a:solidFill>
                            <a:schemeClr val="tx1"/>
                          </a:solidFill>
                          <a:latin typeface="+mj-ea"/>
                          <a:ea typeface="+mj-ea"/>
                        </a:rPr>
                        <a:t>（</a:t>
                      </a:r>
                      <a:r>
                        <a:rPr kumimoji="1" lang="en-US" altLang="ja-JP" sz="1200" b="1" dirty="0">
                          <a:solidFill>
                            <a:schemeClr val="tx1"/>
                          </a:solidFill>
                          <a:latin typeface="+mj-ea"/>
                          <a:ea typeface="+mj-ea"/>
                        </a:rPr>
                        <a:t>2037</a:t>
                      </a:r>
                      <a:r>
                        <a:rPr kumimoji="1" lang="ja-JP" altLang="en-US" sz="1200" b="1" dirty="0">
                          <a:solidFill>
                            <a:schemeClr val="tx1"/>
                          </a:solidFill>
                          <a:latin typeface="+mj-ea"/>
                          <a:ea typeface="+mj-ea"/>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rgbClr val="EEF7FC"/>
                    </a:solidFill>
                  </a:tcPr>
                </a:tc>
                <a:tc>
                  <a:txBody>
                    <a:bodyPr/>
                    <a:lstStyle/>
                    <a:p>
                      <a:pPr algn="ctr"/>
                      <a:r>
                        <a:rPr kumimoji="1" lang="en-US" altLang="ja-JP" sz="1200" dirty="0">
                          <a:solidFill>
                            <a:schemeClr val="tx1"/>
                          </a:solidFill>
                          <a:latin typeface="+mj-ea"/>
                          <a:ea typeface="+mj-ea"/>
                        </a:rPr>
                        <a:t>1.1</a:t>
                      </a:r>
                      <a:r>
                        <a:rPr kumimoji="1" lang="ja-JP" altLang="en-US" sz="1200" dirty="0">
                          <a:solidFill>
                            <a:schemeClr val="tx1"/>
                          </a:solidFill>
                          <a:latin typeface="+mj-ea"/>
                          <a:ea typeface="+mj-ea"/>
                        </a:rPr>
                        <a:t>％</a:t>
                      </a:r>
                    </a:p>
                  </a:txBody>
                  <a:tcPr anchor="ctr">
                    <a:lnL w="12700" cap="flat" cmpd="sng" algn="ctr">
                      <a:solidFill>
                        <a:schemeClr val="tx1"/>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85135039"/>
                  </a:ext>
                </a:extLst>
              </a:tr>
              <a:tr h="612973">
                <a:tc>
                  <a:txBody>
                    <a:bodyPr/>
                    <a:lstStyle/>
                    <a:p>
                      <a:pPr algn="l"/>
                      <a:r>
                        <a:rPr kumimoji="1" lang="ja-JP" altLang="en-US" sz="1200" dirty="0">
                          <a:solidFill>
                            <a:schemeClr val="tx1"/>
                          </a:solidFill>
                          <a:latin typeface="+mj-ea"/>
                          <a:ea typeface="+mj-ea"/>
                        </a:rPr>
                        <a:t>③過去</a:t>
                      </a:r>
                      <a:r>
                        <a:rPr kumimoji="1" lang="en-US" altLang="ja-JP" sz="1200" dirty="0">
                          <a:solidFill>
                            <a:schemeClr val="tx1"/>
                          </a:solidFill>
                          <a:latin typeface="+mj-ea"/>
                          <a:ea typeface="+mj-ea"/>
                        </a:rPr>
                        <a:t>30</a:t>
                      </a:r>
                      <a:r>
                        <a:rPr kumimoji="1" lang="ja-JP" altLang="en-US" sz="1200" dirty="0">
                          <a:solidFill>
                            <a:schemeClr val="tx1"/>
                          </a:solidFill>
                          <a:latin typeface="+mj-ea"/>
                          <a:ea typeface="+mj-ea"/>
                        </a:rPr>
                        <a:t>年投影</a:t>
                      </a:r>
                    </a:p>
                  </a:txBody>
                  <a:tcPr anchor="ctr">
                    <a:lnL w="28575"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kumimoji="1" lang="en-US" altLang="ja-JP" sz="1400" b="1" dirty="0">
                          <a:solidFill>
                            <a:schemeClr val="tx1"/>
                          </a:solidFill>
                          <a:latin typeface="+mj-ea"/>
                          <a:ea typeface="+mj-ea"/>
                        </a:rPr>
                        <a:t>60.1</a:t>
                      </a:r>
                      <a:r>
                        <a:rPr kumimoji="1" lang="ja-JP" altLang="en-US" sz="1400" b="1" dirty="0">
                          <a:solidFill>
                            <a:schemeClr val="tx1"/>
                          </a:solidFill>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EEF7FC"/>
                    </a:solidFill>
                  </a:tcPr>
                </a:tc>
                <a:tc>
                  <a:txBody>
                    <a:bodyPr/>
                    <a:lstStyle/>
                    <a:p>
                      <a:pPr algn="ctr"/>
                      <a:r>
                        <a:rPr kumimoji="1" lang="en-US" altLang="ja-JP" sz="1200" dirty="0">
                          <a:solidFill>
                            <a:schemeClr val="tx1"/>
                          </a:solidFill>
                          <a:latin typeface="+mj-ea"/>
                          <a:ea typeface="+mj-ea"/>
                        </a:rPr>
                        <a:t>24.9</a:t>
                      </a:r>
                      <a:r>
                        <a:rPr kumimoji="1" lang="ja-JP" altLang="en-US" sz="1200" dirty="0">
                          <a:solidFill>
                            <a:schemeClr val="tx1"/>
                          </a:solidFill>
                          <a:latin typeface="+mj-ea"/>
                          <a:ea typeface="+mj-ea"/>
                        </a:rPr>
                        <a:t>％</a:t>
                      </a:r>
                      <a:endParaRPr kumimoji="1" lang="en-US" altLang="ja-JP" sz="1200" dirty="0">
                        <a:solidFill>
                          <a:schemeClr val="tx1"/>
                        </a:solidFill>
                        <a:latin typeface="+mj-ea"/>
                        <a:ea typeface="+mj-ea"/>
                      </a:endParaRPr>
                    </a:p>
                    <a:p>
                      <a:pPr algn="ct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2026</a:t>
                      </a:r>
                      <a:r>
                        <a:rPr kumimoji="1" lang="ja-JP" altLang="en-US" sz="1200" dirty="0">
                          <a:solidFill>
                            <a:schemeClr val="tx1"/>
                          </a:solidFill>
                          <a:latin typeface="+mj-ea"/>
                          <a:ea typeface="+mj-ea"/>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kumimoji="1" lang="en-US" altLang="ja-JP" sz="1200" dirty="0">
                          <a:solidFill>
                            <a:schemeClr val="tx1"/>
                          </a:solidFill>
                          <a:latin typeface="+mj-ea"/>
                          <a:ea typeface="+mj-ea"/>
                        </a:rPr>
                        <a:t>25.5</a:t>
                      </a:r>
                      <a:r>
                        <a:rPr kumimoji="1" lang="ja-JP" altLang="en-US" sz="1200" dirty="0">
                          <a:solidFill>
                            <a:schemeClr val="tx1"/>
                          </a:solidFill>
                          <a:latin typeface="+mj-ea"/>
                          <a:ea typeface="+mj-ea"/>
                        </a:rPr>
                        <a:t>％</a:t>
                      </a:r>
                      <a:endParaRPr kumimoji="1" lang="en-US" altLang="ja-JP" sz="1200" dirty="0">
                        <a:solidFill>
                          <a:schemeClr val="tx1"/>
                        </a:solidFill>
                        <a:latin typeface="+mj-ea"/>
                        <a:ea typeface="+mj-ea"/>
                      </a:endParaRPr>
                    </a:p>
                    <a:p>
                      <a:pPr algn="ct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2057</a:t>
                      </a:r>
                      <a:r>
                        <a:rPr kumimoji="1" lang="ja-JP" altLang="en-US" sz="1200" dirty="0">
                          <a:solidFill>
                            <a:schemeClr val="tx1"/>
                          </a:solidFill>
                          <a:latin typeface="+mj-ea"/>
                          <a:ea typeface="+mj-ea"/>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kumimoji="1" lang="en-US" altLang="ja-JP" sz="1400" b="1" dirty="0">
                          <a:solidFill>
                            <a:schemeClr val="tx1"/>
                          </a:solidFill>
                          <a:latin typeface="+mj-ea"/>
                          <a:ea typeface="+mj-ea"/>
                        </a:rPr>
                        <a:t>50.4</a:t>
                      </a:r>
                      <a:r>
                        <a:rPr kumimoji="1" lang="ja-JP" altLang="en-US" sz="1400" b="1" dirty="0">
                          <a:solidFill>
                            <a:schemeClr val="tx1"/>
                          </a:solidFill>
                          <a:latin typeface="+mj-ea"/>
                          <a:ea typeface="+mj-ea"/>
                        </a:rPr>
                        <a:t>％</a:t>
                      </a:r>
                      <a:endParaRPr kumimoji="1" lang="en-US" altLang="ja-JP" sz="1400" b="1" dirty="0">
                        <a:solidFill>
                          <a:schemeClr val="tx1"/>
                        </a:solidFill>
                        <a:latin typeface="+mj-ea"/>
                        <a:ea typeface="+mj-ea"/>
                      </a:endParaRPr>
                    </a:p>
                    <a:p>
                      <a:pPr algn="ctr"/>
                      <a:r>
                        <a:rPr kumimoji="1" lang="ja-JP" altLang="en-US" sz="1200" b="1" dirty="0">
                          <a:solidFill>
                            <a:schemeClr val="tx1"/>
                          </a:solidFill>
                          <a:latin typeface="+mj-ea"/>
                          <a:ea typeface="+mj-ea"/>
                        </a:rPr>
                        <a:t>（</a:t>
                      </a:r>
                      <a:r>
                        <a:rPr kumimoji="1" lang="en-US" altLang="ja-JP" sz="1200" b="1" dirty="0">
                          <a:solidFill>
                            <a:schemeClr val="tx1"/>
                          </a:solidFill>
                          <a:latin typeface="+mj-ea"/>
                          <a:ea typeface="+mj-ea"/>
                        </a:rPr>
                        <a:t>2057</a:t>
                      </a:r>
                      <a:r>
                        <a:rPr kumimoji="1" lang="ja-JP" altLang="en-US" sz="1200" b="1" dirty="0">
                          <a:solidFill>
                            <a:schemeClr val="tx1"/>
                          </a:solidFill>
                          <a:latin typeface="+mj-ea"/>
                          <a:ea typeface="+mj-ea"/>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EEF7FC"/>
                    </a:solidFill>
                  </a:tcPr>
                </a:tc>
                <a:tc>
                  <a:txBody>
                    <a:bodyPr/>
                    <a:lstStyle/>
                    <a:p>
                      <a:pPr algn="ct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0.1</a:t>
                      </a:r>
                      <a:r>
                        <a:rPr kumimoji="1" lang="ja-JP" altLang="en-US" sz="1200" dirty="0">
                          <a:solidFill>
                            <a:schemeClr val="tx1"/>
                          </a:solidFill>
                          <a:latin typeface="+mj-ea"/>
                          <a:ea typeface="+mj-ea"/>
                        </a:rPr>
                        <a:t>％</a:t>
                      </a:r>
                    </a:p>
                  </a:txBody>
                  <a:tcPr anchor="ctr">
                    <a:lnL w="12700"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30479890"/>
                  </a:ext>
                </a:extLst>
              </a:tr>
              <a:tr h="367782">
                <a:tc>
                  <a:txBody>
                    <a:bodyPr/>
                    <a:lstStyle/>
                    <a:p>
                      <a:pPr algn="l"/>
                      <a:r>
                        <a:rPr kumimoji="1" lang="ja-JP" altLang="en-US" sz="1200" dirty="0">
                          <a:solidFill>
                            <a:schemeClr val="tx1"/>
                          </a:solidFill>
                          <a:latin typeface="+mj-ea"/>
                          <a:ea typeface="+mj-ea"/>
                        </a:rPr>
                        <a:t>④</a:t>
                      </a:r>
                      <a:r>
                        <a:rPr kumimoji="1" lang="en-US" altLang="ja-JP" sz="1200" dirty="0">
                          <a:solidFill>
                            <a:schemeClr val="tx1"/>
                          </a:solidFill>
                          <a:latin typeface="+mj-ea"/>
                          <a:ea typeface="+mj-ea"/>
                        </a:rPr>
                        <a:t>1</a:t>
                      </a:r>
                      <a:r>
                        <a:rPr kumimoji="1" lang="ja-JP" altLang="en-US" sz="1200" dirty="0">
                          <a:solidFill>
                            <a:schemeClr val="tx1"/>
                          </a:solidFill>
                          <a:latin typeface="+mj-ea"/>
                          <a:ea typeface="+mj-ea"/>
                        </a:rPr>
                        <a:t>人当たりゼロ成長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j-ea"/>
                          <a:ea typeface="+mj-ea"/>
                        </a:rPr>
                        <a:t>59.4</a:t>
                      </a:r>
                      <a:r>
                        <a:rPr kumimoji="1" lang="ja-JP" altLang="en-US" sz="1400" b="1" dirty="0">
                          <a:solidFill>
                            <a:schemeClr val="tx1"/>
                          </a:solidFill>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7FC"/>
                    </a:solidFill>
                  </a:tcPr>
                </a:tc>
                <a:tc gridSpan="3">
                  <a:txBody>
                    <a:bodyPr/>
                    <a:lstStyle/>
                    <a:p>
                      <a:pPr algn="l"/>
                      <a:r>
                        <a:rPr kumimoji="1" lang="en-US" altLang="ja-JP" sz="1100" dirty="0">
                          <a:solidFill>
                            <a:schemeClr val="tx1"/>
                          </a:solidFill>
                          <a:latin typeface="+mj-ea"/>
                          <a:ea typeface="+mj-ea"/>
                        </a:rPr>
                        <a:t>2059</a:t>
                      </a:r>
                      <a:r>
                        <a:rPr kumimoji="1" lang="ja-JP" altLang="en-US" sz="1100" dirty="0">
                          <a:solidFill>
                            <a:schemeClr val="tx1"/>
                          </a:solidFill>
                          <a:latin typeface="+mj-ea"/>
                          <a:ea typeface="+mj-ea"/>
                        </a:rPr>
                        <a:t>年度に積立金は枯渇・完全な賦課方式移行・終了時点の所得代替率</a:t>
                      </a:r>
                      <a:r>
                        <a:rPr kumimoji="1" lang="en-US" altLang="ja-JP" sz="1100" dirty="0">
                          <a:solidFill>
                            <a:schemeClr val="tx1"/>
                          </a:solidFill>
                          <a:latin typeface="+mj-ea"/>
                          <a:ea typeface="+mj-ea"/>
                        </a:rPr>
                        <a:t>50.1</a:t>
                      </a:r>
                      <a:r>
                        <a:rPr kumimoji="1" lang="ja-JP" altLang="en-US" sz="1100" dirty="0">
                          <a:solidFill>
                            <a:schemeClr val="tx1"/>
                          </a:solidFill>
                          <a:latin typeface="+mj-ea"/>
                          <a:ea typeface="+mj-ea"/>
                        </a:rPr>
                        <a:t>％、その後は</a:t>
                      </a:r>
                      <a:r>
                        <a:rPr kumimoji="1" lang="en-US" altLang="ja-JP" sz="1100" dirty="0">
                          <a:solidFill>
                            <a:schemeClr val="tx1"/>
                          </a:solidFill>
                          <a:latin typeface="+mj-ea"/>
                          <a:ea typeface="+mj-ea"/>
                        </a:rPr>
                        <a:t>37</a:t>
                      </a: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33</a:t>
                      </a:r>
                      <a:r>
                        <a:rPr kumimoji="1" lang="ja-JP" altLang="en-US" sz="1100" dirty="0">
                          <a:solidFill>
                            <a:schemeClr val="tx1"/>
                          </a:solidFill>
                          <a:latin typeface="+mj-ea"/>
                          <a:ea typeface="+mj-ea"/>
                        </a:rPr>
                        <a:t>％程度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mj-ea"/>
                          <a:ea typeface="+mj-ea"/>
                        </a:rPr>
                        <a:t>▲</a:t>
                      </a:r>
                      <a:r>
                        <a:rPr kumimoji="1" lang="en-US" altLang="ja-JP" sz="1200" dirty="0">
                          <a:solidFill>
                            <a:schemeClr val="tx1"/>
                          </a:solidFill>
                          <a:latin typeface="+mj-ea"/>
                          <a:ea typeface="+mj-ea"/>
                        </a:rPr>
                        <a:t>0.7</a:t>
                      </a:r>
                      <a:r>
                        <a:rPr kumimoji="1" lang="ja-JP" altLang="en-US" sz="1200" dirty="0">
                          <a:solidFill>
                            <a:schemeClr val="tx1"/>
                          </a:solidFill>
                          <a:latin typeface="+mj-ea"/>
                          <a:ea typeface="+mj-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664675"/>
                  </a:ext>
                </a:extLst>
              </a:tr>
            </a:tbl>
          </a:graphicData>
        </a:graphic>
      </p:graphicFrame>
      <p:sp>
        <p:nvSpPr>
          <p:cNvPr id="8" name="テキスト ボックス 7">
            <a:extLst>
              <a:ext uri="{FF2B5EF4-FFF2-40B4-BE49-F238E27FC236}">
                <a16:creationId xmlns:a16="http://schemas.microsoft.com/office/drawing/2014/main" id="{D3CACF50-F0B6-D445-2582-133784E8D1C3}"/>
              </a:ext>
            </a:extLst>
          </p:cNvPr>
          <p:cNvSpPr txBox="1"/>
          <p:nvPr/>
        </p:nvSpPr>
        <p:spPr>
          <a:xfrm>
            <a:off x="673465" y="3262387"/>
            <a:ext cx="1086403" cy="3082937"/>
          </a:xfrm>
          <a:prstGeom prst="rect">
            <a:avLst/>
          </a:prstGeom>
          <a:solidFill>
            <a:srgbClr val="E2F1FA"/>
          </a:solidFill>
          <a:ln w="12700">
            <a:solidFill>
              <a:schemeClr val="bg2">
                <a:lumMod val="50000"/>
              </a:schemeClr>
            </a:solidFill>
          </a:ln>
        </p:spPr>
        <p:txBody>
          <a:bodyPr wrap="square" rtlCol="0" anchor="ctr" anchorCtr="0">
            <a:noAutofit/>
          </a:bodyPr>
          <a:lstStyle/>
          <a:p>
            <a:pPr algn="ctr"/>
            <a:r>
              <a:rPr kumimoji="1" lang="en-US" altLang="ja-JP" sz="1400" b="1" dirty="0">
                <a:solidFill>
                  <a:schemeClr val="tx2"/>
                </a:solidFill>
                <a:latin typeface="+mj-ea"/>
                <a:ea typeface="+mj-ea"/>
              </a:rPr>
              <a:t>2024</a:t>
            </a:r>
            <a:r>
              <a:rPr kumimoji="1" lang="ja-JP" altLang="en-US" sz="1400" b="1" dirty="0">
                <a:solidFill>
                  <a:schemeClr val="tx2"/>
                </a:solidFill>
                <a:latin typeface="+mj-ea"/>
                <a:ea typeface="+mj-ea"/>
              </a:rPr>
              <a:t>年度所得代替率</a:t>
            </a:r>
            <a:endParaRPr kumimoji="1" lang="en-US" altLang="ja-JP" sz="1400" b="1" dirty="0">
              <a:solidFill>
                <a:schemeClr val="tx2"/>
              </a:solidFill>
              <a:latin typeface="+mj-ea"/>
              <a:ea typeface="+mj-ea"/>
            </a:endParaRPr>
          </a:p>
          <a:p>
            <a:pPr algn="ctr"/>
            <a:r>
              <a:rPr lang="en-US" altLang="ja-JP" sz="1400" b="1" dirty="0">
                <a:latin typeface="+mj-ea"/>
                <a:ea typeface="+mj-ea"/>
              </a:rPr>
              <a:t>61.2</a:t>
            </a:r>
            <a:r>
              <a:rPr lang="ja-JP" altLang="en-US" sz="1400" b="1" dirty="0">
                <a:latin typeface="+mj-ea"/>
                <a:ea typeface="+mj-ea"/>
              </a:rPr>
              <a:t>％</a:t>
            </a:r>
            <a:endParaRPr lang="en-US" altLang="ja-JP" sz="1400" b="1" dirty="0">
              <a:latin typeface="+mj-ea"/>
              <a:ea typeface="+mj-ea"/>
            </a:endParaRPr>
          </a:p>
          <a:p>
            <a:pPr algn="ctr"/>
            <a:endParaRPr lang="en-US" altLang="ja-JP" sz="1400" b="1" dirty="0">
              <a:solidFill>
                <a:schemeClr val="tx2"/>
              </a:solidFill>
              <a:latin typeface="+mj-ea"/>
              <a:ea typeface="+mj-ea"/>
            </a:endParaRPr>
          </a:p>
          <a:p>
            <a:pPr algn="ctr"/>
            <a:r>
              <a:rPr kumimoji="1" lang="ja-JP" altLang="en-US" sz="1200" b="1" dirty="0">
                <a:latin typeface="+mj-ea"/>
                <a:ea typeface="+mj-ea"/>
              </a:rPr>
              <a:t>比例</a:t>
            </a:r>
            <a:r>
              <a:rPr kumimoji="1" lang="en-US" altLang="ja-JP" sz="1200" b="1" dirty="0">
                <a:latin typeface="+mj-ea"/>
                <a:ea typeface="+mj-ea"/>
              </a:rPr>
              <a:t>:25.0</a:t>
            </a:r>
            <a:r>
              <a:rPr kumimoji="1" lang="ja-JP" altLang="en-US" sz="1200" b="1" dirty="0">
                <a:latin typeface="+mj-ea"/>
                <a:ea typeface="+mj-ea"/>
              </a:rPr>
              <a:t>％</a:t>
            </a:r>
            <a:endParaRPr kumimoji="1" lang="en-US" altLang="ja-JP" sz="1200" b="1" dirty="0">
              <a:latin typeface="+mj-ea"/>
              <a:ea typeface="+mj-ea"/>
            </a:endParaRPr>
          </a:p>
          <a:p>
            <a:pPr algn="ctr"/>
            <a:r>
              <a:rPr lang="ja-JP" altLang="en-US" sz="1200" b="1" dirty="0">
                <a:latin typeface="+mj-ea"/>
                <a:ea typeface="+mj-ea"/>
              </a:rPr>
              <a:t>基礎</a:t>
            </a:r>
            <a:r>
              <a:rPr lang="en-US" altLang="ja-JP" sz="1200" b="1" dirty="0">
                <a:latin typeface="+mj-ea"/>
                <a:ea typeface="+mj-ea"/>
              </a:rPr>
              <a:t>:36.2</a:t>
            </a:r>
            <a:r>
              <a:rPr lang="ja-JP" altLang="en-US" sz="1200" b="1" dirty="0">
                <a:latin typeface="+mj-ea"/>
                <a:ea typeface="+mj-ea"/>
              </a:rPr>
              <a:t>％</a:t>
            </a:r>
            <a:endParaRPr kumimoji="1" lang="ja-JP" altLang="en-US" sz="1200" b="1" dirty="0">
              <a:latin typeface="+mj-ea"/>
              <a:ea typeface="+mj-ea"/>
            </a:endParaRPr>
          </a:p>
        </p:txBody>
      </p:sp>
      <p:sp>
        <p:nvSpPr>
          <p:cNvPr id="10" name="タイトル 3"/>
          <p:cNvSpPr>
            <a:spLocks noGrp="1"/>
          </p:cNvSpPr>
          <p:nvPr>
            <p:ph type="title"/>
          </p:nvPr>
        </p:nvSpPr>
        <p:spPr>
          <a:xfrm>
            <a:off x="272480" y="152636"/>
            <a:ext cx="9361040" cy="396044"/>
          </a:xfrm>
        </p:spPr>
        <p:txBody>
          <a:bodyPr/>
          <a:lstStyle/>
          <a:p>
            <a:r>
              <a:rPr lang="ja-JP" altLang="en-US" b="1" dirty="0">
                <a:solidFill>
                  <a:schemeClr val="tx2"/>
                </a:solidFill>
                <a:cs typeface="メイリオ" pitchFamily="50" charset="-128"/>
              </a:rPr>
              <a:t>４．</a:t>
            </a:r>
            <a:r>
              <a:rPr lang="en-US" altLang="ja-JP" b="1" dirty="0">
                <a:solidFill>
                  <a:schemeClr val="tx2"/>
                </a:solidFill>
                <a:cs typeface="メイリオ" pitchFamily="50" charset="-128"/>
              </a:rPr>
              <a:t>2024</a:t>
            </a:r>
            <a:r>
              <a:rPr lang="ja-JP" altLang="en-US" b="1" dirty="0">
                <a:solidFill>
                  <a:schemeClr val="tx2"/>
                </a:solidFill>
                <a:cs typeface="メイリオ" pitchFamily="50" charset="-128"/>
              </a:rPr>
              <a:t>年「財政検証」のポイントと将来の見通し</a:t>
            </a:r>
            <a:endParaRPr kumimoji="1" lang="ja-JP" altLang="en-US" b="1" dirty="0">
              <a:solidFill>
                <a:schemeClr val="tx2"/>
              </a:solidFill>
            </a:endParaRPr>
          </a:p>
        </p:txBody>
      </p:sp>
    </p:spTree>
    <p:extLst>
      <p:ext uri="{BB962C8B-B14F-4D97-AF65-F5344CB8AC3E}">
        <p14:creationId xmlns:p14="http://schemas.microsoft.com/office/powerpoint/2010/main" val="338890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24</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cs typeface="メイリオ" pitchFamily="50" charset="-128"/>
              </a:rPr>
              <a:t>４．</a:t>
            </a:r>
            <a:r>
              <a:rPr lang="en-US" altLang="ja-JP" b="1" dirty="0">
                <a:solidFill>
                  <a:schemeClr val="tx2"/>
                </a:solidFill>
                <a:cs typeface="メイリオ" pitchFamily="50" charset="-128"/>
              </a:rPr>
              <a:t>2024</a:t>
            </a:r>
            <a:r>
              <a:rPr lang="ja-JP" altLang="en-US" b="1" dirty="0">
                <a:solidFill>
                  <a:schemeClr val="tx2"/>
                </a:solidFill>
                <a:cs typeface="メイリオ" pitchFamily="50" charset="-128"/>
              </a:rPr>
              <a:t>年「財政検証」のポイントと将来の見通し</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⑶　</a:t>
            </a:r>
            <a:r>
              <a:rPr lang="en-US" altLang="ja-JP" sz="1600" b="1" dirty="0">
                <a:solidFill>
                  <a:schemeClr val="accent1"/>
                </a:solidFill>
                <a:latin typeface="+mj-ea"/>
                <a:ea typeface="+mj-ea"/>
              </a:rPr>
              <a:t> </a:t>
            </a:r>
            <a:r>
              <a:rPr lang="ja-JP" altLang="en-US" sz="1600" b="1" dirty="0">
                <a:solidFill>
                  <a:schemeClr val="accent1"/>
                </a:solidFill>
                <a:latin typeface="+mj-ea"/>
                <a:ea typeface="+mj-ea"/>
              </a:rPr>
              <a:t>所得代替率およびモデル年金の将来見通し</a:t>
            </a:r>
            <a:endParaRPr kumimoji="1" lang="ja-JP" altLang="en-US" sz="1600" dirty="0">
              <a:solidFill>
                <a:schemeClr val="accent1"/>
              </a:solidFill>
              <a:latin typeface="+mj-ea"/>
              <a:ea typeface="+mj-ea"/>
            </a:endParaRPr>
          </a:p>
        </p:txBody>
      </p:sp>
      <p:sp>
        <p:nvSpPr>
          <p:cNvPr id="20" name="テキスト ボックス 19">
            <a:extLst>
              <a:ext uri="{FF2B5EF4-FFF2-40B4-BE49-F238E27FC236}">
                <a16:creationId xmlns:a16="http://schemas.microsoft.com/office/drawing/2014/main" id="{69E806D7-94FF-3231-71FB-03710065AE37}"/>
              </a:ext>
            </a:extLst>
          </p:cNvPr>
          <p:cNvSpPr txBox="1"/>
          <p:nvPr/>
        </p:nvSpPr>
        <p:spPr>
          <a:xfrm>
            <a:off x="625113" y="5666338"/>
            <a:ext cx="8704882" cy="642982"/>
          </a:xfrm>
          <a:prstGeom prst="roundRect">
            <a:avLst/>
          </a:prstGeom>
          <a:noFill/>
          <a:ln w="6350">
            <a:solidFill>
              <a:schemeClr val="tx1">
                <a:lumMod val="60000"/>
                <a:lumOff val="40000"/>
              </a:schemeClr>
            </a:solidFill>
          </a:ln>
        </p:spPr>
        <p:txBody>
          <a:bodyPr wrap="square" rtlCol="0" anchor="ctr" anchorCtr="0">
            <a:no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新規裁定者（</a:t>
            </a:r>
            <a:r>
              <a:rPr lang="en-US" altLang="ja-JP" sz="1200" dirty="0">
                <a:latin typeface="メイリオ" panose="020B0604030504040204" pitchFamily="50" charset="-128"/>
                <a:ea typeface="メイリオ" panose="020B0604030504040204" pitchFamily="50" charset="-128"/>
              </a:rPr>
              <a:t>67</a:t>
            </a:r>
            <a:r>
              <a:rPr lang="ja-JP" altLang="en-US" sz="1200" dirty="0">
                <a:latin typeface="メイリオ" panose="020B0604030504040204" pitchFamily="50" charset="-128"/>
                <a:ea typeface="メイリオ" panose="020B0604030504040204" pitchFamily="50" charset="-128"/>
              </a:rPr>
              <a:t>歳まで）の年金を表し、物価上昇率で割り戻した年金額（実質年金額）</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所得代替率に用いる年金額は、平成</a:t>
            </a:r>
            <a:r>
              <a:rPr lang="en-US" altLang="ja-JP" sz="1200" dirty="0">
                <a:latin typeface="メイリオ" panose="020B0604030504040204" pitchFamily="50" charset="-128"/>
                <a:ea typeface="メイリオ" panose="020B0604030504040204" pitchFamily="50" charset="-128"/>
              </a:rPr>
              <a:t>16</a:t>
            </a:r>
            <a:r>
              <a:rPr lang="ja-JP" altLang="en-US" sz="1200" dirty="0">
                <a:latin typeface="メイリオ" panose="020B0604030504040204" pitchFamily="50" charset="-128"/>
                <a:ea typeface="メイリオ" panose="020B0604030504040204" pitchFamily="50" charset="-128"/>
              </a:rPr>
              <a:t>年改正法付則第</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条に基づき前年度までの実質賃金を反映したもの</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試算における人口の前提は中位推計</a:t>
            </a:r>
            <a:endParaRPr lang="en-US" altLang="ja-JP" sz="1200" dirty="0">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B0D726A8-46E7-686B-DC5D-AFD237D0EC3C}"/>
              </a:ext>
            </a:extLst>
          </p:cNvPr>
          <p:cNvGraphicFramePr>
            <a:graphicFrameLocks noGrp="1"/>
          </p:cNvGraphicFramePr>
          <p:nvPr>
            <p:extLst>
              <p:ext uri="{D42A27DB-BD31-4B8C-83A1-F6EECF244321}">
                <p14:modId xmlns:p14="http://schemas.microsoft.com/office/powerpoint/2010/main" val="2822368950"/>
              </p:ext>
            </p:extLst>
          </p:nvPr>
        </p:nvGraphicFramePr>
        <p:xfrm>
          <a:off x="625113" y="1365658"/>
          <a:ext cx="8648369" cy="1882578"/>
        </p:xfrm>
        <a:graphic>
          <a:graphicData uri="http://schemas.openxmlformats.org/drawingml/2006/table">
            <a:tbl>
              <a:tblPr firstRow="1" bandRow="1">
                <a:tableStyleId>{72833802-FEF1-4C79-8D5D-14CF1EAF98D9}</a:tableStyleId>
              </a:tblPr>
              <a:tblGrid>
                <a:gridCol w="765204">
                  <a:extLst>
                    <a:ext uri="{9D8B030D-6E8A-4147-A177-3AD203B41FA5}">
                      <a16:colId xmlns:a16="http://schemas.microsoft.com/office/drawing/2014/main" val="3873805125"/>
                    </a:ext>
                  </a:extLst>
                </a:gridCol>
                <a:gridCol w="911415">
                  <a:extLst>
                    <a:ext uri="{9D8B030D-6E8A-4147-A177-3AD203B41FA5}">
                      <a16:colId xmlns:a16="http://schemas.microsoft.com/office/drawing/2014/main" val="3830507877"/>
                    </a:ext>
                  </a:extLst>
                </a:gridCol>
                <a:gridCol w="697175">
                  <a:extLst>
                    <a:ext uri="{9D8B030D-6E8A-4147-A177-3AD203B41FA5}">
                      <a16:colId xmlns:a16="http://schemas.microsoft.com/office/drawing/2014/main" val="3155139301"/>
                    </a:ext>
                  </a:extLst>
                </a:gridCol>
                <a:gridCol w="697175">
                  <a:extLst>
                    <a:ext uri="{9D8B030D-6E8A-4147-A177-3AD203B41FA5}">
                      <a16:colId xmlns:a16="http://schemas.microsoft.com/office/drawing/2014/main" val="1576992581"/>
                    </a:ext>
                  </a:extLst>
                </a:gridCol>
                <a:gridCol w="697175">
                  <a:extLst>
                    <a:ext uri="{9D8B030D-6E8A-4147-A177-3AD203B41FA5}">
                      <a16:colId xmlns:a16="http://schemas.microsoft.com/office/drawing/2014/main" val="363018040"/>
                    </a:ext>
                  </a:extLst>
                </a:gridCol>
                <a:gridCol w="697175">
                  <a:extLst>
                    <a:ext uri="{9D8B030D-6E8A-4147-A177-3AD203B41FA5}">
                      <a16:colId xmlns:a16="http://schemas.microsoft.com/office/drawing/2014/main" val="2625491436"/>
                    </a:ext>
                  </a:extLst>
                </a:gridCol>
                <a:gridCol w="697175">
                  <a:extLst>
                    <a:ext uri="{9D8B030D-6E8A-4147-A177-3AD203B41FA5}">
                      <a16:colId xmlns:a16="http://schemas.microsoft.com/office/drawing/2014/main" val="1465856025"/>
                    </a:ext>
                  </a:extLst>
                </a:gridCol>
                <a:gridCol w="697175">
                  <a:extLst>
                    <a:ext uri="{9D8B030D-6E8A-4147-A177-3AD203B41FA5}">
                      <a16:colId xmlns:a16="http://schemas.microsoft.com/office/drawing/2014/main" val="2154013549"/>
                    </a:ext>
                  </a:extLst>
                </a:gridCol>
                <a:gridCol w="697175">
                  <a:extLst>
                    <a:ext uri="{9D8B030D-6E8A-4147-A177-3AD203B41FA5}">
                      <a16:colId xmlns:a16="http://schemas.microsoft.com/office/drawing/2014/main" val="3353520770"/>
                    </a:ext>
                  </a:extLst>
                </a:gridCol>
                <a:gridCol w="697175">
                  <a:extLst>
                    <a:ext uri="{9D8B030D-6E8A-4147-A177-3AD203B41FA5}">
                      <a16:colId xmlns:a16="http://schemas.microsoft.com/office/drawing/2014/main" val="4238419210"/>
                    </a:ext>
                  </a:extLst>
                </a:gridCol>
                <a:gridCol w="697175">
                  <a:extLst>
                    <a:ext uri="{9D8B030D-6E8A-4147-A177-3AD203B41FA5}">
                      <a16:colId xmlns:a16="http://schemas.microsoft.com/office/drawing/2014/main" val="1190428106"/>
                    </a:ext>
                  </a:extLst>
                </a:gridCol>
                <a:gridCol w="697175">
                  <a:extLst>
                    <a:ext uri="{9D8B030D-6E8A-4147-A177-3AD203B41FA5}">
                      <a16:colId xmlns:a16="http://schemas.microsoft.com/office/drawing/2014/main" val="1687083830"/>
                    </a:ext>
                  </a:extLst>
                </a:gridCol>
              </a:tblGrid>
              <a:tr h="313763">
                <a:tc gridSpan="2">
                  <a:txBody>
                    <a:bodyPr/>
                    <a:lstStyle/>
                    <a:p>
                      <a:pPr algn="ctr"/>
                      <a:r>
                        <a:rPr kumimoji="1" lang="ja-JP" altLang="en-US" sz="1400" dirty="0">
                          <a:solidFill>
                            <a:schemeClr val="bg1"/>
                          </a:solidFill>
                          <a:latin typeface="+mj-ea"/>
                          <a:ea typeface="+mj-ea"/>
                        </a:rPr>
                        <a:t>年度</a:t>
                      </a:r>
                    </a:p>
                  </a:txBody>
                  <a:tcPr anchor="b">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gridSpan="2">
                  <a:txBody>
                    <a:bodyPr/>
                    <a:lstStyle/>
                    <a:p>
                      <a:pPr algn="ctr"/>
                      <a:r>
                        <a:rPr kumimoji="1" lang="en-US" altLang="ja-JP" sz="1400" dirty="0">
                          <a:solidFill>
                            <a:schemeClr val="bg1"/>
                          </a:solidFill>
                          <a:latin typeface="+mj-ea"/>
                          <a:ea typeface="+mj-ea"/>
                        </a:rPr>
                        <a:t>2024</a:t>
                      </a:r>
                      <a:endParaRPr kumimoji="1" lang="ja-JP" altLang="en-US" sz="1400" dirty="0">
                        <a:solidFill>
                          <a:schemeClr val="bg1"/>
                        </a:solidFill>
                        <a:latin typeface="+mj-ea"/>
                        <a:ea typeface="+mj-ea"/>
                      </a:endParaRPr>
                    </a:p>
                  </a:txBody>
                  <a:tcPr anchor="b">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2029</a:t>
                      </a:r>
                      <a:endParaRPr kumimoji="1" lang="ja-JP" altLang="en-US" sz="1400" dirty="0">
                        <a:solidFill>
                          <a:schemeClr val="bg1"/>
                        </a:solidFill>
                        <a:latin typeface="+mj-ea"/>
                        <a:ea typeface="+mj-ea"/>
                      </a:endParaRPr>
                    </a:p>
                  </a:txBody>
                  <a:tcPr anchor="b">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2037</a:t>
                      </a:r>
                      <a:endParaRPr kumimoji="1" lang="ja-JP" altLang="en-US" sz="1400" dirty="0">
                        <a:solidFill>
                          <a:schemeClr val="bg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2040</a:t>
                      </a:r>
                      <a:endParaRPr kumimoji="1" lang="ja-JP" altLang="en-US" sz="1400" dirty="0">
                        <a:solidFill>
                          <a:schemeClr val="bg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2060</a:t>
                      </a:r>
                      <a:endParaRPr kumimoji="1" lang="ja-JP" altLang="en-US" sz="1400" dirty="0">
                        <a:solidFill>
                          <a:schemeClr val="bg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14656561"/>
                  </a:ext>
                </a:extLst>
              </a:tr>
              <a:tr h="313763">
                <a:tc rowSpan="3">
                  <a:txBody>
                    <a:bodyPr/>
                    <a:lstStyle/>
                    <a:p>
                      <a:pPr algn="ctr"/>
                      <a:r>
                        <a:rPr kumimoji="1" lang="ja-JP" altLang="en-US" sz="1200" b="1" dirty="0">
                          <a:solidFill>
                            <a:schemeClr val="tx1"/>
                          </a:solidFill>
                          <a:latin typeface="+mj-ea"/>
                          <a:ea typeface="+mj-ea"/>
                        </a:rPr>
                        <a:t>現役男子の</a:t>
                      </a:r>
                      <a:endParaRPr kumimoji="1" lang="en-US" altLang="ja-JP" sz="1200" b="1" dirty="0">
                        <a:solidFill>
                          <a:schemeClr val="tx1"/>
                        </a:solidFill>
                        <a:latin typeface="+mj-ea"/>
                        <a:ea typeface="+mj-ea"/>
                      </a:endParaRPr>
                    </a:p>
                    <a:p>
                      <a:pPr algn="ctr"/>
                      <a:r>
                        <a:rPr kumimoji="1" lang="ja-JP" altLang="en-US" sz="1200" b="1" dirty="0">
                          <a:solidFill>
                            <a:schemeClr val="tx1"/>
                          </a:solidFill>
                          <a:latin typeface="+mj-ea"/>
                          <a:ea typeface="+mj-ea"/>
                        </a:rPr>
                        <a:t>手取り収入</a:t>
                      </a:r>
                    </a:p>
                  </a:txBody>
                  <a:tcPr vert="ea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1F8FD"/>
                    </a:solidFill>
                  </a:tcPr>
                </a:tc>
                <a:tc>
                  <a:txBody>
                    <a:bodyPr/>
                    <a:lstStyle/>
                    <a:p>
                      <a:pPr algn="ctr"/>
                      <a:r>
                        <a:rPr kumimoji="1" lang="ja-JP" altLang="en-US" sz="1200" b="1" dirty="0">
                          <a:solidFill>
                            <a:schemeClr val="tx1"/>
                          </a:solidFill>
                          <a:latin typeface="+mj-ea"/>
                          <a:ea typeface="+mj-ea"/>
                        </a:rPr>
                        <a:t>夫婦年金</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rowSpan="3">
                  <a:txBody>
                    <a:bodyPr/>
                    <a:lstStyle/>
                    <a:p>
                      <a:pPr algn="ctr"/>
                      <a:r>
                        <a:rPr kumimoji="1" lang="en-US" altLang="ja-JP" sz="1400" b="1">
                          <a:solidFill>
                            <a:schemeClr val="tx1"/>
                          </a:solidFill>
                          <a:latin typeface="+mj-ea"/>
                          <a:ea typeface="+mj-ea"/>
                        </a:rPr>
                        <a:t>37.0</a:t>
                      </a:r>
                      <a:r>
                        <a:rPr kumimoji="1" lang="ja-JP" altLang="en-US" sz="1400" b="1">
                          <a:solidFill>
                            <a:schemeClr val="tx1"/>
                          </a:solidFill>
                          <a:latin typeface="+mj-ea"/>
                          <a:ea typeface="+mj-ea"/>
                        </a:rPr>
                        <a:t>万円</a:t>
                      </a:r>
                      <a:endParaRPr kumimoji="1" lang="ja-JP" altLang="en-US" sz="1400" b="1" dirty="0">
                        <a:solidFill>
                          <a:schemeClr val="tx1"/>
                        </a:solidFill>
                        <a:latin typeface="+mj-ea"/>
                        <a:ea typeface="+mj-ea"/>
                      </a:endParaRP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22.6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rowSpan="3">
                  <a:txBody>
                    <a:bodyPr/>
                    <a:lstStyle/>
                    <a:p>
                      <a:pPr algn="ctr"/>
                      <a:r>
                        <a:rPr kumimoji="1" lang="en-US" altLang="ja-JP" sz="1400" b="1">
                          <a:solidFill>
                            <a:schemeClr val="tx1"/>
                          </a:solidFill>
                          <a:latin typeface="+mj-ea"/>
                          <a:ea typeface="+mj-ea"/>
                        </a:rPr>
                        <a:t>38.2</a:t>
                      </a:r>
                      <a:r>
                        <a:rPr kumimoji="1" lang="ja-JP" altLang="en-US" sz="1400" b="1">
                          <a:solidFill>
                            <a:schemeClr val="tx1"/>
                          </a:solidFill>
                          <a:latin typeface="+mj-ea"/>
                          <a:ea typeface="+mj-ea"/>
                        </a:rPr>
                        <a:t>万円</a:t>
                      </a:r>
                      <a:endParaRPr kumimoji="1" lang="ja-JP" altLang="en-US" sz="1400" b="1" dirty="0">
                        <a:solidFill>
                          <a:schemeClr val="tx1"/>
                        </a:solidFill>
                        <a:latin typeface="+mj-ea"/>
                        <a:ea typeface="+mj-ea"/>
                      </a:endParaRP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23.0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rowSpan="3">
                  <a:txBody>
                    <a:bodyPr/>
                    <a:lstStyle/>
                    <a:p>
                      <a:pPr algn="ctr"/>
                      <a:r>
                        <a:rPr kumimoji="1" lang="en-US" altLang="ja-JP" sz="1400" b="1">
                          <a:solidFill>
                            <a:schemeClr val="tx1"/>
                          </a:solidFill>
                          <a:latin typeface="+mj-ea"/>
                          <a:ea typeface="+mj-ea"/>
                        </a:rPr>
                        <a:t>41.6</a:t>
                      </a:r>
                      <a:r>
                        <a:rPr kumimoji="1" lang="ja-JP" altLang="en-US" sz="1400" b="1">
                          <a:solidFill>
                            <a:schemeClr val="tx1"/>
                          </a:solidFill>
                          <a:latin typeface="+mj-ea"/>
                          <a:ea typeface="+mj-ea"/>
                        </a:rPr>
                        <a:t>万円</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24.0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rowSpan="3">
                  <a:txBody>
                    <a:bodyPr/>
                    <a:lstStyle/>
                    <a:p>
                      <a:pPr algn="ctr"/>
                      <a:r>
                        <a:rPr kumimoji="1" lang="en-US" altLang="ja-JP" sz="1400" b="1">
                          <a:solidFill>
                            <a:schemeClr val="tx1"/>
                          </a:solidFill>
                          <a:latin typeface="+mj-ea"/>
                          <a:ea typeface="+mj-ea"/>
                        </a:rPr>
                        <a:t>43.5</a:t>
                      </a:r>
                      <a:r>
                        <a:rPr kumimoji="1" lang="ja-JP" altLang="en-US" sz="1400" b="1">
                          <a:solidFill>
                            <a:schemeClr val="tx1"/>
                          </a:solidFill>
                          <a:latin typeface="+mj-ea"/>
                          <a:ea typeface="+mj-ea"/>
                        </a:rPr>
                        <a:t>万円</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25.1</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rowSpan="3">
                  <a:txBody>
                    <a:bodyPr/>
                    <a:lstStyle/>
                    <a:p>
                      <a:pPr algn="ctr"/>
                      <a:r>
                        <a:rPr kumimoji="1" lang="en-US" altLang="ja-JP" sz="1400" b="1">
                          <a:solidFill>
                            <a:schemeClr val="tx1"/>
                          </a:solidFill>
                          <a:latin typeface="+mj-ea"/>
                          <a:ea typeface="+mj-ea"/>
                        </a:rPr>
                        <a:t>58.6</a:t>
                      </a:r>
                      <a:r>
                        <a:rPr kumimoji="1" lang="ja-JP" altLang="en-US" sz="1400" b="1">
                          <a:solidFill>
                            <a:schemeClr val="tx1"/>
                          </a:solidFill>
                          <a:latin typeface="+mj-ea"/>
                          <a:ea typeface="+mj-ea"/>
                        </a:rPr>
                        <a:t>万円</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33.8</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extLst>
                  <a:ext uri="{0D108BD9-81ED-4DB2-BD59-A6C34878D82A}">
                    <a16:rowId xmlns:a16="http://schemas.microsoft.com/office/drawing/2014/main" val="1647938386"/>
                  </a:ext>
                </a:extLst>
              </a:tr>
              <a:tr h="313763">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dirty="0">
                          <a:solidFill>
                            <a:schemeClr val="tx1"/>
                          </a:solidFill>
                          <a:latin typeface="+mj-ea"/>
                          <a:ea typeface="+mj-ea"/>
                        </a:rPr>
                        <a:t>夫：比例</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1F8FD"/>
                    </a:solidFill>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9.2</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9.5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10.4</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a:solidFill>
                            <a:schemeClr val="tx1"/>
                          </a:solidFill>
                          <a:latin typeface="+mj-ea"/>
                          <a:ea typeface="+mj-ea"/>
                        </a:rPr>
                        <a:t>10.9</a:t>
                      </a:r>
                      <a:endParaRPr kumimoji="1" lang="ja-JP" altLang="en-US" sz="140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14.6</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782083"/>
                  </a:ext>
                </a:extLst>
              </a:tr>
              <a:tr h="313763">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dirty="0">
                          <a:solidFill>
                            <a:schemeClr val="tx1"/>
                          </a:solidFill>
                          <a:latin typeface="+mj-ea"/>
                          <a:ea typeface="+mj-ea"/>
                        </a:rPr>
                        <a:t>夫婦基礎</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1F8FD"/>
                    </a:solidFill>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13.4</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13.5</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13.6</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14.2</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19.1</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30259421"/>
                  </a:ext>
                </a:extLst>
              </a:tr>
              <a:tr h="313763">
                <a:tc rowSpan="2">
                  <a:txBody>
                    <a:bodyPr/>
                    <a:lstStyle/>
                    <a:p>
                      <a:pPr algn="ctr"/>
                      <a:r>
                        <a:rPr kumimoji="1" lang="ja-JP" altLang="en-US" sz="1200" b="1" dirty="0">
                          <a:solidFill>
                            <a:schemeClr val="tx1"/>
                          </a:solidFill>
                          <a:latin typeface="+mj-ea"/>
                          <a:ea typeface="+mj-ea"/>
                        </a:rPr>
                        <a:t>所得</a:t>
                      </a:r>
                      <a:endParaRPr kumimoji="1" lang="en-US" altLang="ja-JP" sz="1200" b="1" dirty="0">
                        <a:solidFill>
                          <a:schemeClr val="tx1"/>
                        </a:solidFill>
                        <a:latin typeface="+mj-ea"/>
                        <a:ea typeface="+mj-ea"/>
                      </a:endParaRPr>
                    </a:p>
                    <a:p>
                      <a:pPr algn="ctr"/>
                      <a:r>
                        <a:rPr kumimoji="1" lang="ja-JP" altLang="en-US" sz="1200" b="1" dirty="0">
                          <a:solidFill>
                            <a:schemeClr val="tx1"/>
                          </a:solidFill>
                          <a:latin typeface="+mj-ea"/>
                          <a:ea typeface="+mj-ea"/>
                        </a:rPr>
                        <a:t>代替率</a:t>
                      </a:r>
                    </a:p>
                  </a:txBody>
                  <a:tcPr vert="ea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ja-JP" altLang="en-US" sz="1200" b="1" dirty="0">
                          <a:solidFill>
                            <a:schemeClr val="tx1"/>
                          </a:solidFill>
                          <a:latin typeface="+mj-ea"/>
                          <a:ea typeface="+mj-ea"/>
                        </a:rPr>
                        <a:t>比例</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7F7F7"/>
                    </a:solidFill>
                  </a:tcPr>
                </a:tc>
                <a:tc rowSpan="2">
                  <a:txBody>
                    <a:bodyPr/>
                    <a:lstStyle/>
                    <a:p>
                      <a:pPr algn="ctr"/>
                      <a:r>
                        <a:rPr kumimoji="1" lang="en-US" altLang="ja-JP" sz="1400" b="1" dirty="0">
                          <a:solidFill>
                            <a:schemeClr val="tx1"/>
                          </a:solidFill>
                          <a:latin typeface="+mj-ea"/>
                          <a:ea typeface="+mj-ea"/>
                        </a:rPr>
                        <a:t>61.2</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60.3</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57.6</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57.6</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57.6</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0853491"/>
                  </a:ext>
                </a:extLst>
              </a:tr>
              <a:tr h="313763">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a:solidFill>
                            <a:schemeClr val="tx1"/>
                          </a:solidFill>
                          <a:latin typeface="+mj-ea"/>
                          <a:ea typeface="+mj-ea"/>
                        </a:rPr>
                        <a:t>基礎</a:t>
                      </a:r>
                      <a:endParaRPr kumimoji="1" lang="ja-JP" altLang="en-US" sz="12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36.2</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35.3</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32.6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32.6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32.6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94278107"/>
                  </a:ext>
                </a:extLst>
              </a:tr>
            </a:tbl>
          </a:graphicData>
        </a:graphic>
      </p:graphicFrame>
      <p:graphicFrame>
        <p:nvGraphicFramePr>
          <p:cNvPr id="13" name="表 12">
            <a:extLst>
              <a:ext uri="{FF2B5EF4-FFF2-40B4-BE49-F238E27FC236}">
                <a16:creationId xmlns:a16="http://schemas.microsoft.com/office/drawing/2014/main" id="{1ACF1F24-2964-506E-D154-2DF8473EFE4F}"/>
              </a:ext>
            </a:extLst>
          </p:cNvPr>
          <p:cNvGraphicFramePr>
            <a:graphicFrameLocks noGrp="1"/>
          </p:cNvGraphicFramePr>
          <p:nvPr>
            <p:extLst>
              <p:ext uri="{D42A27DB-BD31-4B8C-83A1-F6EECF244321}">
                <p14:modId xmlns:p14="http://schemas.microsoft.com/office/powerpoint/2010/main" val="3093531367"/>
              </p:ext>
            </p:extLst>
          </p:nvPr>
        </p:nvGraphicFramePr>
        <p:xfrm>
          <a:off x="628815" y="3681772"/>
          <a:ext cx="8648369" cy="1882578"/>
        </p:xfrm>
        <a:graphic>
          <a:graphicData uri="http://schemas.openxmlformats.org/drawingml/2006/table">
            <a:tbl>
              <a:tblPr firstRow="1" bandRow="1">
                <a:tableStyleId>{72833802-FEF1-4C79-8D5D-14CF1EAF98D9}</a:tableStyleId>
              </a:tblPr>
              <a:tblGrid>
                <a:gridCol w="765204">
                  <a:extLst>
                    <a:ext uri="{9D8B030D-6E8A-4147-A177-3AD203B41FA5}">
                      <a16:colId xmlns:a16="http://schemas.microsoft.com/office/drawing/2014/main" val="3873805125"/>
                    </a:ext>
                  </a:extLst>
                </a:gridCol>
                <a:gridCol w="911415">
                  <a:extLst>
                    <a:ext uri="{9D8B030D-6E8A-4147-A177-3AD203B41FA5}">
                      <a16:colId xmlns:a16="http://schemas.microsoft.com/office/drawing/2014/main" val="3830507877"/>
                    </a:ext>
                  </a:extLst>
                </a:gridCol>
                <a:gridCol w="697175">
                  <a:extLst>
                    <a:ext uri="{9D8B030D-6E8A-4147-A177-3AD203B41FA5}">
                      <a16:colId xmlns:a16="http://schemas.microsoft.com/office/drawing/2014/main" val="3155139301"/>
                    </a:ext>
                  </a:extLst>
                </a:gridCol>
                <a:gridCol w="697175">
                  <a:extLst>
                    <a:ext uri="{9D8B030D-6E8A-4147-A177-3AD203B41FA5}">
                      <a16:colId xmlns:a16="http://schemas.microsoft.com/office/drawing/2014/main" val="1576992581"/>
                    </a:ext>
                  </a:extLst>
                </a:gridCol>
                <a:gridCol w="697175">
                  <a:extLst>
                    <a:ext uri="{9D8B030D-6E8A-4147-A177-3AD203B41FA5}">
                      <a16:colId xmlns:a16="http://schemas.microsoft.com/office/drawing/2014/main" val="363018040"/>
                    </a:ext>
                  </a:extLst>
                </a:gridCol>
                <a:gridCol w="697175">
                  <a:extLst>
                    <a:ext uri="{9D8B030D-6E8A-4147-A177-3AD203B41FA5}">
                      <a16:colId xmlns:a16="http://schemas.microsoft.com/office/drawing/2014/main" val="2625491436"/>
                    </a:ext>
                  </a:extLst>
                </a:gridCol>
                <a:gridCol w="697175">
                  <a:extLst>
                    <a:ext uri="{9D8B030D-6E8A-4147-A177-3AD203B41FA5}">
                      <a16:colId xmlns:a16="http://schemas.microsoft.com/office/drawing/2014/main" val="1465856025"/>
                    </a:ext>
                  </a:extLst>
                </a:gridCol>
                <a:gridCol w="697175">
                  <a:extLst>
                    <a:ext uri="{9D8B030D-6E8A-4147-A177-3AD203B41FA5}">
                      <a16:colId xmlns:a16="http://schemas.microsoft.com/office/drawing/2014/main" val="2154013549"/>
                    </a:ext>
                  </a:extLst>
                </a:gridCol>
                <a:gridCol w="697175">
                  <a:extLst>
                    <a:ext uri="{9D8B030D-6E8A-4147-A177-3AD203B41FA5}">
                      <a16:colId xmlns:a16="http://schemas.microsoft.com/office/drawing/2014/main" val="3353520770"/>
                    </a:ext>
                  </a:extLst>
                </a:gridCol>
                <a:gridCol w="697175">
                  <a:extLst>
                    <a:ext uri="{9D8B030D-6E8A-4147-A177-3AD203B41FA5}">
                      <a16:colId xmlns:a16="http://schemas.microsoft.com/office/drawing/2014/main" val="4238419210"/>
                    </a:ext>
                  </a:extLst>
                </a:gridCol>
                <a:gridCol w="697175">
                  <a:extLst>
                    <a:ext uri="{9D8B030D-6E8A-4147-A177-3AD203B41FA5}">
                      <a16:colId xmlns:a16="http://schemas.microsoft.com/office/drawing/2014/main" val="1190428106"/>
                    </a:ext>
                  </a:extLst>
                </a:gridCol>
                <a:gridCol w="697175">
                  <a:extLst>
                    <a:ext uri="{9D8B030D-6E8A-4147-A177-3AD203B41FA5}">
                      <a16:colId xmlns:a16="http://schemas.microsoft.com/office/drawing/2014/main" val="1687083830"/>
                    </a:ext>
                  </a:extLst>
                </a:gridCol>
              </a:tblGrid>
              <a:tr h="313763">
                <a:tc gridSpan="2">
                  <a:txBody>
                    <a:bodyPr/>
                    <a:lstStyle/>
                    <a:p>
                      <a:pPr algn="ctr"/>
                      <a:r>
                        <a:rPr kumimoji="1" lang="ja-JP" altLang="en-US" sz="1400" dirty="0">
                          <a:solidFill>
                            <a:schemeClr val="bg1"/>
                          </a:solidFill>
                          <a:latin typeface="+mj-ea"/>
                          <a:ea typeface="+mj-ea"/>
                        </a:rPr>
                        <a:t>年度</a:t>
                      </a:r>
                    </a:p>
                  </a:txBody>
                  <a:tcPr anchor="b">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gridSpan="2">
                  <a:txBody>
                    <a:bodyPr/>
                    <a:lstStyle/>
                    <a:p>
                      <a:pPr algn="ctr"/>
                      <a:r>
                        <a:rPr kumimoji="1" lang="en-US" altLang="ja-JP" sz="1400" dirty="0">
                          <a:solidFill>
                            <a:schemeClr val="bg1"/>
                          </a:solidFill>
                          <a:latin typeface="+mj-ea"/>
                          <a:ea typeface="+mj-ea"/>
                        </a:rPr>
                        <a:t>2024</a:t>
                      </a:r>
                      <a:endParaRPr kumimoji="1" lang="ja-JP" altLang="en-US" sz="1400" dirty="0">
                        <a:solidFill>
                          <a:schemeClr val="bg1"/>
                        </a:solidFill>
                        <a:latin typeface="+mj-ea"/>
                        <a:ea typeface="+mj-ea"/>
                      </a:endParaRPr>
                    </a:p>
                  </a:txBody>
                  <a:tcPr anchor="b">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2029</a:t>
                      </a:r>
                      <a:endParaRPr kumimoji="1" lang="ja-JP" altLang="en-US" sz="1400" dirty="0">
                        <a:solidFill>
                          <a:schemeClr val="bg1"/>
                        </a:solidFill>
                        <a:latin typeface="+mj-ea"/>
                        <a:ea typeface="+mj-ea"/>
                      </a:endParaRPr>
                    </a:p>
                  </a:txBody>
                  <a:tcPr anchor="b">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2040</a:t>
                      </a:r>
                      <a:endParaRPr kumimoji="1" lang="ja-JP" altLang="en-US" sz="1400" dirty="0">
                        <a:solidFill>
                          <a:schemeClr val="bg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2057</a:t>
                      </a:r>
                      <a:endParaRPr kumimoji="1" lang="ja-JP" altLang="en-US" sz="1400" dirty="0">
                        <a:solidFill>
                          <a:schemeClr val="bg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2060</a:t>
                      </a:r>
                      <a:endParaRPr kumimoji="1" lang="ja-JP" altLang="en-US" sz="1400" dirty="0">
                        <a:solidFill>
                          <a:schemeClr val="bg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14656561"/>
                  </a:ext>
                </a:extLst>
              </a:tr>
              <a:tr h="313763">
                <a:tc rowSpan="3">
                  <a:txBody>
                    <a:bodyPr/>
                    <a:lstStyle/>
                    <a:p>
                      <a:pPr algn="ctr"/>
                      <a:r>
                        <a:rPr kumimoji="1" lang="ja-JP" altLang="en-US" sz="1200" b="1" dirty="0">
                          <a:solidFill>
                            <a:schemeClr val="tx1"/>
                          </a:solidFill>
                          <a:latin typeface="+mj-ea"/>
                          <a:ea typeface="+mj-ea"/>
                        </a:rPr>
                        <a:t>現役男子の</a:t>
                      </a:r>
                      <a:endParaRPr kumimoji="1" lang="en-US" altLang="ja-JP" sz="1200" b="1" dirty="0">
                        <a:solidFill>
                          <a:schemeClr val="tx1"/>
                        </a:solidFill>
                        <a:latin typeface="+mj-ea"/>
                        <a:ea typeface="+mj-ea"/>
                      </a:endParaRPr>
                    </a:p>
                    <a:p>
                      <a:pPr algn="ctr"/>
                      <a:r>
                        <a:rPr kumimoji="1" lang="ja-JP" altLang="en-US" sz="1200" b="1" dirty="0">
                          <a:solidFill>
                            <a:schemeClr val="tx1"/>
                          </a:solidFill>
                          <a:latin typeface="+mj-ea"/>
                          <a:ea typeface="+mj-ea"/>
                        </a:rPr>
                        <a:t>手取り収入</a:t>
                      </a:r>
                    </a:p>
                  </a:txBody>
                  <a:tcPr vert="ea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1F8FD"/>
                    </a:solidFill>
                  </a:tcPr>
                </a:tc>
                <a:tc>
                  <a:txBody>
                    <a:bodyPr/>
                    <a:lstStyle/>
                    <a:p>
                      <a:pPr algn="ctr"/>
                      <a:r>
                        <a:rPr kumimoji="1" lang="ja-JP" altLang="en-US" sz="1200" b="1" dirty="0">
                          <a:solidFill>
                            <a:schemeClr val="tx1"/>
                          </a:solidFill>
                          <a:latin typeface="+mj-ea"/>
                          <a:ea typeface="+mj-ea"/>
                        </a:rPr>
                        <a:t>夫婦年金</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rowSpan="3">
                  <a:txBody>
                    <a:bodyPr/>
                    <a:lstStyle/>
                    <a:p>
                      <a:pPr algn="ctr"/>
                      <a:r>
                        <a:rPr kumimoji="1" lang="en-US" altLang="ja-JP" sz="1400" b="1">
                          <a:solidFill>
                            <a:schemeClr val="tx1"/>
                          </a:solidFill>
                          <a:latin typeface="+mj-ea"/>
                          <a:ea typeface="+mj-ea"/>
                        </a:rPr>
                        <a:t>37.0</a:t>
                      </a:r>
                      <a:r>
                        <a:rPr kumimoji="1" lang="ja-JP" altLang="en-US" sz="1400" b="1">
                          <a:solidFill>
                            <a:schemeClr val="tx1"/>
                          </a:solidFill>
                          <a:latin typeface="+mj-ea"/>
                          <a:ea typeface="+mj-ea"/>
                        </a:rPr>
                        <a:t>万円</a:t>
                      </a:r>
                      <a:endParaRPr kumimoji="1" lang="ja-JP" altLang="en-US" sz="1400" b="1" dirty="0">
                        <a:solidFill>
                          <a:schemeClr val="tx1"/>
                        </a:solidFill>
                        <a:latin typeface="+mj-ea"/>
                        <a:ea typeface="+mj-ea"/>
                      </a:endParaRP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22.6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rowSpan="3">
                  <a:txBody>
                    <a:bodyPr/>
                    <a:lstStyle/>
                    <a:p>
                      <a:pPr algn="ctr"/>
                      <a:r>
                        <a:rPr kumimoji="1" lang="en-US" altLang="ja-JP" sz="1400" b="1">
                          <a:solidFill>
                            <a:schemeClr val="tx1"/>
                          </a:solidFill>
                          <a:latin typeface="+mj-ea"/>
                          <a:ea typeface="+mj-ea"/>
                        </a:rPr>
                        <a:t>37.0</a:t>
                      </a:r>
                      <a:r>
                        <a:rPr kumimoji="1" lang="ja-JP" altLang="en-US" sz="1400" b="1">
                          <a:solidFill>
                            <a:schemeClr val="tx1"/>
                          </a:solidFill>
                          <a:latin typeface="+mj-ea"/>
                          <a:ea typeface="+mj-ea"/>
                        </a:rPr>
                        <a:t>万円</a:t>
                      </a:r>
                      <a:endParaRPr kumimoji="1" lang="ja-JP" altLang="en-US" sz="1400" b="1" dirty="0">
                        <a:solidFill>
                          <a:schemeClr val="tx1"/>
                        </a:solidFill>
                        <a:latin typeface="+mj-ea"/>
                        <a:ea typeface="+mj-ea"/>
                      </a:endParaRP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22.3</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rowSpan="3">
                  <a:txBody>
                    <a:bodyPr/>
                    <a:lstStyle/>
                    <a:p>
                      <a:pPr algn="ctr"/>
                      <a:r>
                        <a:rPr kumimoji="1" lang="en-US" altLang="ja-JP" sz="1400" b="1">
                          <a:solidFill>
                            <a:schemeClr val="tx1"/>
                          </a:solidFill>
                          <a:latin typeface="+mj-ea"/>
                          <a:ea typeface="+mj-ea"/>
                        </a:rPr>
                        <a:t>38.4</a:t>
                      </a:r>
                      <a:r>
                        <a:rPr kumimoji="1" lang="ja-JP" altLang="en-US" sz="1400" b="1">
                          <a:solidFill>
                            <a:schemeClr val="tx1"/>
                          </a:solidFill>
                          <a:latin typeface="+mj-ea"/>
                          <a:ea typeface="+mj-ea"/>
                        </a:rPr>
                        <a:t>万円</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21.6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rowSpan="3">
                  <a:txBody>
                    <a:bodyPr/>
                    <a:lstStyle/>
                    <a:p>
                      <a:pPr algn="ctr"/>
                      <a:r>
                        <a:rPr kumimoji="1" lang="en-US" altLang="ja-JP" sz="1400" b="1">
                          <a:solidFill>
                            <a:schemeClr val="tx1"/>
                          </a:solidFill>
                          <a:latin typeface="+mj-ea"/>
                          <a:ea typeface="+mj-ea"/>
                        </a:rPr>
                        <a:t>41.8</a:t>
                      </a:r>
                      <a:r>
                        <a:rPr kumimoji="1" lang="ja-JP" altLang="en-US" sz="1400" b="1">
                          <a:solidFill>
                            <a:schemeClr val="tx1"/>
                          </a:solidFill>
                          <a:latin typeface="+mj-ea"/>
                          <a:ea typeface="+mj-ea"/>
                        </a:rPr>
                        <a:t>万円</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21.1</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rowSpan="3">
                  <a:txBody>
                    <a:bodyPr/>
                    <a:lstStyle/>
                    <a:p>
                      <a:pPr algn="ctr"/>
                      <a:r>
                        <a:rPr kumimoji="1" lang="en-US" altLang="ja-JP" sz="1400" b="1">
                          <a:solidFill>
                            <a:schemeClr val="tx1"/>
                          </a:solidFill>
                          <a:latin typeface="+mj-ea"/>
                          <a:ea typeface="+mj-ea"/>
                        </a:rPr>
                        <a:t>42.5</a:t>
                      </a:r>
                      <a:r>
                        <a:rPr kumimoji="1" lang="ja-JP" altLang="en-US" sz="1400" b="1">
                          <a:solidFill>
                            <a:schemeClr val="tx1"/>
                          </a:solidFill>
                          <a:latin typeface="+mj-ea"/>
                          <a:ea typeface="+mj-ea"/>
                        </a:rPr>
                        <a:t>万円</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21.4</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extLst>
                  <a:ext uri="{0D108BD9-81ED-4DB2-BD59-A6C34878D82A}">
                    <a16:rowId xmlns:a16="http://schemas.microsoft.com/office/drawing/2014/main" val="1647938386"/>
                  </a:ext>
                </a:extLst>
              </a:tr>
              <a:tr h="313763">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dirty="0">
                          <a:solidFill>
                            <a:schemeClr val="tx1"/>
                          </a:solidFill>
                          <a:latin typeface="+mj-ea"/>
                          <a:ea typeface="+mj-ea"/>
                        </a:rPr>
                        <a:t>夫：比例</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1F8FD"/>
                    </a:solidFill>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9.2</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9.2</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9.6</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10.4</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10.6</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1782083"/>
                  </a:ext>
                </a:extLst>
              </a:tr>
              <a:tr h="313763">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dirty="0">
                          <a:solidFill>
                            <a:schemeClr val="tx1"/>
                          </a:solidFill>
                          <a:latin typeface="+mj-ea"/>
                          <a:ea typeface="+mj-ea"/>
                        </a:rPr>
                        <a:t>夫婦基礎</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1F8FD"/>
                    </a:solidFill>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13.4</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13.1</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12.1</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10.7</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10.8</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30259421"/>
                  </a:ext>
                </a:extLst>
              </a:tr>
              <a:tr h="313763">
                <a:tc rowSpan="2">
                  <a:txBody>
                    <a:bodyPr/>
                    <a:lstStyle/>
                    <a:p>
                      <a:pPr algn="ctr"/>
                      <a:r>
                        <a:rPr kumimoji="1" lang="ja-JP" altLang="en-US" sz="1200" b="1" dirty="0">
                          <a:solidFill>
                            <a:schemeClr val="tx1"/>
                          </a:solidFill>
                          <a:latin typeface="+mj-ea"/>
                          <a:ea typeface="+mj-ea"/>
                        </a:rPr>
                        <a:t>所得</a:t>
                      </a:r>
                      <a:endParaRPr kumimoji="1" lang="en-US" altLang="ja-JP" sz="1200" b="1" dirty="0">
                        <a:solidFill>
                          <a:schemeClr val="tx1"/>
                        </a:solidFill>
                        <a:latin typeface="+mj-ea"/>
                        <a:ea typeface="+mj-ea"/>
                      </a:endParaRPr>
                    </a:p>
                    <a:p>
                      <a:pPr algn="ctr"/>
                      <a:r>
                        <a:rPr kumimoji="1" lang="ja-JP" altLang="en-US" sz="1200" b="1" dirty="0">
                          <a:solidFill>
                            <a:schemeClr val="tx1"/>
                          </a:solidFill>
                          <a:latin typeface="+mj-ea"/>
                          <a:ea typeface="+mj-ea"/>
                        </a:rPr>
                        <a:t>代替率</a:t>
                      </a:r>
                    </a:p>
                  </a:txBody>
                  <a:tcPr vert="ea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ja-JP" altLang="en-US" sz="1200" b="1" dirty="0">
                          <a:solidFill>
                            <a:schemeClr val="tx1"/>
                          </a:solidFill>
                          <a:latin typeface="+mj-ea"/>
                          <a:ea typeface="+mj-ea"/>
                        </a:rPr>
                        <a:t>比例</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7F7F7"/>
                    </a:solidFill>
                  </a:tcPr>
                </a:tc>
                <a:tc rowSpan="2">
                  <a:txBody>
                    <a:bodyPr/>
                    <a:lstStyle/>
                    <a:p>
                      <a:pPr algn="ctr"/>
                      <a:r>
                        <a:rPr kumimoji="1" lang="en-US" altLang="ja-JP" sz="1400" b="1" dirty="0">
                          <a:solidFill>
                            <a:schemeClr val="tx1"/>
                          </a:solidFill>
                          <a:latin typeface="+mj-ea"/>
                          <a:ea typeface="+mj-ea"/>
                        </a:rPr>
                        <a:t>61.2</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en-US" altLang="ja-JP" sz="1400" dirty="0">
                          <a:solidFill>
                            <a:schemeClr val="tx1"/>
                          </a:solidFill>
                          <a:latin typeface="+mj-ea"/>
                          <a:ea typeface="+mj-ea"/>
                        </a:rPr>
                        <a:t>25.0</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60.1</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en-US" altLang="ja-JP" sz="1400" b="1" dirty="0">
                          <a:solidFill>
                            <a:schemeClr val="tx1"/>
                          </a:solidFill>
                          <a:latin typeface="+mj-ea"/>
                          <a:ea typeface="+mj-ea"/>
                        </a:rPr>
                        <a:t>24.9</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56.3</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en-US" altLang="ja-JP" sz="1400" b="1" dirty="0">
                          <a:solidFill>
                            <a:schemeClr val="tx1"/>
                          </a:solidFill>
                          <a:latin typeface="+mj-ea"/>
                          <a:ea typeface="+mj-ea"/>
                        </a:rPr>
                        <a:t>24.9</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50.4</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en-US" altLang="ja-JP" sz="1400" b="1" dirty="0">
                          <a:solidFill>
                            <a:schemeClr val="tx1"/>
                          </a:solidFill>
                          <a:latin typeface="+mj-ea"/>
                          <a:ea typeface="+mj-ea"/>
                        </a:rPr>
                        <a:t>24.9</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50.4</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en-US" altLang="ja-JP" sz="1400" b="1" dirty="0">
                          <a:solidFill>
                            <a:schemeClr val="tx1"/>
                          </a:solidFill>
                          <a:latin typeface="+mj-ea"/>
                          <a:ea typeface="+mj-ea"/>
                        </a:rPr>
                        <a:t>24.9</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0853491"/>
                  </a:ext>
                </a:extLst>
              </a:tr>
              <a:tr h="313763">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a:solidFill>
                            <a:schemeClr val="tx1"/>
                          </a:solidFill>
                          <a:latin typeface="+mj-ea"/>
                          <a:ea typeface="+mj-ea"/>
                        </a:rPr>
                        <a:t>基礎</a:t>
                      </a:r>
                      <a:endParaRPr kumimoji="1" lang="ja-JP" altLang="en-US" sz="12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36.2</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35.3</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dirty="0">
                          <a:solidFill>
                            <a:schemeClr val="tx1"/>
                          </a:solidFill>
                          <a:latin typeface="+mj-ea"/>
                          <a:ea typeface="+mj-ea"/>
                        </a:rPr>
                        <a:t>31.4</a:t>
                      </a:r>
                      <a:endParaRPr kumimoji="1" lang="ja-JP" altLang="en-US" sz="1400"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25.5</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25.5</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94278107"/>
                  </a:ext>
                </a:extLst>
              </a:tr>
            </a:tbl>
          </a:graphicData>
        </a:graphic>
      </p:graphicFrame>
      <p:sp>
        <p:nvSpPr>
          <p:cNvPr id="15" name="テキスト ボックス 14">
            <a:extLst>
              <a:ext uri="{FF2B5EF4-FFF2-40B4-BE49-F238E27FC236}">
                <a16:creationId xmlns:a16="http://schemas.microsoft.com/office/drawing/2014/main" id="{E80C38B9-4FA5-4733-F778-64994EF2D3EE}"/>
              </a:ext>
            </a:extLst>
          </p:cNvPr>
          <p:cNvSpPr txBox="1"/>
          <p:nvPr/>
        </p:nvSpPr>
        <p:spPr>
          <a:xfrm>
            <a:off x="632518" y="1068995"/>
            <a:ext cx="9273482" cy="307777"/>
          </a:xfrm>
          <a:prstGeom prst="rect">
            <a:avLst/>
          </a:prstGeom>
          <a:noFill/>
        </p:spPr>
        <p:txBody>
          <a:bodyPr wrap="square" rtlCol="0">
            <a:spAutoFit/>
          </a:bodyPr>
          <a:lstStyle/>
          <a:p>
            <a:r>
              <a:rPr kumimoji="1" lang="ja-JP" altLang="en-US" sz="1400" b="1" dirty="0">
                <a:solidFill>
                  <a:schemeClr val="tx2"/>
                </a:solidFill>
                <a:latin typeface="+mj-ea"/>
                <a:ea typeface="+mj-ea"/>
              </a:rPr>
              <a:t>成長型経済移行・継続ケース（実質賃金上昇率</a:t>
            </a:r>
            <a:r>
              <a:rPr kumimoji="1" lang="en-US" altLang="ja-JP" sz="1400" b="1" dirty="0">
                <a:solidFill>
                  <a:schemeClr val="tx2"/>
                </a:solidFill>
                <a:latin typeface="+mj-ea"/>
                <a:ea typeface="+mj-ea"/>
              </a:rPr>
              <a:t>1.5</a:t>
            </a:r>
            <a:r>
              <a:rPr kumimoji="1" lang="ja-JP" altLang="en-US" sz="1400" b="1" dirty="0">
                <a:solidFill>
                  <a:schemeClr val="tx2"/>
                </a:solidFill>
                <a:latin typeface="+mj-ea"/>
                <a:ea typeface="+mj-ea"/>
              </a:rPr>
              <a:t>％／比例：</a:t>
            </a:r>
            <a:r>
              <a:rPr lang="ja-JP" altLang="en-US" sz="1400" b="1" dirty="0">
                <a:solidFill>
                  <a:schemeClr val="tx2"/>
                </a:solidFill>
                <a:latin typeface="+mj-ea"/>
                <a:ea typeface="+mj-ea"/>
              </a:rPr>
              <a:t>調整不要、基礎：</a:t>
            </a:r>
            <a:r>
              <a:rPr lang="en-US" altLang="ja-JP" sz="1400" b="1" dirty="0">
                <a:solidFill>
                  <a:schemeClr val="tx2"/>
                </a:solidFill>
                <a:latin typeface="+mj-ea"/>
                <a:ea typeface="+mj-ea"/>
              </a:rPr>
              <a:t>2037</a:t>
            </a:r>
            <a:r>
              <a:rPr lang="ja-JP" altLang="en-US" sz="1400" b="1" dirty="0">
                <a:solidFill>
                  <a:schemeClr val="tx2"/>
                </a:solidFill>
                <a:latin typeface="+mj-ea"/>
                <a:ea typeface="+mj-ea"/>
              </a:rPr>
              <a:t>年度調整終了</a:t>
            </a:r>
            <a:r>
              <a:rPr kumimoji="1" lang="ja-JP" altLang="en-US" sz="1400" b="1" dirty="0">
                <a:solidFill>
                  <a:schemeClr val="tx2"/>
                </a:solidFill>
                <a:latin typeface="+mj-ea"/>
                <a:ea typeface="+mj-ea"/>
              </a:rPr>
              <a:t>）</a:t>
            </a:r>
          </a:p>
        </p:txBody>
      </p:sp>
      <p:sp>
        <p:nvSpPr>
          <p:cNvPr id="16" name="テキスト ボックス 15">
            <a:extLst>
              <a:ext uri="{FF2B5EF4-FFF2-40B4-BE49-F238E27FC236}">
                <a16:creationId xmlns:a16="http://schemas.microsoft.com/office/drawing/2014/main" id="{BB392410-E93A-E334-F877-150FC106BADE}"/>
              </a:ext>
            </a:extLst>
          </p:cNvPr>
          <p:cNvSpPr txBox="1"/>
          <p:nvPr/>
        </p:nvSpPr>
        <p:spPr>
          <a:xfrm>
            <a:off x="632517" y="3416808"/>
            <a:ext cx="9114599" cy="307777"/>
          </a:xfrm>
          <a:prstGeom prst="rect">
            <a:avLst/>
          </a:prstGeom>
          <a:noFill/>
        </p:spPr>
        <p:txBody>
          <a:bodyPr wrap="square" rtlCol="0">
            <a:spAutoFit/>
          </a:bodyPr>
          <a:lstStyle/>
          <a:p>
            <a:r>
              <a:rPr kumimoji="1" lang="ja-JP" altLang="en-US" sz="1400" b="1" dirty="0">
                <a:solidFill>
                  <a:schemeClr val="tx2"/>
                </a:solidFill>
                <a:latin typeface="+mj-ea"/>
                <a:ea typeface="+mj-ea"/>
              </a:rPr>
              <a:t>過去</a:t>
            </a:r>
            <a:r>
              <a:rPr kumimoji="1" lang="en-US" altLang="ja-JP" sz="1400" b="1" dirty="0">
                <a:solidFill>
                  <a:schemeClr val="tx2"/>
                </a:solidFill>
                <a:latin typeface="+mj-ea"/>
                <a:ea typeface="+mj-ea"/>
              </a:rPr>
              <a:t>30</a:t>
            </a:r>
            <a:r>
              <a:rPr kumimoji="1" lang="ja-JP" altLang="en-US" sz="1400" b="1" dirty="0">
                <a:solidFill>
                  <a:schemeClr val="tx2"/>
                </a:solidFill>
                <a:latin typeface="+mj-ea"/>
                <a:ea typeface="+mj-ea"/>
              </a:rPr>
              <a:t>年投影ケース（実質賃金上昇率</a:t>
            </a:r>
            <a:r>
              <a:rPr kumimoji="1" lang="en-US" altLang="ja-JP" sz="1400" b="1" dirty="0">
                <a:solidFill>
                  <a:schemeClr val="tx2"/>
                </a:solidFill>
                <a:latin typeface="+mj-ea"/>
                <a:ea typeface="+mj-ea"/>
              </a:rPr>
              <a:t>0.5</a:t>
            </a:r>
            <a:r>
              <a:rPr kumimoji="1" lang="ja-JP" altLang="en-US" sz="1400" b="1" dirty="0">
                <a:solidFill>
                  <a:schemeClr val="tx2"/>
                </a:solidFill>
                <a:latin typeface="+mj-ea"/>
                <a:ea typeface="+mj-ea"/>
              </a:rPr>
              <a:t>％／比例：</a:t>
            </a:r>
            <a:r>
              <a:rPr kumimoji="1" lang="en-US" altLang="ja-JP" sz="1400" b="1" dirty="0">
                <a:solidFill>
                  <a:schemeClr val="tx2"/>
                </a:solidFill>
                <a:latin typeface="+mj-ea"/>
                <a:ea typeface="+mj-ea"/>
              </a:rPr>
              <a:t>2026</a:t>
            </a:r>
            <a:r>
              <a:rPr kumimoji="1" lang="ja-JP" altLang="en-US" sz="1400" b="1" dirty="0">
                <a:solidFill>
                  <a:schemeClr val="tx2"/>
                </a:solidFill>
                <a:latin typeface="+mj-ea"/>
                <a:ea typeface="+mj-ea"/>
              </a:rPr>
              <a:t>年度調整終了、基礎：</a:t>
            </a:r>
            <a:r>
              <a:rPr kumimoji="1" lang="en-US" altLang="ja-JP" sz="1400" b="1" dirty="0">
                <a:solidFill>
                  <a:schemeClr val="tx2"/>
                </a:solidFill>
                <a:latin typeface="+mj-ea"/>
                <a:ea typeface="+mj-ea"/>
              </a:rPr>
              <a:t>2057</a:t>
            </a:r>
            <a:r>
              <a:rPr kumimoji="1" lang="ja-JP" altLang="en-US" sz="1400" b="1" dirty="0">
                <a:solidFill>
                  <a:schemeClr val="tx2"/>
                </a:solidFill>
                <a:latin typeface="+mj-ea"/>
                <a:ea typeface="+mj-ea"/>
              </a:rPr>
              <a:t>年度調整終了）</a:t>
            </a:r>
          </a:p>
        </p:txBody>
      </p:sp>
    </p:spTree>
    <p:extLst>
      <p:ext uri="{BB962C8B-B14F-4D97-AF65-F5344CB8AC3E}">
        <p14:creationId xmlns:p14="http://schemas.microsoft.com/office/powerpoint/2010/main" val="224879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25</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cs typeface="メイリオ" pitchFamily="50" charset="-128"/>
              </a:rPr>
              <a:t>４．</a:t>
            </a:r>
            <a:r>
              <a:rPr lang="en-US" altLang="ja-JP" b="1" dirty="0">
                <a:solidFill>
                  <a:schemeClr val="tx2"/>
                </a:solidFill>
                <a:cs typeface="メイリオ" pitchFamily="50" charset="-128"/>
              </a:rPr>
              <a:t>2024</a:t>
            </a:r>
            <a:r>
              <a:rPr lang="ja-JP" altLang="en-US" b="1" dirty="0">
                <a:solidFill>
                  <a:schemeClr val="tx2"/>
                </a:solidFill>
                <a:cs typeface="メイリオ" pitchFamily="50" charset="-128"/>
              </a:rPr>
              <a:t>年「財政検証」のポイントと将来の見通し</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50186"/>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⑷　</a:t>
            </a:r>
            <a:r>
              <a:rPr lang="en-US" altLang="ja-JP" sz="1600" b="1" dirty="0">
                <a:solidFill>
                  <a:schemeClr val="accent1"/>
                </a:solidFill>
                <a:latin typeface="+mj-ea"/>
                <a:ea typeface="+mj-ea"/>
              </a:rPr>
              <a:t> 2024</a:t>
            </a:r>
            <a:r>
              <a:rPr lang="ja-JP" altLang="en-US" sz="1600" b="1" dirty="0">
                <a:solidFill>
                  <a:schemeClr val="accent1"/>
                </a:solidFill>
                <a:latin typeface="+mj-ea"/>
                <a:ea typeface="+mj-ea"/>
              </a:rPr>
              <a:t>年「財政検証（</a:t>
            </a:r>
            <a:r>
              <a:rPr lang="en-US" altLang="ja-JP" sz="1600" b="1" dirty="0">
                <a:solidFill>
                  <a:schemeClr val="accent1"/>
                </a:solidFill>
                <a:latin typeface="+mj-ea"/>
                <a:ea typeface="+mj-ea"/>
              </a:rPr>
              <a:t>2024.7.3</a:t>
            </a:r>
            <a:r>
              <a:rPr lang="ja-JP" altLang="en-US" sz="1600" b="1" dirty="0">
                <a:solidFill>
                  <a:schemeClr val="accent1"/>
                </a:solidFill>
                <a:latin typeface="+mj-ea"/>
                <a:ea typeface="+mj-ea"/>
              </a:rPr>
              <a:t>）」（５つのオプションで将来の所得代替率を試算）</a:t>
            </a:r>
            <a:endParaRPr kumimoji="1" lang="ja-JP" altLang="en-US" sz="1600" dirty="0">
              <a:solidFill>
                <a:schemeClr val="accent1"/>
              </a:solidFill>
              <a:latin typeface="+mj-ea"/>
              <a:ea typeface="+mj-ea"/>
            </a:endParaRPr>
          </a:p>
        </p:txBody>
      </p:sp>
      <p:sp>
        <p:nvSpPr>
          <p:cNvPr id="6" name="テキスト ボックス 5">
            <a:extLst>
              <a:ext uri="{FF2B5EF4-FFF2-40B4-BE49-F238E27FC236}">
                <a16:creationId xmlns:a16="http://schemas.microsoft.com/office/drawing/2014/main" id="{2E70C6FF-418D-0BB6-1F4D-89B0AA1F2B83}"/>
              </a:ext>
            </a:extLst>
          </p:cNvPr>
          <p:cNvSpPr txBox="1"/>
          <p:nvPr/>
        </p:nvSpPr>
        <p:spPr>
          <a:xfrm>
            <a:off x="600559" y="1196752"/>
            <a:ext cx="8704882" cy="5087694"/>
          </a:xfrm>
          <a:prstGeom prst="roundRect">
            <a:avLst/>
          </a:prstGeom>
          <a:solidFill>
            <a:srgbClr val="FFFBFB"/>
          </a:solidFill>
          <a:ln w="6350">
            <a:solidFill>
              <a:schemeClr val="accent4"/>
            </a:solidFill>
          </a:ln>
        </p:spPr>
        <p:txBody>
          <a:bodyPr wrap="square" rtlCol="0" anchor="ctr" anchorCtr="0">
            <a:noAutofit/>
          </a:bodyPr>
          <a:lstStyle/>
          <a:p>
            <a:pPr marL="285750" indent="-285750">
              <a:lnSpc>
                <a:spcPts val="2000"/>
              </a:lnSpc>
              <a:buFont typeface="Wingdings" panose="05000000000000000000" pitchFamily="2" charset="2"/>
              <a:buChar char="u"/>
            </a:pPr>
            <a:r>
              <a:rPr kumimoji="1" lang="ja-JP" altLang="en-US" sz="1400" b="1" dirty="0">
                <a:solidFill>
                  <a:schemeClr val="tx2"/>
                </a:solidFill>
                <a:latin typeface="メイリオ" panose="020B0604030504040204" pitchFamily="50" charset="-128"/>
                <a:ea typeface="メイリオ" panose="020B0604030504040204" pitchFamily="50" charset="-128"/>
              </a:rPr>
              <a:t>被用者保険の更なる適用拡大（フルタイム</a:t>
            </a:r>
            <a:r>
              <a:rPr kumimoji="1" lang="en-US" altLang="ja-JP" sz="1400" b="1" dirty="0">
                <a:solidFill>
                  <a:schemeClr val="tx2"/>
                </a:solidFill>
                <a:latin typeface="メイリオ" panose="020B0604030504040204" pitchFamily="50" charset="-128"/>
                <a:ea typeface="メイリオ" panose="020B0604030504040204" pitchFamily="50" charset="-128"/>
              </a:rPr>
              <a:t>4,780</a:t>
            </a:r>
            <a:r>
              <a:rPr kumimoji="1" lang="ja-JP" altLang="en-US" sz="1400" b="1" dirty="0">
                <a:solidFill>
                  <a:schemeClr val="tx2"/>
                </a:solidFill>
                <a:latin typeface="メイリオ" panose="020B0604030504040204" pitchFamily="50" charset="-128"/>
                <a:ea typeface="メイリオ" panose="020B0604030504040204" pitchFamily="50" charset="-128"/>
              </a:rPr>
              <a:t>万人、フルタイム以外</a:t>
            </a:r>
            <a:r>
              <a:rPr kumimoji="1" lang="en-US" altLang="ja-JP" sz="1400" b="1" dirty="0">
                <a:solidFill>
                  <a:schemeClr val="tx2"/>
                </a:solidFill>
                <a:latin typeface="メイリオ" panose="020B0604030504040204" pitchFamily="50" charset="-128"/>
                <a:ea typeface="メイリオ" panose="020B0604030504040204" pitchFamily="50" charset="-128"/>
              </a:rPr>
              <a:t>960</a:t>
            </a:r>
            <a:r>
              <a:rPr kumimoji="1" lang="ja-JP" altLang="en-US" sz="1400" b="1" dirty="0">
                <a:solidFill>
                  <a:schemeClr val="tx2"/>
                </a:solidFill>
                <a:latin typeface="メイリオ" panose="020B0604030504040204" pitchFamily="50" charset="-128"/>
                <a:ea typeface="メイリオ" panose="020B0604030504040204" pitchFamily="50" charset="-128"/>
              </a:rPr>
              <a:t>万人）</a:t>
            </a:r>
            <a:endParaRPr kumimoji="1" lang="en-US" altLang="ja-JP" sz="1400" b="1" dirty="0">
              <a:solidFill>
                <a:schemeClr val="tx2"/>
              </a:solidFill>
              <a:latin typeface="メイリオ" panose="020B0604030504040204" pitchFamily="50" charset="-128"/>
              <a:ea typeface="メイリオ" panose="020B0604030504040204" pitchFamily="50" charset="-128"/>
            </a:endParaRPr>
          </a:p>
          <a:p>
            <a:pPr marL="357188" indent="-177800">
              <a:lnSpc>
                <a:spcPts val="20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被用者保険の適用対象となる企業規模要件の廃止、５人以上個人事業所に係る非適用業種の解消（約</a:t>
            </a:r>
            <a:r>
              <a:rPr lang="en-US" altLang="ja-JP" sz="1200" dirty="0">
                <a:latin typeface="メイリオ" panose="020B0604030504040204" pitchFamily="50" charset="-128"/>
                <a:ea typeface="メイリオ" panose="020B0604030504040204" pitchFamily="50" charset="-128"/>
              </a:rPr>
              <a:t>90</a:t>
            </a:r>
            <a:r>
              <a:rPr lang="ja-JP" altLang="en-US" sz="1200" dirty="0">
                <a:latin typeface="メイリオ" panose="020B0604030504040204" pitchFamily="50" charset="-128"/>
                <a:ea typeface="メイリオ" panose="020B0604030504040204" pitchFamily="50" charset="-128"/>
              </a:rPr>
              <a:t>万人増）</a:t>
            </a:r>
            <a:endParaRPr lang="en-US" altLang="ja-JP" sz="1200" dirty="0">
              <a:latin typeface="メイリオ" panose="020B0604030504040204" pitchFamily="50" charset="-128"/>
              <a:ea typeface="メイリオ" panose="020B0604030504040204" pitchFamily="50" charset="-128"/>
            </a:endParaRPr>
          </a:p>
          <a:p>
            <a:pPr marL="357188" indent="-177800">
              <a:lnSpc>
                <a:spcPts val="20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上記に加え、短時間労働者の賃金要件の撤廃または最低賃金の引上げによる効果（約</a:t>
            </a:r>
            <a:r>
              <a:rPr lang="en-US" altLang="ja-JP" sz="1200" dirty="0">
                <a:latin typeface="メイリオ" panose="020B0604030504040204" pitchFamily="50" charset="-128"/>
                <a:ea typeface="メイリオ" panose="020B0604030504040204" pitchFamily="50" charset="-128"/>
              </a:rPr>
              <a:t>200</a:t>
            </a:r>
            <a:r>
              <a:rPr lang="ja-JP" altLang="en-US" sz="1200" dirty="0">
                <a:latin typeface="メイリオ" panose="020B0604030504040204" pitchFamily="50" charset="-128"/>
                <a:ea typeface="メイリオ" panose="020B0604030504040204" pitchFamily="50" charset="-128"/>
              </a:rPr>
              <a:t>万人増）</a:t>
            </a:r>
            <a:endParaRPr lang="en-US" altLang="ja-JP" sz="1200" dirty="0">
              <a:latin typeface="メイリオ" panose="020B0604030504040204" pitchFamily="50" charset="-128"/>
              <a:ea typeface="メイリオ" panose="020B0604030504040204" pitchFamily="50" charset="-128"/>
            </a:endParaRPr>
          </a:p>
          <a:p>
            <a:pPr marL="357188" indent="-177800">
              <a:lnSpc>
                <a:spcPts val="20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上記に加え、５人未満個人事業所も適用事業所に拡大（約</a:t>
            </a:r>
            <a:r>
              <a:rPr lang="en-US" altLang="ja-JP" sz="1200" dirty="0">
                <a:latin typeface="メイリオ" panose="020B0604030504040204" pitchFamily="50" charset="-128"/>
                <a:ea typeface="メイリオ" panose="020B0604030504040204" pitchFamily="50" charset="-128"/>
              </a:rPr>
              <a:t>270</a:t>
            </a:r>
            <a:r>
              <a:rPr lang="ja-JP" altLang="en-US" sz="1200" dirty="0">
                <a:latin typeface="メイリオ" panose="020B0604030504040204" pitchFamily="50" charset="-128"/>
                <a:ea typeface="メイリオ" panose="020B0604030504040204" pitchFamily="50" charset="-128"/>
              </a:rPr>
              <a:t>万人増）</a:t>
            </a:r>
            <a:endParaRPr lang="en-US" altLang="ja-JP" sz="1200" dirty="0">
              <a:latin typeface="メイリオ" panose="020B0604030504040204" pitchFamily="50" charset="-128"/>
              <a:ea typeface="メイリオ" panose="020B0604030504040204" pitchFamily="50" charset="-128"/>
            </a:endParaRPr>
          </a:p>
          <a:p>
            <a:pPr marL="357188" indent="-177800">
              <a:lnSpc>
                <a:spcPts val="20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所定労働時間が週</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時間以上の全ての被用者に適用（約</a:t>
            </a:r>
            <a:r>
              <a:rPr lang="en-US" altLang="ja-JP" sz="1200" dirty="0">
                <a:latin typeface="メイリオ" panose="020B0604030504040204" pitchFamily="50" charset="-128"/>
                <a:ea typeface="メイリオ" panose="020B0604030504040204" pitchFamily="50" charset="-128"/>
              </a:rPr>
              <a:t>860</a:t>
            </a:r>
            <a:r>
              <a:rPr lang="ja-JP" altLang="en-US" sz="1200" dirty="0">
                <a:latin typeface="メイリオ" panose="020B0604030504040204" pitchFamily="50" charset="-128"/>
                <a:ea typeface="メイリオ" panose="020B0604030504040204" pitchFamily="50" charset="-128"/>
              </a:rPr>
              <a:t>万人増）</a:t>
            </a:r>
            <a:endParaRPr lang="en-US" altLang="ja-JP" sz="1200" dirty="0">
              <a:latin typeface="メイリオ" panose="020B0604030504040204" pitchFamily="50" charset="-128"/>
              <a:ea typeface="メイリオ" panose="020B0604030504040204" pitchFamily="50" charset="-128"/>
            </a:endParaRPr>
          </a:p>
          <a:p>
            <a:pPr marL="179388">
              <a:lnSpc>
                <a:spcPts val="800"/>
              </a:lnSpc>
            </a:pPr>
            <a:endParaRPr kumimoji="1" lang="en-US" altLang="ja-JP" sz="1400" dirty="0">
              <a:latin typeface="メイリオ" panose="020B0604030504040204" pitchFamily="50" charset="-128"/>
              <a:ea typeface="メイリオ" panose="020B0604030504040204" pitchFamily="50" charset="-128"/>
            </a:endParaRPr>
          </a:p>
          <a:p>
            <a:pPr marL="273050" indent="-273050" algn="just">
              <a:lnSpc>
                <a:spcPts val="2000"/>
              </a:lnSpc>
              <a:buFont typeface="Wingdings" panose="05000000000000000000" pitchFamily="2" charset="2"/>
              <a:buChar char="u"/>
            </a:pPr>
            <a:r>
              <a:rPr lang="ja-JP" altLang="en-US" sz="1400" b="1" dirty="0">
                <a:solidFill>
                  <a:schemeClr val="tx2"/>
                </a:solidFill>
                <a:latin typeface="メイリオ" panose="020B0604030504040204" pitchFamily="50" charset="-128"/>
                <a:ea typeface="メイリオ" panose="020B0604030504040204" pitchFamily="50" charset="-128"/>
              </a:rPr>
              <a:t>基礎年金の加入期間延長・給付増額</a:t>
            </a:r>
            <a:endParaRPr lang="en-US" altLang="ja-JP" sz="1400" b="1" dirty="0">
              <a:solidFill>
                <a:schemeClr val="tx2"/>
              </a:solidFill>
              <a:latin typeface="メイリオ" panose="020B0604030504040204" pitchFamily="50" charset="-128"/>
              <a:ea typeface="メイリオ" panose="020B0604030504040204" pitchFamily="50" charset="-128"/>
            </a:endParaRPr>
          </a:p>
          <a:p>
            <a:pPr marL="357188" indent="-177800" algn="just">
              <a:lnSpc>
                <a:spcPts val="20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基礎年金の保険料拠出期間を現行の</a:t>
            </a:r>
            <a:r>
              <a:rPr lang="en-US" altLang="ja-JP" sz="1200" dirty="0">
                <a:latin typeface="メイリオ" panose="020B0604030504040204" pitchFamily="50" charset="-128"/>
                <a:ea typeface="メイリオ" panose="020B0604030504040204" pitchFamily="50" charset="-128"/>
              </a:rPr>
              <a:t>40</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20</a:t>
            </a:r>
            <a:r>
              <a:rPr lang="ja-JP" altLang="en-US" sz="1200" dirty="0">
                <a:latin typeface="メイリオ" panose="020B0604030504040204" pitchFamily="50" charset="-128"/>
                <a:ea typeface="メイリオ" panose="020B0604030504040204" pitchFamily="50" charset="-128"/>
              </a:rPr>
              <a:t>歳から</a:t>
            </a:r>
            <a:r>
              <a:rPr lang="en-US" altLang="ja-JP" sz="1200" dirty="0">
                <a:latin typeface="メイリオ" panose="020B0604030504040204" pitchFamily="50" charset="-128"/>
                <a:ea typeface="メイリオ" panose="020B0604030504040204" pitchFamily="50" charset="-128"/>
              </a:rPr>
              <a:t>59</a:t>
            </a:r>
            <a:r>
              <a:rPr lang="ja-JP" altLang="en-US" sz="1200" dirty="0">
                <a:latin typeface="メイリオ" panose="020B0604030504040204" pitchFamily="50" charset="-128"/>
                <a:ea typeface="メイリオ" panose="020B0604030504040204" pitchFamily="50" charset="-128"/>
              </a:rPr>
              <a:t>歳）から</a:t>
            </a:r>
            <a:r>
              <a:rPr lang="en-US" altLang="ja-JP" sz="1200" dirty="0">
                <a:latin typeface="メイリオ" panose="020B0604030504040204" pitchFamily="50" charset="-128"/>
                <a:ea typeface="メイリオ" panose="020B0604030504040204" pitchFamily="50" charset="-128"/>
              </a:rPr>
              <a:t>45</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20</a:t>
            </a:r>
            <a:r>
              <a:rPr lang="ja-JP" altLang="en-US" sz="1200" dirty="0">
                <a:latin typeface="メイリオ" panose="020B0604030504040204" pitchFamily="50" charset="-128"/>
                <a:ea typeface="メイリオ" panose="020B0604030504040204" pitchFamily="50" charset="-128"/>
              </a:rPr>
              <a:t>歳から</a:t>
            </a:r>
            <a:r>
              <a:rPr lang="en-US" altLang="ja-JP" sz="1200" dirty="0">
                <a:latin typeface="メイリオ" panose="020B0604030504040204" pitchFamily="50" charset="-128"/>
                <a:ea typeface="メイリオ" panose="020B0604030504040204" pitchFamily="50" charset="-128"/>
              </a:rPr>
              <a:t>64</a:t>
            </a:r>
            <a:r>
              <a:rPr lang="ja-JP" altLang="en-US" sz="1200" dirty="0">
                <a:latin typeface="メイリオ" panose="020B0604030504040204" pitchFamily="50" charset="-128"/>
                <a:ea typeface="メイリオ" panose="020B0604030504040204" pitchFamily="50" charset="-128"/>
              </a:rPr>
              <a:t>歳）に延長</a:t>
            </a:r>
            <a:endParaRPr lang="en-US" altLang="ja-JP" sz="1200" dirty="0">
              <a:latin typeface="メイリオ" panose="020B0604030504040204" pitchFamily="50" charset="-128"/>
              <a:ea typeface="メイリオ" panose="020B0604030504040204" pitchFamily="50" charset="-128"/>
            </a:endParaRPr>
          </a:p>
          <a:p>
            <a:pPr marL="357188" indent="-177800" algn="just">
              <a:lnSpc>
                <a:spcPts val="20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拠出期間の延長分に合わせて基礎年金が増額するも、保険料負担と国庫負担が増える</a:t>
            </a:r>
            <a:endParaRPr lang="en-US" altLang="ja-JP" sz="1200" dirty="0">
              <a:latin typeface="メイリオ" panose="020B0604030504040204" pitchFamily="50" charset="-128"/>
              <a:ea typeface="メイリオ" panose="020B0604030504040204" pitchFamily="50" charset="-128"/>
            </a:endParaRPr>
          </a:p>
          <a:p>
            <a:pPr marL="179388" algn="just">
              <a:lnSpc>
                <a:spcPts val="800"/>
              </a:lnSpc>
            </a:pPr>
            <a:endParaRPr lang="en-US" altLang="ja-JP" sz="1200" dirty="0">
              <a:latin typeface="メイリオ" panose="020B0604030504040204" pitchFamily="50" charset="-128"/>
              <a:ea typeface="メイリオ" panose="020B0604030504040204" pitchFamily="50" charset="-128"/>
            </a:endParaRPr>
          </a:p>
          <a:p>
            <a:pPr marL="273050" indent="-273050" algn="just">
              <a:lnSpc>
                <a:spcPts val="2000"/>
              </a:lnSpc>
              <a:buFont typeface="Wingdings" panose="05000000000000000000" pitchFamily="2" charset="2"/>
              <a:buChar char="u"/>
            </a:pPr>
            <a:r>
              <a:rPr kumimoji="1" lang="ja-JP" altLang="en-US" sz="1400" b="1" dirty="0">
                <a:solidFill>
                  <a:schemeClr val="tx2"/>
                </a:solidFill>
                <a:latin typeface="メイリオ" panose="020B0604030504040204" pitchFamily="50" charset="-128"/>
                <a:ea typeface="メイリオ" panose="020B0604030504040204" pitchFamily="50" charset="-128"/>
              </a:rPr>
              <a:t>マクロ経済スライドの調整期間の一致</a:t>
            </a:r>
            <a:endParaRPr kumimoji="1" lang="en-US" altLang="ja-JP" sz="1400" b="1" dirty="0">
              <a:solidFill>
                <a:schemeClr val="tx2"/>
              </a:solidFill>
              <a:latin typeface="メイリオ" panose="020B0604030504040204" pitchFamily="50" charset="-128"/>
              <a:ea typeface="メイリオ" panose="020B0604030504040204" pitchFamily="50" charset="-128"/>
            </a:endParaRPr>
          </a:p>
          <a:p>
            <a:pPr marL="342900" indent="-171450" algn="just">
              <a:lnSpc>
                <a:spcPts val="20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個別に調整終了年度を決める２段階決定方式を見直し、公的年金全体の財政均衡で基礎年金水準を決定</a:t>
            </a:r>
            <a:endParaRPr kumimoji="1" lang="en-US" altLang="ja-JP" sz="1200" dirty="0">
              <a:latin typeface="メイリオ" panose="020B0604030504040204" pitchFamily="50" charset="-128"/>
              <a:ea typeface="メイリオ" panose="020B0604030504040204" pitchFamily="50" charset="-128"/>
            </a:endParaRPr>
          </a:p>
          <a:p>
            <a:pPr marL="342900" indent="-171450" algn="just">
              <a:lnSpc>
                <a:spcPts val="20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長期化した基礎年金の調整期間を短縮、短くなっている</a:t>
            </a:r>
            <a:r>
              <a:rPr lang="ja-JP" altLang="en-US" sz="1200" dirty="0">
                <a:latin typeface="メイリオ" panose="020B0604030504040204" pitchFamily="50" charset="-128"/>
                <a:ea typeface="メイリオ" panose="020B0604030504040204" pitchFamily="50" charset="-128"/>
              </a:rPr>
              <a:t>報酬比例部分の調整期間を長くし、マクロ経済スライドの調整期間を一致させることで調整を早期に終了させ、所得代替率の低下防止</a:t>
            </a:r>
            <a:endParaRPr lang="en-US" altLang="ja-JP" sz="1200" dirty="0">
              <a:latin typeface="メイリオ" panose="020B0604030504040204" pitchFamily="50" charset="-128"/>
              <a:ea typeface="メイリオ" panose="020B0604030504040204" pitchFamily="50" charset="-128"/>
            </a:endParaRPr>
          </a:p>
          <a:p>
            <a:pPr marL="171450" algn="just">
              <a:lnSpc>
                <a:spcPts val="800"/>
              </a:lnSpc>
            </a:pPr>
            <a:endParaRPr lang="en-US" altLang="ja-JP" sz="1200" dirty="0">
              <a:latin typeface="メイリオ" panose="020B0604030504040204" pitchFamily="50" charset="-128"/>
              <a:ea typeface="メイリオ" panose="020B0604030504040204" pitchFamily="50" charset="-128"/>
            </a:endParaRPr>
          </a:p>
          <a:p>
            <a:pPr marL="273050" indent="-258763" algn="just">
              <a:lnSpc>
                <a:spcPts val="2000"/>
              </a:lnSpc>
              <a:buFont typeface="Wingdings" panose="05000000000000000000" pitchFamily="2" charset="2"/>
              <a:buChar char="u"/>
            </a:pPr>
            <a:r>
              <a:rPr kumimoji="1" lang="ja-JP" altLang="en-US" sz="1400" b="1" dirty="0">
                <a:solidFill>
                  <a:schemeClr val="tx2"/>
                </a:solidFill>
                <a:latin typeface="メイリオ" panose="020B0604030504040204" pitchFamily="50" charset="-128"/>
                <a:ea typeface="メイリオ" panose="020B0604030504040204" pitchFamily="50" charset="-128"/>
              </a:rPr>
              <a:t>在職老齢年金制度の見直し　</a:t>
            </a:r>
            <a:endParaRPr kumimoji="1" lang="en-US" altLang="ja-JP" sz="1400" b="1" dirty="0">
              <a:solidFill>
                <a:schemeClr val="tx2"/>
              </a:solidFill>
              <a:latin typeface="メイリオ" panose="020B0604030504040204" pitchFamily="50" charset="-128"/>
              <a:ea typeface="メイリオ" panose="020B0604030504040204" pitchFamily="50" charset="-128"/>
            </a:endParaRPr>
          </a:p>
          <a:p>
            <a:pPr marL="342900" indent="-171450" algn="just">
              <a:lnSpc>
                <a:spcPts val="2000"/>
              </a:lnSpc>
              <a:buFont typeface="Wingdings" panose="05000000000000000000" pitchFamily="2" charset="2"/>
              <a:buChar char="Ø"/>
            </a:pPr>
            <a:r>
              <a:rPr lang="en-US" altLang="ja-JP" sz="1200" dirty="0">
                <a:latin typeface="メイリオ" panose="020B0604030504040204" pitchFamily="50" charset="-128"/>
                <a:ea typeface="メイリオ" panose="020B0604030504040204" pitchFamily="50" charset="-128"/>
              </a:rPr>
              <a:t>65</a:t>
            </a:r>
            <a:r>
              <a:rPr lang="ja-JP" altLang="en-US" sz="1200" dirty="0">
                <a:latin typeface="メイリオ" panose="020B0604030504040204" pitchFamily="50" charset="-128"/>
                <a:ea typeface="メイリオ" panose="020B0604030504040204" pitchFamily="50" charset="-128"/>
              </a:rPr>
              <a:t>歳以上の老齢厚生年金受給者を対象に、当該老齢厚生年金の一部または全部の支給を停止する仕組みの廃止</a:t>
            </a:r>
            <a:endParaRPr lang="en-US" altLang="ja-JP" sz="1200" dirty="0">
              <a:latin typeface="メイリオ" panose="020B0604030504040204" pitchFamily="50" charset="-128"/>
              <a:ea typeface="メイリオ" panose="020B0604030504040204" pitchFamily="50" charset="-128"/>
            </a:endParaRPr>
          </a:p>
          <a:p>
            <a:pPr marL="171450" algn="just">
              <a:lnSpc>
                <a:spcPts val="800"/>
              </a:lnSpc>
            </a:pPr>
            <a:endParaRPr kumimoji="1" lang="en-US" altLang="ja-JP" sz="1400" dirty="0">
              <a:latin typeface="メイリオ" panose="020B0604030504040204" pitchFamily="50" charset="-128"/>
              <a:ea typeface="メイリオ" panose="020B0604030504040204" pitchFamily="50" charset="-128"/>
            </a:endParaRPr>
          </a:p>
          <a:p>
            <a:pPr marL="273050" indent="-273050" algn="just">
              <a:lnSpc>
                <a:spcPts val="2000"/>
              </a:lnSpc>
              <a:buFont typeface="Wingdings" panose="05000000000000000000" pitchFamily="2" charset="2"/>
              <a:buChar char="u"/>
            </a:pPr>
            <a:r>
              <a:rPr lang="ja-JP" altLang="en-US" sz="1400" b="1" i="1" dirty="0">
                <a:solidFill>
                  <a:schemeClr val="tx2"/>
                </a:solidFill>
                <a:latin typeface="メイリオ" panose="020B0604030504040204" pitchFamily="50" charset="-128"/>
                <a:ea typeface="メイリオ" panose="020B0604030504040204" pitchFamily="50" charset="-128"/>
              </a:rPr>
              <a:t>標準報酬月額の上限見直し</a:t>
            </a:r>
            <a:endParaRPr lang="en-US" altLang="ja-JP" sz="1400" b="1" i="1" dirty="0">
              <a:solidFill>
                <a:schemeClr val="tx2"/>
              </a:solidFill>
              <a:latin typeface="メイリオ" panose="020B0604030504040204" pitchFamily="50" charset="-128"/>
              <a:ea typeface="メイリオ" panose="020B0604030504040204" pitchFamily="50" charset="-128"/>
            </a:endParaRPr>
          </a:p>
          <a:p>
            <a:pPr marL="342900" indent="-171450" algn="just">
              <a:lnSpc>
                <a:spcPts val="20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厚生年金の標準報酬月額の上限（</a:t>
            </a:r>
            <a:r>
              <a:rPr kumimoji="1" lang="en-US" altLang="ja-JP" sz="1200" dirty="0">
                <a:latin typeface="メイリオ" panose="020B0604030504040204" pitchFamily="50" charset="-128"/>
                <a:ea typeface="メイリオ" panose="020B0604030504040204" pitchFamily="50" charset="-128"/>
              </a:rPr>
              <a:t>32</a:t>
            </a:r>
            <a:r>
              <a:rPr kumimoji="1" lang="ja-JP" altLang="en-US" sz="1200" dirty="0">
                <a:latin typeface="メイリオ" panose="020B0604030504040204" pitchFamily="50" charset="-128"/>
                <a:ea typeface="メイリオ" panose="020B0604030504040204" pitchFamily="50" charset="-128"/>
              </a:rPr>
              <a:t>等級</a:t>
            </a:r>
            <a:r>
              <a:rPr kumimoji="1" lang="en-US" altLang="ja-JP" sz="1200" dirty="0">
                <a:latin typeface="メイリオ" panose="020B0604030504040204" pitchFamily="50" charset="-128"/>
                <a:ea typeface="メイリオ" panose="020B0604030504040204" pitchFamily="50" charset="-128"/>
              </a:rPr>
              <a:t>65</a:t>
            </a:r>
            <a:r>
              <a:rPr kumimoji="1" lang="ja-JP" altLang="en-US" sz="1200" dirty="0">
                <a:latin typeface="メイリオ" panose="020B0604030504040204" pitchFamily="50" charset="-128"/>
                <a:ea typeface="メイリオ" panose="020B0604030504040204" pitchFamily="50" charset="-128"/>
              </a:rPr>
              <a:t>万円）の見直し　　　</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健康保険は</a:t>
            </a:r>
            <a:r>
              <a:rPr kumimoji="1" lang="en-US" altLang="ja-JP" sz="1200" dirty="0">
                <a:latin typeface="メイリオ" panose="020B0604030504040204" pitchFamily="50" charset="-128"/>
                <a:ea typeface="メイリオ" panose="020B0604030504040204" pitchFamily="50" charset="-128"/>
              </a:rPr>
              <a:t>50</a:t>
            </a:r>
            <a:r>
              <a:rPr kumimoji="1" lang="ja-JP" altLang="en-US" sz="1200" dirty="0">
                <a:latin typeface="メイリオ" panose="020B0604030504040204" pitchFamily="50" charset="-128"/>
                <a:ea typeface="メイリオ" panose="020B0604030504040204" pitchFamily="50" charset="-128"/>
              </a:rPr>
              <a:t>等級</a:t>
            </a:r>
            <a:r>
              <a:rPr kumimoji="1" lang="en-US" altLang="ja-JP" sz="1200" dirty="0">
                <a:latin typeface="メイリオ" panose="020B0604030504040204" pitchFamily="50" charset="-128"/>
                <a:ea typeface="メイリオ" panose="020B0604030504040204" pitchFamily="50" charset="-128"/>
              </a:rPr>
              <a:t>139</a:t>
            </a:r>
            <a:r>
              <a:rPr kumimoji="1" lang="ja-JP" altLang="en-US" sz="1200" dirty="0">
                <a:latin typeface="メイリオ" panose="020B0604030504040204" pitchFamily="50" charset="-128"/>
                <a:ea typeface="メイリオ" panose="020B0604030504040204" pitchFamily="50" charset="-128"/>
              </a:rPr>
              <a:t>万円</a:t>
            </a:r>
            <a:endParaRPr kumimoji="1"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7860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26</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cs typeface="メイリオ" pitchFamily="50" charset="-128"/>
              </a:rPr>
              <a:t>４．</a:t>
            </a:r>
            <a:r>
              <a:rPr lang="en-US" altLang="ja-JP" b="1" dirty="0">
                <a:solidFill>
                  <a:schemeClr val="tx2"/>
                </a:solidFill>
                <a:cs typeface="メイリオ" pitchFamily="50" charset="-128"/>
              </a:rPr>
              <a:t>2024</a:t>
            </a:r>
            <a:r>
              <a:rPr lang="ja-JP" altLang="en-US" b="1" dirty="0">
                <a:solidFill>
                  <a:schemeClr val="tx2"/>
                </a:solidFill>
                <a:cs typeface="メイリオ" pitchFamily="50" charset="-128"/>
              </a:rPr>
              <a:t>年「財政検証」のポイントと将来の見通し</a:t>
            </a:r>
            <a:endParaRPr kumimoji="1" lang="ja-JP" altLang="en-US" b="1" dirty="0">
              <a:solidFill>
                <a:schemeClr val="tx2"/>
              </a:solidFill>
            </a:endParaRPr>
          </a:p>
        </p:txBody>
      </p:sp>
      <p:sp>
        <p:nvSpPr>
          <p:cNvPr id="82" name="テキスト ボックス 81">
            <a:extLst>
              <a:ext uri="{FF2B5EF4-FFF2-40B4-BE49-F238E27FC236}">
                <a16:creationId xmlns:a16="http://schemas.microsoft.com/office/drawing/2014/main" id="{CB35E726-56E2-0447-A3C8-313304666771}"/>
              </a:ext>
            </a:extLst>
          </p:cNvPr>
          <p:cNvSpPr txBox="1"/>
          <p:nvPr/>
        </p:nvSpPr>
        <p:spPr>
          <a:xfrm>
            <a:off x="563013"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参考１：短時間労働者の被用者保険の適用拡大</a:t>
            </a:r>
            <a:endParaRPr lang="en-US" altLang="ja-JP" sz="1600" b="1" dirty="0">
              <a:solidFill>
                <a:schemeClr val="accent1"/>
              </a:solidFill>
              <a:latin typeface="+mj-ea"/>
              <a:ea typeface="+mj-ea"/>
            </a:endParaRPr>
          </a:p>
        </p:txBody>
      </p:sp>
      <p:sp>
        <p:nvSpPr>
          <p:cNvPr id="5" name="テキスト ボックス 4">
            <a:extLst>
              <a:ext uri="{FF2B5EF4-FFF2-40B4-BE49-F238E27FC236}">
                <a16:creationId xmlns:a16="http://schemas.microsoft.com/office/drawing/2014/main" id="{56D3C9E2-0F3B-D9F5-727B-F1363F40D09C}"/>
              </a:ext>
            </a:extLst>
          </p:cNvPr>
          <p:cNvSpPr txBox="1"/>
          <p:nvPr/>
        </p:nvSpPr>
        <p:spPr>
          <a:xfrm>
            <a:off x="599015" y="1142172"/>
            <a:ext cx="8710469" cy="1350724"/>
          </a:xfrm>
          <a:prstGeom prst="roundRect">
            <a:avLst/>
          </a:prstGeom>
          <a:solidFill>
            <a:srgbClr val="FFFBFB"/>
          </a:solidFill>
          <a:ln w="6350">
            <a:solidFill>
              <a:schemeClr val="accent4"/>
            </a:solidFill>
          </a:ln>
        </p:spPr>
        <p:txBody>
          <a:bodyPr wrap="square" rtlCol="0">
            <a:spAutoFit/>
          </a:bodyPr>
          <a:lstStyle/>
          <a:p>
            <a:pPr marL="285750" indent="-285750" algn="just">
              <a:lnSpc>
                <a:spcPts val="1800"/>
              </a:lnSpc>
              <a:buFont typeface="Wingdings" panose="05000000000000000000" pitchFamily="2" charset="2"/>
              <a:buChar char="u"/>
            </a:pPr>
            <a:r>
              <a:rPr kumimoji="1" lang="ja-JP" altLang="en-US" sz="1400" dirty="0">
                <a:latin typeface="+mn-ea"/>
              </a:rPr>
              <a:t>短時間労働者（週労働時間</a:t>
            </a:r>
            <a:r>
              <a:rPr kumimoji="1" lang="en-US" altLang="ja-JP" sz="1400" dirty="0">
                <a:latin typeface="+mn-ea"/>
              </a:rPr>
              <a:t>20</a:t>
            </a:r>
            <a:r>
              <a:rPr kumimoji="1" lang="ja-JP" altLang="en-US" sz="1400" dirty="0">
                <a:latin typeface="+mn-ea"/>
              </a:rPr>
              <a:t>ｈ以上、月額賃金</a:t>
            </a:r>
            <a:r>
              <a:rPr kumimoji="1" lang="en-US" altLang="ja-JP" sz="1400" dirty="0">
                <a:latin typeface="+mn-ea"/>
              </a:rPr>
              <a:t>8.8</a:t>
            </a:r>
            <a:r>
              <a:rPr kumimoji="1" lang="ja-JP" altLang="en-US" sz="1400" dirty="0">
                <a:latin typeface="+mn-ea"/>
              </a:rPr>
              <a:t>万円以上、 </a:t>
            </a:r>
            <a:r>
              <a:rPr kumimoji="1" lang="en-US" altLang="ja-JP" sz="1400" dirty="0">
                <a:latin typeface="+mn-ea"/>
              </a:rPr>
              <a:t>2</a:t>
            </a:r>
            <a:r>
              <a:rPr kumimoji="1" lang="ja-JP" altLang="en-US" sz="1400" dirty="0">
                <a:latin typeface="+mn-ea"/>
              </a:rPr>
              <a:t>ヵ月超の雇用見込み、学生でない）</a:t>
            </a:r>
            <a:endParaRPr kumimoji="1" lang="en-US" altLang="ja-JP" sz="1400" dirty="0">
              <a:latin typeface="+mn-ea"/>
            </a:endParaRPr>
          </a:p>
          <a:p>
            <a:pPr algn="just">
              <a:lnSpc>
                <a:spcPts val="800"/>
              </a:lnSpc>
            </a:pPr>
            <a:endParaRPr kumimoji="1" lang="en-US" altLang="ja-JP" sz="1400" dirty="0">
              <a:latin typeface="+mn-ea"/>
            </a:endParaRPr>
          </a:p>
          <a:p>
            <a:pPr marL="285750" indent="-285750" algn="just">
              <a:lnSpc>
                <a:spcPts val="1800"/>
              </a:lnSpc>
              <a:buFont typeface="Wingdings" panose="05000000000000000000" pitchFamily="2" charset="2"/>
              <a:buChar char="u"/>
            </a:pPr>
            <a:r>
              <a:rPr kumimoji="1" lang="ja-JP" altLang="en-US" sz="1400" dirty="0">
                <a:latin typeface="+mn-ea"/>
              </a:rPr>
              <a:t>企業規模要件（</a:t>
            </a:r>
            <a:r>
              <a:rPr kumimoji="1" lang="en-US" altLang="ja-JP" sz="1400" dirty="0">
                <a:latin typeface="+mn-ea"/>
              </a:rPr>
              <a:t>2022.10</a:t>
            </a:r>
            <a:r>
              <a:rPr kumimoji="1" lang="ja-JP" altLang="en-US" sz="1400" dirty="0">
                <a:latin typeface="+mn-ea"/>
              </a:rPr>
              <a:t>～従業員</a:t>
            </a:r>
            <a:r>
              <a:rPr kumimoji="1" lang="en-US" altLang="ja-JP" sz="1400" dirty="0">
                <a:latin typeface="+mn-ea"/>
              </a:rPr>
              <a:t>101</a:t>
            </a:r>
            <a:r>
              <a:rPr kumimoji="1" lang="ja-JP" altLang="en-US" sz="1400" dirty="0">
                <a:latin typeface="+mn-ea"/>
              </a:rPr>
              <a:t>人以上／</a:t>
            </a:r>
            <a:r>
              <a:rPr kumimoji="1" lang="en-US" altLang="ja-JP" sz="1400" dirty="0">
                <a:latin typeface="+mn-ea"/>
              </a:rPr>
              <a:t>2024.10</a:t>
            </a:r>
            <a:r>
              <a:rPr kumimoji="1" lang="ja-JP" altLang="en-US" sz="1400" dirty="0">
                <a:latin typeface="+mn-ea"/>
              </a:rPr>
              <a:t>～従業員</a:t>
            </a:r>
            <a:r>
              <a:rPr kumimoji="1" lang="en-US" altLang="ja-JP" sz="1400" dirty="0">
                <a:latin typeface="+mn-ea"/>
              </a:rPr>
              <a:t>51</a:t>
            </a:r>
            <a:r>
              <a:rPr kumimoji="1" lang="ja-JP" altLang="en-US" sz="1400" dirty="0">
                <a:latin typeface="+mn-ea"/>
              </a:rPr>
              <a:t>人以上）の見直し・撤廃、最低賃金の引上げ効果</a:t>
            </a:r>
            <a:r>
              <a:rPr lang="ja-JP" altLang="en-US" sz="1400" dirty="0">
                <a:latin typeface="+mn-ea"/>
              </a:rPr>
              <a:t>、</a:t>
            </a:r>
            <a:r>
              <a:rPr kumimoji="1" lang="ja-JP" altLang="en-US" sz="1400" dirty="0">
                <a:latin typeface="+mn-ea"/>
              </a:rPr>
              <a:t>５人以上個人事業所の非適用業種の解消、及び５人未満の個人事業所の適用拡大</a:t>
            </a:r>
            <a:endParaRPr kumimoji="1" lang="en-US" altLang="ja-JP" sz="1400" dirty="0">
              <a:latin typeface="+mn-ea"/>
            </a:endParaRPr>
          </a:p>
          <a:p>
            <a:pPr algn="just">
              <a:lnSpc>
                <a:spcPts val="800"/>
              </a:lnSpc>
            </a:pPr>
            <a:endParaRPr kumimoji="1" lang="en-US" altLang="ja-JP" sz="1400" dirty="0">
              <a:latin typeface="+mn-ea"/>
            </a:endParaRPr>
          </a:p>
          <a:p>
            <a:pPr marL="285750" indent="-285750">
              <a:lnSpc>
                <a:spcPts val="1800"/>
              </a:lnSpc>
              <a:buFont typeface="Wingdings" panose="05000000000000000000" pitchFamily="2" charset="2"/>
              <a:buChar char="u"/>
            </a:pPr>
            <a:r>
              <a:rPr kumimoji="1" lang="ja-JP" altLang="en-US" sz="1400" dirty="0">
                <a:latin typeface="+mn-ea"/>
              </a:rPr>
              <a:t>労働時間要件も雇用保険と同様、週所定内</a:t>
            </a:r>
            <a:r>
              <a:rPr kumimoji="1" lang="en-US" altLang="ja-JP" sz="1400" dirty="0">
                <a:latin typeface="+mn-ea"/>
              </a:rPr>
              <a:t>10</a:t>
            </a:r>
            <a:r>
              <a:rPr kumimoji="1" lang="ja-JP" altLang="en-US" sz="1400" dirty="0">
                <a:latin typeface="+mn-ea"/>
              </a:rPr>
              <a:t>時間以上に見直す等の検討</a:t>
            </a:r>
            <a:endParaRPr kumimoji="1" lang="en-US" altLang="ja-JP" sz="1400" dirty="0">
              <a:latin typeface="+mn-ea"/>
            </a:endParaRPr>
          </a:p>
        </p:txBody>
      </p:sp>
      <p:sp>
        <p:nvSpPr>
          <p:cNvPr id="6" name="四角形: 角を丸くする 5">
            <a:extLst>
              <a:ext uri="{FF2B5EF4-FFF2-40B4-BE49-F238E27FC236}">
                <a16:creationId xmlns:a16="http://schemas.microsoft.com/office/drawing/2014/main" id="{54091F6F-B052-8C74-AD07-1639881D1F6E}"/>
              </a:ext>
              <a:ext uri="{C183D7F6-B498-43B3-948B-1728B52AA6E4}">
                <adec:decorative xmlns:adec="http://schemas.microsoft.com/office/drawing/2017/decorative" val="1"/>
              </a:ext>
            </a:extLst>
          </p:cNvPr>
          <p:cNvSpPr/>
          <p:nvPr/>
        </p:nvSpPr>
        <p:spPr>
          <a:xfrm>
            <a:off x="599015" y="2768819"/>
            <a:ext cx="8674466" cy="3486707"/>
          </a:xfrm>
          <a:prstGeom prst="roundRect">
            <a:avLst/>
          </a:prstGeom>
          <a:solidFill>
            <a:srgbClr val="EE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上 7">
            <a:extLst>
              <a:ext uri="{FF2B5EF4-FFF2-40B4-BE49-F238E27FC236}">
                <a16:creationId xmlns:a16="http://schemas.microsoft.com/office/drawing/2014/main" id="{EE9E0A12-B64B-9519-4E72-EE0CE01F59A8}"/>
              </a:ext>
              <a:ext uri="{C183D7F6-B498-43B3-948B-1728B52AA6E4}">
                <adec:decorative xmlns:adec="http://schemas.microsoft.com/office/drawing/2017/decorative" val="1"/>
              </a:ext>
            </a:extLst>
          </p:cNvPr>
          <p:cNvSpPr/>
          <p:nvPr/>
        </p:nvSpPr>
        <p:spPr>
          <a:xfrm>
            <a:off x="1448601" y="3079077"/>
            <a:ext cx="288759" cy="2547034"/>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上 8">
            <a:extLst>
              <a:ext uri="{FF2B5EF4-FFF2-40B4-BE49-F238E27FC236}">
                <a16:creationId xmlns:a16="http://schemas.microsoft.com/office/drawing/2014/main" id="{25015DB4-3206-56A5-97C6-18F981627ED6}"/>
              </a:ext>
              <a:ext uri="{C183D7F6-B498-43B3-948B-1728B52AA6E4}">
                <adec:decorative xmlns:adec="http://schemas.microsoft.com/office/drawing/2017/decorative" val="1"/>
              </a:ext>
            </a:extLst>
          </p:cNvPr>
          <p:cNvSpPr/>
          <p:nvPr/>
        </p:nvSpPr>
        <p:spPr>
          <a:xfrm rot="5400000">
            <a:off x="4844704" y="2061850"/>
            <a:ext cx="323136" cy="6972299"/>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8571FCB-906C-D395-5DCD-BAB2232E9F53}"/>
              </a:ext>
            </a:extLst>
          </p:cNvPr>
          <p:cNvSpPr/>
          <p:nvPr/>
        </p:nvSpPr>
        <p:spPr>
          <a:xfrm>
            <a:off x="1649478" y="4100329"/>
            <a:ext cx="1125359" cy="1035087"/>
          </a:xfrm>
          <a:prstGeom prst="roundRect">
            <a:avLst/>
          </a:prstGeom>
          <a:solidFill>
            <a:srgbClr val="DCFF97"/>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n-ea"/>
              </a:rPr>
              <a:t>労使合意に基づく</a:t>
            </a:r>
            <a:endParaRPr kumimoji="1" lang="en-US" altLang="ja-JP" sz="1400" dirty="0">
              <a:solidFill>
                <a:schemeClr val="tx1"/>
              </a:solidFill>
              <a:latin typeface="+mn-ea"/>
            </a:endParaRPr>
          </a:p>
          <a:p>
            <a:pPr algn="ctr"/>
            <a:r>
              <a:rPr kumimoji="1" lang="ja-JP" altLang="en-US" sz="1400" b="1" dirty="0">
                <a:solidFill>
                  <a:schemeClr val="tx1"/>
                </a:solidFill>
                <a:latin typeface="+mn-ea"/>
              </a:rPr>
              <a:t>任意適用</a:t>
            </a:r>
            <a:endParaRPr kumimoji="1" lang="ja-JP" altLang="en-US" sz="1200" b="1" dirty="0">
              <a:solidFill>
                <a:schemeClr val="tx1"/>
              </a:solidFill>
              <a:latin typeface="+mn-ea"/>
            </a:endParaRPr>
          </a:p>
        </p:txBody>
      </p:sp>
      <p:sp>
        <p:nvSpPr>
          <p:cNvPr id="11" name="四角形: 角を丸くする 10">
            <a:extLst>
              <a:ext uri="{FF2B5EF4-FFF2-40B4-BE49-F238E27FC236}">
                <a16:creationId xmlns:a16="http://schemas.microsoft.com/office/drawing/2014/main" id="{28FE4539-A6DC-6D89-390D-2921137EB417}"/>
              </a:ext>
            </a:extLst>
          </p:cNvPr>
          <p:cNvSpPr/>
          <p:nvPr/>
        </p:nvSpPr>
        <p:spPr>
          <a:xfrm>
            <a:off x="2705402" y="4109734"/>
            <a:ext cx="1593179" cy="1026232"/>
          </a:xfrm>
          <a:prstGeom prst="roundRect">
            <a:avLst/>
          </a:prstGeom>
          <a:solidFill>
            <a:srgbClr val="FFFF99"/>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n-ea"/>
              </a:rPr>
              <a:t>2024</a:t>
            </a:r>
            <a:r>
              <a:rPr kumimoji="1" lang="ja-JP" altLang="en-US" sz="1400" dirty="0">
                <a:solidFill>
                  <a:schemeClr val="tx1"/>
                </a:solidFill>
                <a:latin typeface="+mn-ea"/>
              </a:rPr>
              <a:t>年</a:t>
            </a:r>
            <a:r>
              <a:rPr kumimoji="1" lang="en-US" altLang="ja-JP" sz="1400" dirty="0">
                <a:solidFill>
                  <a:schemeClr val="tx1"/>
                </a:solidFill>
                <a:latin typeface="+mn-ea"/>
              </a:rPr>
              <a:t>10</a:t>
            </a:r>
            <a:r>
              <a:rPr kumimoji="1" lang="ja-JP" altLang="en-US" sz="1400" dirty="0">
                <a:solidFill>
                  <a:schemeClr val="tx1"/>
                </a:solidFill>
                <a:latin typeface="+mn-ea"/>
              </a:rPr>
              <a:t>月～</a:t>
            </a:r>
            <a:endParaRPr kumimoji="1" lang="en-US" altLang="ja-JP" sz="1400" dirty="0">
              <a:solidFill>
                <a:schemeClr val="tx1"/>
              </a:solidFill>
              <a:latin typeface="+mn-ea"/>
            </a:endParaRPr>
          </a:p>
          <a:p>
            <a:pPr algn="ctr"/>
            <a:r>
              <a:rPr kumimoji="1" lang="en-US" altLang="ja-JP" sz="1400" dirty="0">
                <a:solidFill>
                  <a:schemeClr val="tx1"/>
                </a:solidFill>
                <a:latin typeface="+mn-ea"/>
              </a:rPr>
              <a:t>51</a:t>
            </a:r>
            <a:r>
              <a:rPr kumimoji="1" lang="ja-JP" altLang="en-US" sz="1400" dirty="0">
                <a:solidFill>
                  <a:schemeClr val="tx1"/>
                </a:solidFill>
                <a:latin typeface="+mn-ea"/>
              </a:rPr>
              <a:t>～</a:t>
            </a:r>
            <a:r>
              <a:rPr kumimoji="1" lang="en-US" altLang="ja-JP" sz="1400" dirty="0">
                <a:solidFill>
                  <a:schemeClr val="tx1"/>
                </a:solidFill>
                <a:latin typeface="+mn-ea"/>
              </a:rPr>
              <a:t>100</a:t>
            </a:r>
            <a:r>
              <a:rPr kumimoji="1" lang="ja-JP" altLang="en-US" sz="1400" dirty="0">
                <a:solidFill>
                  <a:schemeClr val="tx1"/>
                </a:solidFill>
                <a:latin typeface="+mn-ea"/>
              </a:rPr>
              <a:t>人</a:t>
            </a:r>
            <a:endParaRPr kumimoji="1" lang="en-US" altLang="ja-JP" sz="1400" dirty="0">
              <a:solidFill>
                <a:schemeClr val="tx1"/>
              </a:solidFill>
              <a:latin typeface="+mn-ea"/>
            </a:endParaRPr>
          </a:p>
          <a:p>
            <a:pPr algn="ctr"/>
            <a:r>
              <a:rPr kumimoji="1" lang="ja-JP" altLang="en-US" sz="1400" b="1" dirty="0">
                <a:solidFill>
                  <a:schemeClr val="tx1"/>
                </a:solidFill>
                <a:latin typeface="+mn-ea"/>
              </a:rPr>
              <a:t>義務的適用</a:t>
            </a:r>
            <a:endParaRPr kumimoji="1" lang="en-US" altLang="ja-JP" sz="1400" b="1" dirty="0">
              <a:solidFill>
                <a:schemeClr val="tx1"/>
              </a:solidFill>
              <a:latin typeface="+mn-ea"/>
            </a:endParaRPr>
          </a:p>
        </p:txBody>
      </p:sp>
      <p:sp>
        <p:nvSpPr>
          <p:cNvPr id="12" name="四角形: 角を丸くする 11">
            <a:extLst>
              <a:ext uri="{FF2B5EF4-FFF2-40B4-BE49-F238E27FC236}">
                <a16:creationId xmlns:a16="http://schemas.microsoft.com/office/drawing/2014/main" id="{2295933B-07ED-15B1-536D-B60A07DBDC55}"/>
              </a:ext>
            </a:extLst>
          </p:cNvPr>
          <p:cNvSpPr/>
          <p:nvPr/>
        </p:nvSpPr>
        <p:spPr>
          <a:xfrm>
            <a:off x="4343901" y="4123735"/>
            <a:ext cx="2530356" cy="1015258"/>
          </a:xfrm>
          <a:prstGeom prst="roundRect">
            <a:avLst/>
          </a:prstGeom>
          <a:solidFill>
            <a:srgbClr val="FFCC66"/>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n-ea"/>
              </a:rPr>
              <a:t>2022</a:t>
            </a:r>
            <a:r>
              <a:rPr kumimoji="1" lang="ja-JP" altLang="en-US" sz="1400" dirty="0">
                <a:solidFill>
                  <a:schemeClr val="tx1"/>
                </a:solidFill>
                <a:latin typeface="+mn-ea"/>
              </a:rPr>
              <a:t>年</a:t>
            </a:r>
            <a:r>
              <a:rPr kumimoji="1" lang="en-US" altLang="ja-JP" sz="1400" dirty="0">
                <a:solidFill>
                  <a:schemeClr val="tx1"/>
                </a:solidFill>
                <a:latin typeface="+mn-ea"/>
              </a:rPr>
              <a:t>10</a:t>
            </a:r>
            <a:r>
              <a:rPr kumimoji="1" lang="ja-JP" altLang="en-US" sz="1400" dirty="0">
                <a:solidFill>
                  <a:schemeClr val="tx1"/>
                </a:solidFill>
                <a:latin typeface="+mn-ea"/>
              </a:rPr>
              <a:t>月～</a:t>
            </a:r>
            <a:endParaRPr kumimoji="1" lang="en-US" altLang="ja-JP" sz="1400" dirty="0">
              <a:solidFill>
                <a:schemeClr val="tx1"/>
              </a:solidFill>
              <a:latin typeface="+mn-ea"/>
            </a:endParaRPr>
          </a:p>
          <a:p>
            <a:pPr algn="ctr"/>
            <a:r>
              <a:rPr kumimoji="1" lang="en-US" altLang="ja-JP" sz="1400" dirty="0">
                <a:solidFill>
                  <a:schemeClr val="tx1"/>
                </a:solidFill>
                <a:latin typeface="+mn-ea"/>
              </a:rPr>
              <a:t>101</a:t>
            </a:r>
            <a:r>
              <a:rPr kumimoji="1" lang="ja-JP" altLang="en-US" sz="1400" dirty="0">
                <a:solidFill>
                  <a:schemeClr val="tx1"/>
                </a:solidFill>
                <a:latin typeface="+mn-ea"/>
              </a:rPr>
              <a:t>～</a:t>
            </a:r>
            <a:r>
              <a:rPr kumimoji="1" lang="en-US" altLang="ja-JP" sz="1400" dirty="0">
                <a:solidFill>
                  <a:schemeClr val="tx1"/>
                </a:solidFill>
                <a:latin typeface="+mn-ea"/>
              </a:rPr>
              <a:t>500</a:t>
            </a:r>
            <a:r>
              <a:rPr kumimoji="1" lang="ja-JP" altLang="en-US" sz="1400" dirty="0">
                <a:solidFill>
                  <a:schemeClr val="tx1"/>
                </a:solidFill>
                <a:latin typeface="+mn-ea"/>
              </a:rPr>
              <a:t>人</a:t>
            </a:r>
            <a:endParaRPr kumimoji="1" lang="en-US" altLang="ja-JP" sz="1400" dirty="0">
              <a:solidFill>
                <a:schemeClr val="tx1"/>
              </a:solidFill>
              <a:latin typeface="+mn-ea"/>
            </a:endParaRPr>
          </a:p>
          <a:p>
            <a:pPr algn="ctr"/>
            <a:r>
              <a:rPr kumimoji="1" lang="ja-JP" altLang="en-US" sz="1400" b="1" dirty="0">
                <a:solidFill>
                  <a:schemeClr val="tx1"/>
                </a:solidFill>
                <a:latin typeface="+mn-ea"/>
              </a:rPr>
              <a:t>義務的適用</a:t>
            </a:r>
            <a:endParaRPr kumimoji="1" lang="en-US" altLang="ja-JP" sz="1400" b="1" dirty="0">
              <a:solidFill>
                <a:schemeClr val="tx1"/>
              </a:solidFill>
              <a:latin typeface="+mn-ea"/>
            </a:endParaRPr>
          </a:p>
        </p:txBody>
      </p:sp>
      <p:sp>
        <p:nvSpPr>
          <p:cNvPr id="14" name="四角形: 角を丸くする 13">
            <a:extLst>
              <a:ext uri="{FF2B5EF4-FFF2-40B4-BE49-F238E27FC236}">
                <a16:creationId xmlns:a16="http://schemas.microsoft.com/office/drawing/2014/main" id="{A8FE3BE6-5DB8-F64B-6E0B-27BAA4219530}"/>
              </a:ext>
            </a:extLst>
          </p:cNvPr>
          <p:cNvSpPr/>
          <p:nvPr/>
        </p:nvSpPr>
        <p:spPr>
          <a:xfrm>
            <a:off x="6903521" y="4130341"/>
            <a:ext cx="1593179" cy="1005075"/>
          </a:xfrm>
          <a:prstGeom prst="roundRect">
            <a:avLst/>
          </a:prstGeom>
          <a:solidFill>
            <a:srgbClr val="FFA143"/>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n-ea"/>
              </a:rPr>
              <a:t>2016</a:t>
            </a:r>
            <a:r>
              <a:rPr kumimoji="1" lang="ja-JP" altLang="en-US" sz="1400" dirty="0">
                <a:solidFill>
                  <a:schemeClr val="tx1"/>
                </a:solidFill>
                <a:latin typeface="+mn-ea"/>
              </a:rPr>
              <a:t>年</a:t>
            </a:r>
            <a:r>
              <a:rPr kumimoji="1" lang="en-US" altLang="ja-JP" sz="1400" dirty="0">
                <a:solidFill>
                  <a:schemeClr val="tx1"/>
                </a:solidFill>
                <a:latin typeface="+mn-ea"/>
              </a:rPr>
              <a:t>10</a:t>
            </a:r>
            <a:r>
              <a:rPr kumimoji="1" lang="ja-JP" altLang="en-US" sz="1400" dirty="0">
                <a:solidFill>
                  <a:schemeClr val="tx1"/>
                </a:solidFill>
                <a:latin typeface="+mn-ea"/>
              </a:rPr>
              <a:t>月～</a:t>
            </a:r>
            <a:endParaRPr kumimoji="1" lang="en-US" altLang="ja-JP" sz="1400" dirty="0">
              <a:solidFill>
                <a:schemeClr val="tx1"/>
              </a:solidFill>
              <a:latin typeface="+mn-ea"/>
            </a:endParaRPr>
          </a:p>
          <a:p>
            <a:pPr algn="ctr"/>
            <a:r>
              <a:rPr kumimoji="1" lang="en-US" altLang="ja-JP" sz="1400" dirty="0">
                <a:solidFill>
                  <a:schemeClr val="tx1"/>
                </a:solidFill>
                <a:latin typeface="+mn-ea"/>
              </a:rPr>
              <a:t>501</a:t>
            </a:r>
            <a:r>
              <a:rPr kumimoji="1" lang="ja-JP" altLang="en-US" sz="1400" dirty="0">
                <a:solidFill>
                  <a:schemeClr val="tx1"/>
                </a:solidFill>
                <a:latin typeface="+mn-ea"/>
              </a:rPr>
              <a:t>人以上</a:t>
            </a:r>
            <a:endParaRPr kumimoji="1" lang="en-US" altLang="ja-JP" sz="1400" dirty="0">
              <a:solidFill>
                <a:schemeClr val="tx1"/>
              </a:solidFill>
              <a:latin typeface="+mn-ea"/>
            </a:endParaRPr>
          </a:p>
          <a:p>
            <a:pPr algn="ctr"/>
            <a:r>
              <a:rPr kumimoji="1" lang="ja-JP" altLang="en-US" sz="1400" b="1" dirty="0">
                <a:solidFill>
                  <a:schemeClr val="tx1"/>
                </a:solidFill>
                <a:latin typeface="+mn-ea"/>
              </a:rPr>
              <a:t>義務的適用</a:t>
            </a:r>
          </a:p>
        </p:txBody>
      </p:sp>
      <p:sp>
        <p:nvSpPr>
          <p:cNvPr id="16" name="四角形: 角を丸くする 15">
            <a:extLst>
              <a:ext uri="{FF2B5EF4-FFF2-40B4-BE49-F238E27FC236}">
                <a16:creationId xmlns:a16="http://schemas.microsoft.com/office/drawing/2014/main" id="{DA3527FE-3E2D-9E7A-238F-2A041971B669}"/>
              </a:ext>
            </a:extLst>
          </p:cNvPr>
          <p:cNvSpPr/>
          <p:nvPr/>
        </p:nvSpPr>
        <p:spPr>
          <a:xfrm>
            <a:off x="1676636" y="3508397"/>
            <a:ext cx="6811864" cy="547986"/>
          </a:xfrm>
          <a:prstGeom prst="roundRect">
            <a:avLst/>
          </a:prstGeom>
          <a:solidFill>
            <a:srgbClr val="00B0F0"/>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適用拡大以前からの加入対象（義務的適用）</a:t>
            </a:r>
          </a:p>
        </p:txBody>
      </p:sp>
      <p:cxnSp>
        <p:nvCxnSpPr>
          <p:cNvPr id="17" name="直線コネクタ 16">
            <a:extLst>
              <a:ext uri="{FF2B5EF4-FFF2-40B4-BE49-F238E27FC236}">
                <a16:creationId xmlns:a16="http://schemas.microsoft.com/office/drawing/2014/main" id="{8444C374-34EB-968F-B38E-D4A8AC3D3FBF}"/>
              </a:ext>
              <a:ext uri="{C183D7F6-B498-43B3-948B-1728B52AA6E4}">
                <adec:decorative xmlns:adec="http://schemas.microsoft.com/office/drawing/2017/decorative" val="1"/>
              </a:ext>
            </a:extLst>
          </p:cNvPr>
          <p:cNvCxnSpPr>
            <a:cxnSpLocks/>
          </p:cNvCxnSpPr>
          <p:nvPr/>
        </p:nvCxnSpPr>
        <p:spPr>
          <a:xfrm>
            <a:off x="1653138" y="5143816"/>
            <a:ext cx="6858001"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77E2090-F9AF-02AC-EC28-8105974D54A0}"/>
              </a:ext>
              <a:ext uri="{C183D7F6-B498-43B3-948B-1728B52AA6E4}">
                <adec:decorative xmlns:adec="http://schemas.microsoft.com/office/drawing/2017/decorative" val="1"/>
              </a:ext>
            </a:extLst>
          </p:cNvPr>
          <p:cNvCxnSpPr>
            <a:cxnSpLocks/>
          </p:cNvCxnSpPr>
          <p:nvPr/>
        </p:nvCxnSpPr>
        <p:spPr>
          <a:xfrm>
            <a:off x="1653138" y="4071397"/>
            <a:ext cx="6858001" cy="47515"/>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AE9D67D-5FFD-3442-516C-C5F225BA4353}"/>
              </a:ext>
              <a:ext uri="{C183D7F6-B498-43B3-948B-1728B52AA6E4}">
                <adec:decorative xmlns:adec="http://schemas.microsoft.com/office/drawing/2017/decorative" val="1"/>
              </a:ext>
            </a:extLst>
          </p:cNvPr>
          <p:cNvCxnSpPr>
            <a:cxnSpLocks/>
          </p:cNvCxnSpPr>
          <p:nvPr/>
        </p:nvCxnSpPr>
        <p:spPr>
          <a:xfrm>
            <a:off x="2675822" y="3999311"/>
            <a:ext cx="29580" cy="1479202"/>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844E506-2354-E46E-5C8A-320C3CF84615}"/>
              </a:ext>
              <a:ext uri="{C183D7F6-B498-43B3-948B-1728B52AA6E4}">
                <adec:decorative xmlns:adec="http://schemas.microsoft.com/office/drawing/2017/decorative" val="1"/>
              </a:ext>
            </a:extLst>
          </p:cNvPr>
          <p:cNvCxnSpPr>
            <a:cxnSpLocks/>
          </p:cNvCxnSpPr>
          <p:nvPr/>
        </p:nvCxnSpPr>
        <p:spPr>
          <a:xfrm>
            <a:off x="4293067" y="4001701"/>
            <a:ext cx="17512" cy="1595371"/>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FE7713C-5BD5-3D57-324A-DD856312D730}"/>
              </a:ext>
              <a:ext uri="{C183D7F6-B498-43B3-948B-1728B52AA6E4}">
                <adec:decorative xmlns:adec="http://schemas.microsoft.com/office/drawing/2017/decorative" val="1"/>
              </a:ext>
            </a:extLst>
          </p:cNvPr>
          <p:cNvCxnSpPr>
            <a:cxnSpLocks/>
          </p:cNvCxnSpPr>
          <p:nvPr/>
        </p:nvCxnSpPr>
        <p:spPr>
          <a:xfrm>
            <a:off x="6862113" y="4009790"/>
            <a:ext cx="49734" cy="147451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262208C-1298-3329-CBA1-70D3DCA12421}"/>
              </a:ext>
            </a:extLst>
          </p:cNvPr>
          <p:cNvSpPr txBox="1"/>
          <p:nvPr/>
        </p:nvSpPr>
        <p:spPr>
          <a:xfrm>
            <a:off x="671567" y="5041274"/>
            <a:ext cx="913391" cy="276999"/>
          </a:xfrm>
          <a:prstGeom prst="rect">
            <a:avLst/>
          </a:prstGeom>
          <a:noFill/>
        </p:spPr>
        <p:txBody>
          <a:bodyPr wrap="square" rtlCol="0" anchor="ctr" anchorCtr="0">
            <a:spAutoFit/>
          </a:bodyPr>
          <a:lstStyle/>
          <a:p>
            <a:pPr algn="r"/>
            <a:r>
              <a:rPr kumimoji="1" lang="en-US" altLang="ja-JP" sz="1200" dirty="0">
                <a:latin typeface="+mn-ea"/>
              </a:rPr>
              <a:t>20</a:t>
            </a:r>
            <a:r>
              <a:rPr kumimoji="1" lang="ja-JP" altLang="en-US" sz="1200" dirty="0">
                <a:latin typeface="+mn-ea"/>
              </a:rPr>
              <a:t>時間</a:t>
            </a:r>
          </a:p>
        </p:txBody>
      </p:sp>
      <p:sp>
        <p:nvSpPr>
          <p:cNvPr id="23" name="テキスト ボックス 22">
            <a:extLst>
              <a:ext uri="{FF2B5EF4-FFF2-40B4-BE49-F238E27FC236}">
                <a16:creationId xmlns:a16="http://schemas.microsoft.com/office/drawing/2014/main" id="{CBAA088A-8684-37CB-125D-8A2568A62C6E}"/>
              </a:ext>
            </a:extLst>
          </p:cNvPr>
          <p:cNvSpPr txBox="1"/>
          <p:nvPr/>
        </p:nvSpPr>
        <p:spPr>
          <a:xfrm>
            <a:off x="667551" y="4014571"/>
            <a:ext cx="913391" cy="276999"/>
          </a:xfrm>
          <a:prstGeom prst="rect">
            <a:avLst/>
          </a:prstGeom>
          <a:noFill/>
        </p:spPr>
        <p:txBody>
          <a:bodyPr wrap="square" rtlCol="0" anchor="ctr" anchorCtr="0">
            <a:spAutoFit/>
          </a:bodyPr>
          <a:lstStyle/>
          <a:p>
            <a:pPr algn="r"/>
            <a:r>
              <a:rPr kumimoji="1" lang="en-US" altLang="ja-JP" sz="1200" dirty="0">
                <a:latin typeface="+mn-ea"/>
              </a:rPr>
              <a:t>30</a:t>
            </a:r>
            <a:r>
              <a:rPr kumimoji="1" lang="ja-JP" altLang="en-US" sz="1200" dirty="0">
                <a:latin typeface="+mn-ea"/>
              </a:rPr>
              <a:t>時間</a:t>
            </a:r>
          </a:p>
        </p:txBody>
      </p:sp>
      <p:sp>
        <p:nvSpPr>
          <p:cNvPr id="24" name="テキスト ボックス 23">
            <a:extLst>
              <a:ext uri="{FF2B5EF4-FFF2-40B4-BE49-F238E27FC236}">
                <a16:creationId xmlns:a16="http://schemas.microsoft.com/office/drawing/2014/main" id="{5212EC22-3CB9-68A0-7BE9-B493071271A1}"/>
              </a:ext>
            </a:extLst>
          </p:cNvPr>
          <p:cNvSpPr txBox="1"/>
          <p:nvPr/>
        </p:nvSpPr>
        <p:spPr>
          <a:xfrm>
            <a:off x="990859" y="3179923"/>
            <a:ext cx="553998" cy="878363"/>
          </a:xfrm>
          <a:prstGeom prst="rect">
            <a:avLst/>
          </a:prstGeom>
          <a:noFill/>
        </p:spPr>
        <p:txBody>
          <a:bodyPr vert="eaVert" wrap="square" rtlCol="0">
            <a:spAutoFit/>
          </a:bodyPr>
          <a:lstStyle/>
          <a:p>
            <a:r>
              <a:rPr kumimoji="1" lang="ja-JP" altLang="en-US" sz="1200" b="1" dirty="0">
                <a:latin typeface="+mn-ea"/>
              </a:rPr>
              <a:t>週所定</a:t>
            </a:r>
            <a:endParaRPr kumimoji="1" lang="en-US" altLang="ja-JP" sz="1200" b="1" dirty="0">
              <a:latin typeface="+mn-ea"/>
            </a:endParaRPr>
          </a:p>
          <a:p>
            <a:r>
              <a:rPr kumimoji="1" lang="ja-JP" altLang="en-US" sz="1200" b="1" dirty="0">
                <a:latin typeface="+mn-ea"/>
              </a:rPr>
              <a:t>労働時間</a:t>
            </a:r>
          </a:p>
        </p:txBody>
      </p:sp>
      <p:sp>
        <p:nvSpPr>
          <p:cNvPr id="25" name="テキスト ボックス 24">
            <a:extLst>
              <a:ext uri="{FF2B5EF4-FFF2-40B4-BE49-F238E27FC236}">
                <a16:creationId xmlns:a16="http://schemas.microsoft.com/office/drawing/2014/main" id="{446BA990-8F29-A11D-22C8-C1F5DD1D5D97}"/>
              </a:ext>
            </a:extLst>
          </p:cNvPr>
          <p:cNvSpPr txBox="1"/>
          <p:nvPr/>
        </p:nvSpPr>
        <p:spPr>
          <a:xfrm>
            <a:off x="2350971" y="5728520"/>
            <a:ext cx="721892" cy="276999"/>
          </a:xfrm>
          <a:prstGeom prst="rect">
            <a:avLst/>
          </a:prstGeom>
          <a:noFill/>
        </p:spPr>
        <p:txBody>
          <a:bodyPr wrap="square" rtlCol="0">
            <a:spAutoFit/>
          </a:bodyPr>
          <a:lstStyle/>
          <a:p>
            <a:pPr algn="ctr"/>
            <a:r>
              <a:rPr kumimoji="1" lang="en-US" altLang="ja-JP" sz="1200" dirty="0">
                <a:latin typeface="+mn-ea"/>
              </a:rPr>
              <a:t>50</a:t>
            </a:r>
            <a:r>
              <a:rPr kumimoji="1" lang="ja-JP" altLang="en-US" sz="1200" dirty="0">
                <a:latin typeface="+mn-ea"/>
              </a:rPr>
              <a:t>人</a:t>
            </a:r>
          </a:p>
        </p:txBody>
      </p:sp>
      <p:sp>
        <p:nvSpPr>
          <p:cNvPr id="26" name="テキスト ボックス 25">
            <a:extLst>
              <a:ext uri="{FF2B5EF4-FFF2-40B4-BE49-F238E27FC236}">
                <a16:creationId xmlns:a16="http://schemas.microsoft.com/office/drawing/2014/main" id="{68DFFB2F-A8ED-8DAE-C063-5360CCCA6D19}"/>
              </a:ext>
            </a:extLst>
          </p:cNvPr>
          <p:cNvSpPr txBox="1"/>
          <p:nvPr/>
        </p:nvSpPr>
        <p:spPr>
          <a:xfrm>
            <a:off x="3889504" y="5710694"/>
            <a:ext cx="721892" cy="276999"/>
          </a:xfrm>
          <a:prstGeom prst="rect">
            <a:avLst/>
          </a:prstGeom>
          <a:noFill/>
        </p:spPr>
        <p:txBody>
          <a:bodyPr wrap="square" rtlCol="0">
            <a:spAutoFit/>
          </a:bodyPr>
          <a:lstStyle/>
          <a:p>
            <a:pPr algn="ctr"/>
            <a:r>
              <a:rPr kumimoji="1" lang="en-US" altLang="ja-JP" sz="1200" dirty="0">
                <a:latin typeface="+mn-ea"/>
              </a:rPr>
              <a:t>100</a:t>
            </a:r>
            <a:r>
              <a:rPr kumimoji="1" lang="ja-JP" altLang="en-US" sz="1200" dirty="0">
                <a:latin typeface="+mn-ea"/>
              </a:rPr>
              <a:t>人</a:t>
            </a:r>
          </a:p>
        </p:txBody>
      </p:sp>
      <p:sp>
        <p:nvSpPr>
          <p:cNvPr id="27" name="テキスト ボックス 26">
            <a:extLst>
              <a:ext uri="{FF2B5EF4-FFF2-40B4-BE49-F238E27FC236}">
                <a16:creationId xmlns:a16="http://schemas.microsoft.com/office/drawing/2014/main" id="{918337B0-5E24-DA6C-6D17-528AE43A82AB}"/>
              </a:ext>
            </a:extLst>
          </p:cNvPr>
          <p:cNvSpPr txBox="1"/>
          <p:nvPr/>
        </p:nvSpPr>
        <p:spPr>
          <a:xfrm>
            <a:off x="6650257" y="5683034"/>
            <a:ext cx="721892" cy="276999"/>
          </a:xfrm>
          <a:prstGeom prst="rect">
            <a:avLst/>
          </a:prstGeom>
          <a:noFill/>
        </p:spPr>
        <p:txBody>
          <a:bodyPr wrap="square" rtlCol="0">
            <a:spAutoFit/>
          </a:bodyPr>
          <a:lstStyle/>
          <a:p>
            <a:pPr algn="ctr"/>
            <a:r>
              <a:rPr kumimoji="1" lang="en-US" altLang="ja-JP" sz="1200" dirty="0">
                <a:latin typeface="+mn-ea"/>
              </a:rPr>
              <a:t>500</a:t>
            </a:r>
            <a:r>
              <a:rPr kumimoji="1" lang="ja-JP" altLang="en-US" sz="1200" dirty="0">
                <a:latin typeface="+mn-ea"/>
              </a:rPr>
              <a:t>人</a:t>
            </a:r>
          </a:p>
        </p:txBody>
      </p:sp>
      <p:sp>
        <p:nvSpPr>
          <p:cNvPr id="28" name="テキスト ボックス 27">
            <a:extLst>
              <a:ext uri="{FF2B5EF4-FFF2-40B4-BE49-F238E27FC236}">
                <a16:creationId xmlns:a16="http://schemas.microsoft.com/office/drawing/2014/main" id="{DA1FC51C-4B44-B55F-14AD-59B7C897AA40}"/>
              </a:ext>
            </a:extLst>
          </p:cNvPr>
          <p:cNvSpPr txBox="1"/>
          <p:nvPr/>
        </p:nvSpPr>
        <p:spPr>
          <a:xfrm>
            <a:off x="7861434" y="5683034"/>
            <a:ext cx="840206" cy="276999"/>
          </a:xfrm>
          <a:prstGeom prst="rect">
            <a:avLst/>
          </a:prstGeom>
          <a:noFill/>
        </p:spPr>
        <p:txBody>
          <a:bodyPr wrap="square" rtlCol="0">
            <a:spAutoFit/>
          </a:bodyPr>
          <a:lstStyle/>
          <a:p>
            <a:pPr algn="ctr"/>
            <a:r>
              <a:rPr kumimoji="1" lang="ja-JP" altLang="en-US" sz="1200" b="1" dirty="0">
                <a:latin typeface="+mn-ea"/>
              </a:rPr>
              <a:t>従業員数</a:t>
            </a:r>
          </a:p>
        </p:txBody>
      </p:sp>
      <p:sp>
        <p:nvSpPr>
          <p:cNvPr id="29" name="テキスト ボックス 28">
            <a:extLst>
              <a:ext uri="{FF2B5EF4-FFF2-40B4-BE49-F238E27FC236}">
                <a16:creationId xmlns:a16="http://schemas.microsoft.com/office/drawing/2014/main" id="{D282D35F-5C4F-17AB-A8EA-D27D3BE4C494}"/>
              </a:ext>
            </a:extLst>
          </p:cNvPr>
          <p:cNvSpPr txBox="1"/>
          <p:nvPr/>
        </p:nvSpPr>
        <p:spPr>
          <a:xfrm>
            <a:off x="2684846" y="3115912"/>
            <a:ext cx="4367464" cy="369332"/>
          </a:xfrm>
          <a:prstGeom prst="rect">
            <a:avLst/>
          </a:prstGeom>
          <a:noFill/>
        </p:spPr>
        <p:txBody>
          <a:bodyPr wrap="square" rtlCol="0">
            <a:spAutoFit/>
          </a:bodyPr>
          <a:lstStyle/>
          <a:p>
            <a:pPr algn="ctr"/>
            <a:r>
              <a:rPr kumimoji="1" lang="ja-JP" altLang="en-US" b="1" dirty="0"/>
              <a:t>被用者保険の適用拡大イメージ</a:t>
            </a:r>
          </a:p>
        </p:txBody>
      </p:sp>
      <p:sp>
        <p:nvSpPr>
          <p:cNvPr id="30" name="四角形: 角を丸くする 29">
            <a:extLst>
              <a:ext uri="{FF2B5EF4-FFF2-40B4-BE49-F238E27FC236}">
                <a16:creationId xmlns:a16="http://schemas.microsoft.com/office/drawing/2014/main" id="{5AC89AC4-71F8-B3CB-7A61-FBE8E39FF6C5}"/>
              </a:ext>
              <a:ext uri="{C183D7F6-B498-43B3-948B-1728B52AA6E4}">
                <adec:decorative xmlns:adec="http://schemas.microsoft.com/office/drawing/2017/decorative" val="1"/>
              </a:ext>
            </a:extLst>
          </p:cNvPr>
          <p:cNvSpPr/>
          <p:nvPr/>
        </p:nvSpPr>
        <p:spPr>
          <a:xfrm>
            <a:off x="2731968" y="4075445"/>
            <a:ext cx="1595877" cy="112368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F0F7BD21-E2EB-7C6C-A8BB-824E2576956C}"/>
              </a:ext>
            </a:extLst>
          </p:cNvPr>
          <p:cNvSpPr txBox="1"/>
          <p:nvPr/>
        </p:nvSpPr>
        <p:spPr>
          <a:xfrm>
            <a:off x="3612679" y="5206977"/>
            <a:ext cx="2389273" cy="338554"/>
          </a:xfrm>
          <a:prstGeom prst="rect">
            <a:avLst/>
          </a:prstGeom>
          <a:noFill/>
        </p:spPr>
        <p:txBody>
          <a:bodyPr wrap="square" rtlCol="0" anchor="ctr" anchorCtr="0">
            <a:spAutoFit/>
          </a:bodyPr>
          <a:lstStyle/>
          <a:p>
            <a:pPr algn="ctr"/>
            <a:r>
              <a:rPr kumimoji="1" lang="en-US" altLang="ja-JP" sz="1600" b="1" dirty="0">
                <a:solidFill>
                  <a:schemeClr val="accent3"/>
                </a:solidFill>
              </a:rPr>
              <a:t>2022</a:t>
            </a:r>
            <a:r>
              <a:rPr kumimoji="1" lang="ja-JP" altLang="en-US" sz="1600" b="1" dirty="0">
                <a:solidFill>
                  <a:schemeClr val="accent3"/>
                </a:solidFill>
              </a:rPr>
              <a:t>年法律改正</a:t>
            </a:r>
          </a:p>
        </p:txBody>
      </p:sp>
      <p:sp>
        <p:nvSpPr>
          <p:cNvPr id="34" name="四角形: 角を丸くする 33">
            <a:extLst>
              <a:ext uri="{FF2B5EF4-FFF2-40B4-BE49-F238E27FC236}">
                <a16:creationId xmlns:a16="http://schemas.microsoft.com/office/drawing/2014/main" id="{41B56F50-A306-A530-A878-2972F2C568F9}"/>
              </a:ext>
              <a:ext uri="{C183D7F6-B498-43B3-948B-1728B52AA6E4}">
                <adec:decorative xmlns:adec="http://schemas.microsoft.com/office/drawing/2017/decorative" val="1"/>
              </a:ext>
            </a:extLst>
          </p:cNvPr>
          <p:cNvSpPr/>
          <p:nvPr/>
        </p:nvSpPr>
        <p:spPr>
          <a:xfrm>
            <a:off x="2684846" y="4056383"/>
            <a:ext cx="4242791" cy="1123682"/>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AC117C6-5A0F-5F1C-16E0-3E6023A63B28}"/>
              </a:ext>
            </a:extLst>
          </p:cNvPr>
          <p:cNvSpPr txBox="1"/>
          <p:nvPr/>
        </p:nvSpPr>
        <p:spPr>
          <a:xfrm>
            <a:off x="679589" y="5364531"/>
            <a:ext cx="913391" cy="276999"/>
          </a:xfrm>
          <a:prstGeom prst="rect">
            <a:avLst/>
          </a:prstGeom>
          <a:noFill/>
        </p:spPr>
        <p:txBody>
          <a:bodyPr wrap="square" rtlCol="0" anchor="ctr" anchorCtr="0">
            <a:spAutoFit/>
          </a:bodyPr>
          <a:lstStyle/>
          <a:p>
            <a:pPr algn="r"/>
            <a:r>
              <a:rPr lang="en-US" altLang="ja-JP" sz="1200" dirty="0">
                <a:latin typeface="+mn-ea"/>
              </a:rPr>
              <a:t>10</a:t>
            </a:r>
            <a:r>
              <a:rPr kumimoji="1" lang="ja-JP" altLang="en-US" sz="1200" dirty="0">
                <a:latin typeface="+mn-ea"/>
              </a:rPr>
              <a:t>時間</a:t>
            </a:r>
          </a:p>
        </p:txBody>
      </p:sp>
      <p:sp>
        <p:nvSpPr>
          <p:cNvPr id="13" name="四角形: 角を丸くする 12">
            <a:extLst>
              <a:ext uri="{FF2B5EF4-FFF2-40B4-BE49-F238E27FC236}">
                <a16:creationId xmlns:a16="http://schemas.microsoft.com/office/drawing/2014/main" id="{B3D57AD2-3CCE-6CF4-E065-ECD43906ACD8}"/>
              </a:ext>
            </a:extLst>
          </p:cNvPr>
          <p:cNvSpPr/>
          <p:nvPr/>
        </p:nvSpPr>
        <p:spPr bwMode="auto">
          <a:xfrm>
            <a:off x="8553400" y="3320988"/>
            <a:ext cx="555986" cy="1814428"/>
          </a:xfrm>
          <a:prstGeom prst="roundRect">
            <a:avLst/>
          </a:prstGeom>
          <a:solidFill>
            <a:srgbClr val="FFF4F3"/>
          </a:solidFill>
          <a:ln w="38100">
            <a:solidFill>
              <a:schemeClr val="tx2"/>
            </a:solidFill>
            <a:prstDash val="sysDot"/>
          </a:ln>
          <a:effectLst/>
        </p:spPr>
        <p:txBody>
          <a:bodyPr rot="0" spcFirstLastPara="0" vertOverflow="overflow" horzOverflow="overflow" vert="eaVert" wrap="square" lIns="108000" tIns="108000" rIns="108000" bIns="90000" numCol="1" spcCol="0" rtlCol="0" fromWordArt="0" anchor="ctr" anchorCtr="0" forceAA="0" compatLnSpc="1">
            <a:prstTxWarp prst="textNoShape">
              <a:avLst/>
            </a:prstTxWarp>
            <a:noAutofit/>
          </a:bodyPr>
          <a:lstStyle/>
          <a:p>
            <a:pPr algn="ctr">
              <a:lnSpc>
                <a:spcPts val="1200"/>
              </a:lnSpc>
              <a:spcBef>
                <a:spcPct val="0"/>
              </a:spcBef>
              <a:spcAft>
                <a:spcPts val="600"/>
              </a:spcAft>
            </a:pPr>
            <a:r>
              <a:rPr kumimoji="1" lang="ja-JP" altLang="en-US" sz="1200" dirty="0">
                <a:solidFill>
                  <a:srgbClr val="4D4D4D"/>
                </a:solidFill>
                <a:latin typeface="メイリオ" pitchFamily="50" charset="-128"/>
                <a:ea typeface="メイリオ" pitchFamily="50" charset="-128"/>
                <a:cs typeface="メイリオ" pitchFamily="50" charset="-128"/>
              </a:rPr>
              <a:t>個人事業所の</a:t>
            </a:r>
            <a:endParaRPr kumimoji="1" lang="en-US" altLang="ja-JP" sz="1200" dirty="0">
              <a:solidFill>
                <a:srgbClr val="4D4D4D"/>
              </a:solidFill>
              <a:latin typeface="メイリオ" pitchFamily="50" charset="-128"/>
              <a:ea typeface="メイリオ" pitchFamily="50" charset="-128"/>
              <a:cs typeface="メイリオ" pitchFamily="50" charset="-128"/>
            </a:endParaRPr>
          </a:p>
          <a:p>
            <a:pPr algn="ctr">
              <a:lnSpc>
                <a:spcPts val="1200"/>
              </a:lnSpc>
              <a:spcBef>
                <a:spcPct val="0"/>
              </a:spcBef>
              <a:spcAft>
                <a:spcPts val="600"/>
              </a:spcAft>
            </a:pPr>
            <a:r>
              <a:rPr kumimoji="1" lang="ja-JP" altLang="en-US" sz="1200" dirty="0">
                <a:solidFill>
                  <a:srgbClr val="4D4D4D"/>
                </a:solidFill>
                <a:latin typeface="メイリオ" pitchFamily="50" charset="-128"/>
                <a:ea typeface="メイリオ" pitchFamily="50" charset="-128"/>
                <a:cs typeface="メイリオ" pitchFamily="50" charset="-128"/>
              </a:rPr>
              <a:t>適用見直し等</a:t>
            </a:r>
          </a:p>
        </p:txBody>
      </p:sp>
      <p:sp>
        <p:nvSpPr>
          <p:cNvPr id="15" name="四角形: 角を丸くする 14">
            <a:extLst>
              <a:ext uri="{FF2B5EF4-FFF2-40B4-BE49-F238E27FC236}">
                <a16:creationId xmlns:a16="http://schemas.microsoft.com/office/drawing/2014/main" id="{23FC9900-8760-EAF7-AF4E-54CF1375456A}"/>
              </a:ext>
              <a:ext uri="{C183D7F6-B498-43B3-948B-1728B52AA6E4}">
                <adec:decorative xmlns:adec="http://schemas.microsoft.com/office/drawing/2017/decorative" val="1"/>
              </a:ext>
            </a:extLst>
          </p:cNvPr>
          <p:cNvSpPr/>
          <p:nvPr/>
        </p:nvSpPr>
        <p:spPr bwMode="auto">
          <a:xfrm>
            <a:off x="1592981" y="5162935"/>
            <a:ext cx="7516406" cy="390301"/>
          </a:xfrm>
          <a:prstGeom prst="roundRect">
            <a:avLst/>
          </a:prstGeom>
          <a:noFill/>
          <a:ln w="38100">
            <a:solidFill>
              <a:schemeClr val="tx2"/>
            </a:solidFill>
            <a:prstDash val="sysDot"/>
          </a:ln>
          <a:effectLst/>
        </p:spPr>
        <p:txBody>
          <a:bodyPr rot="0" spcFirstLastPara="0" vertOverflow="overflow" horzOverflow="overflow" vert="eaVert" wrap="square" lIns="108000" tIns="108000" rIns="108000" bIns="90000" numCol="1" spcCol="0" rtlCol="0" fromWordArt="0" anchor="ctr" anchorCtr="0" forceAA="0" compatLnSpc="1">
            <a:prstTxWarp prst="textNoShape">
              <a:avLst/>
            </a:prstTxWarp>
            <a:noAutofit/>
          </a:bodyPr>
          <a:lstStyle/>
          <a:p>
            <a:pPr algn="ctr">
              <a:lnSpc>
                <a:spcPts val="1200"/>
              </a:lnSpc>
              <a:spcBef>
                <a:spcPct val="0"/>
              </a:spcBef>
              <a:spcAft>
                <a:spcPts val="600"/>
              </a:spcAft>
            </a:pPr>
            <a:endParaRPr kumimoji="1" lang="ja-JP" altLang="en-US" sz="12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38191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D8E4D-C6FC-0240-6695-C349F80919F0}"/>
            </a:ext>
          </a:extLst>
        </p:cNvPr>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F798DBA1-0306-FE4F-3260-AC8E955FA1DD}"/>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333333"/>
                </a:solidFill>
                <a:effectLst/>
                <a:uLnTx/>
                <a:uFillTx/>
                <a:latin typeface="メイリオ"/>
                <a:ea typeface="メイリオ"/>
                <a:cs typeface="+mn-cs"/>
              </a:rPr>
              <a:t>© </a:t>
            </a:r>
            <a:r>
              <a:rPr kumimoji="1" lang="ja-JP" altLang="en-US" sz="1100" b="0" i="0" u="none" strike="noStrike" kern="1200" cap="none" spc="0" normalizeH="0" baseline="0" noProof="0" dirty="0">
                <a:ln>
                  <a:noFill/>
                </a:ln>
                <a:solidFill>
                  <a:srgbClr val="333333"/>
                </a:solidFill>
                <a:effectLst/>
                <a:uLnTx/>
                <a:uFillTx/>
                <a:latin typeface="メイリオ"/>
                <a:ea typeface="メイリオ"/>
                <a:cs typeface="+mn-cs"/>
              </a:rPr>
              <a:t>ワーク・ライフ・サポート大泉</a:t>
            </a:r>
          </a:p>
        </p:txBody>
      </p:sp>
      <p:sp>
        <p:nvSpPr>
          <p:cNvPr id="3" name="スライド番号プレースホルダー 2">
            <a:extLst>
              <a:ext uri="{FF2B5EF4-FFF2-40B4-BE49-F238E27FC236}">
                <a16:creationId xmlns:a16="http://schemas.microsoft.com/office/drawing/2014/main" id="{37CD35C3-96BE-3B31-8A10-0C29D963065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508C7-2FE0-4945-9CBD-863E05F850D2}" type="slidenum">
              <a:rPr kumimoji="1" lang="ja-JP" altLang="en-US" sz="1100" b="0" i="0" u="none" strike="noStrike" kern="1200" cap="none" spc="0" normalizeH="0" baseline="0" noProof="0" smtClean="0">
                <a:ln>
                  <a:noFill/>
                </a:ln>
                <a:solidFill>
                  <a:srgbClr val="333333"/>
                </a:solidFill>
                <a:effectLst/>
                <a:uLnTx/>
                <a:uFillTx/>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100" b="0" i="0" u="none" strike="noStrike" kern="1200" cap="none" spc="0" normalizeH="0" baseline="0" noProof="0" dirty="0">
              <a:ln>
                <a:noFill/>
              </a:ln>
              <a:solidFill>
                <a:srgbClr val="333333"/>
              </a:solidFill>
              <a:effectLst/>
              <a:uLnTx/>
              <a:uFillTx/>
              <a:latin typeface="メイリオ"/>
              <a:ea typeface="メイリオ"/>
            </a:endParaRPr>
          </a:p>
        </p:txBody>
      </p:sp>
      <p:sp>
        <p:nvSpPr>
          <p:cNvPr id="38" name="テキスト ボックス 37">
            <a:extLst>
              <a:ext uri="{FF2B5EF4-FFF2-40B4-BE49-F238E27FC236}">
                <a16:creationId xmlns:a16="http://schemas.microsoft.com/office/drawing/2014/main" id="{9EB73110-2C03-D418-213B-A74E6B94AF51}"/>
              </a:ext>
            </a:extLst>
          </p:cNvPr>
          <p:cNvSpPr txBox="1"/>
          <p:nvPr/>
        </p:nvSpPr>
        <p:spPr>
          <a:xfrm>
            <a:off x="581298" y="714182"/>
            <a:ext cx="917851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00215D"/>
                </a:solidFill>
                <a:latin typeface="メイリオ"/>
                <a:ea typeface="メイリオ"/>
              </a:rPr>
              <a:t>参考２：被用者</a:t>
            </a:r>
            <a:r>
              <a:rPr kumimoji="1" lang="ja-JP" altLang="en-US" sz="1600" b="1" i="0" u="none" strike="noStrike" kern="1200" cap="none" spc="0" normalizeH="0" baseline="0" noProof="0" dirty="0">
                <a:ln>
                  <a:noFill/>
                </a:ln>
                <a:solidFill>
                  <a:srgbClr val="00215D"/>
                </a:solidFill>
                <a:effectLst/>
                <a:uLnTx/>
                <a:uFillTx/>
                <a:latin typeface="メイリオ"/>
                <a:ea typeface="メイリオ"/>
                <a:cs typeface="+mn-cs"/>
              </a:rPr>
              <a:t>保険の適用事業所・適用業種および被保険者の適用要件イメージ</a:t>
            </a:r>
            <a:endParaRPr kumimoji="1" lang="ja-JP" altLang="en-US" sz="1600" b="0" i="0" u="none" strike="noStrike" kern="1200" cap="none" spc="0" normalizeH="0" baseline="0" noProof="0" dirty="0">
              <a:ln>
                <a:noFill/>
              </a:ln>
              <a:solidFill>
                <a:srgbClr val="00215D"/>
              </a:solidFill>
              <a:effectLst/>
              <a:uLnTx/>
              <a:uFillTx/>
              <a:latin typeface="メイリオ"/>
              <a:ea typeface="メイリオ"/>
              <a:cs typeface="+mn-cs"/>
            </a:endParaRPr>
          </a:p>
        </p:txBody>
      </p:sp>
      <p:sp>
        <p:nvSpPr>
          <p:cNvPr id="8" name="テキスト ボックス 7">
            <a:extLst>
              <a:ext uri="{FF2B5EF4-FFF2-40B4-BE49-F238E27FC236}">
                <a16:creationId xmlns:a16="http://schemas.microsoft.com/office/drawing/2014/main" id="{FB4C1AB3-9F5C-F244-F869-A01AE19F3D67}"/>
              </a:ext>
            </a:extLst>
          </p:cNvPr>
          <p:cNvSpPr txBox="1"/>
          <p:nvPr/>
        </p:nvSpPr>
        <p:spPr>
          <a:xfrm>
            <a:off x="599015" y="1086835"/>
            <a:ext cx="8710469" cy="1244595"/>
          </a:xfrm>
          <a:prstGeom prst="roundRect">
            <a:avLst/>
          </a:prstGeom>
          <a:solidFill>
            <a:srgbClr val="FFFBFB"/>
          </a:solidFill>
          <a:ln w="6350">
            <a:solidFill>
              <a:schemeClr val="accent4"/>
            </a:solidFill>
          </a:ln>
        </p:spPr>
        <p:txBody>
          <a:bodyPr wrap="square" rtlCol="0" anchor="ctr" anchorCtr="0">
            <a:noAutofit/>
          </a:bodyPr>
          <a:lstStyle/>
          <a:p>
            <a:pPr marL="285750" indent="-285750" algn="just">
              <a:lnSpc>
                <a:spcPts val="1100"/>
              </a:lnSpc>
              <a:buFont typeface="Wingdings" panose="05000000000000000000" pitchFamily="2" charset="2"/>
              <a:buChar char="u"/>
            </a:pPr>
            <a:r>
              <a:rPr lang="ja-JP" altLang="en-US" sz="1400" dirty="0">
                <a:latin typeface="+mn-ea"/>
              </a:rPr>
              <a:t>社会保険（国保・国年・介護保険を含む）のうち特に</a:t>
            </a:r>
            <a:r>
              <a:rPr kumimoji="1" lang="ja-JP" altLang="en-US" sz="1400" dirty="0">
                <a:latin typeface="+mn-ea"/>
              </a:rPr>
              <a:t>健康保険・厚生年金保険を被用者保険と呼称</a:t>
            </a:r>
            <a:endParaRPr kumimoji="1" lang="en-US" altLang="ja-JP" sz="1400" dirty="0">
              <a:latin typeface="+mn-ea"/>
            </a:endParaRPr>
          </a:p>
          <a:p>
            <a:pPr algn="just">
              <a:lnSpc>
                <a:spcPts val="1100"/>
              </a:lnSpc>
            </a:pPr>
            <a:endParaRPr kumimoji="1" lang="en-US" altLang="ja-JP" sz="1400" dirty="0">
              <a:latin typeface="+mn-ea"/>
            </a:endParaRPr>
          </a:p>
          <a:p>
            <a:pPr marL="285750" indent="-285750" algn="just">
              <a:lnSpc>
                <a:spcPts val="1100"/>
              </a:lnSpc>
              <a:buFont typeface="Wingdings" panose="05000000000000000000" pitchFamily="2" charset="2"/>
              <a:buChar char="u"/>
            </a:pPr>
            <a:r>
              <a:rPr kumimoji="1" lang="ja-JP" altLang="en-US" sz="1400" dirty="0">
                <a:latin typeface="+mn-ea"/>
              </a:rPr>
              <a:t>適用事業所・適用業種および被保険者の適用要件は健康保険・厚生年金において同様</a:t>
            </a:r>
            <a:endParaRPr kumimoji="1" lang="en-US" altLang="ja-JP" sz="1400" dirty="0">
              <a:latin typeface="+mn-ea"/>
            </a:endParaRPr>
          </a:p>
          <a:p>
            <a:pPr marL="285750" indent="-285750" algn="just">
              <a:lnSpc>
                <a:spcPts val="1100"/>
              </a:lnSpc>
              <a:buFont typeface="Wingdings" panose="05000000000000000000" pitchFamily="2" charset="2"/>
              <a:buChar char="u"/>
            </a:pPr>
            <a:endParaRPr kumimoji="1" lang="en-US" altLang="ja-JP" sz="1400" dirty="0">
              <a:latin typeface="+mn-ea"/>
            </a:endParaRPr>
          </a:p>
          <a:p>
            <a:pPr marL="285750" indent="-285750">
              <a:lnSpc>
                <a:spcPts val="1100"/>
              </a:lnSpc>
              <a:buFont typeface="Wingdings" panose="05000000000000000000" pitchFamily="2" charset="2"/>
              <a:buChar char="u"/>
            </a:pPr>
            <a:r>
              <a:rPr kumimoji="1" lang="ja-JP" altLang="en-US" sz="1400" dirty="0">
                <a:latin typeface="+mn-ea"/>
              </a:rPr>
              <a:t>正社員と</a:t>
            </a:r>
            <a:r>
              <a:rPr kumimoji="1" lang="en-US" altLang="ja-JP" sz="1400" dirty="0">
                <a:latin typeface="+mn-ea"/>
              </a:rPr>
              <a:t>3/4</a:t>
            </a:r>
            <a:r>
              <a:rPr kumimoji="1" lang="ja-JP" altLang="en-US" sz="1400" dirty="0">
                <a:latin typeface="+mn-ea"/>
              </a:rPr>
              <a:t>基準労働者に加え、</a:t>
            </a:r>
            <a:r>
              <a:rPr kumimoji="1" lang="en-US" altLang="ja-JP" sz="1400" dirty="0">
                <a:latin typeface="+mn-ea"/>
              </a:rPr>
              <a:t>3/4</a:t>
            </a:r>
            <a:r>
              <a:rPr kumimoji="1" lang="ja-JP" altLang="en-US" sz="1400" dirty="0">
                <a:latin typeface="+mn-ea"/>
              </a:rPr>
              <a:t>基準に満たない短時間労働者まで適用拡大が進</a:t>
            </a:r>
            <a:r>
              <a:rPr lang="ja-JP" altLang="en-US" sz="1400" dirty="0">
                <a:latin typeface="+mn-ea"/>
              </a:rPr>
              <a:t>む</a:t>
            </a:r>
            <a:endParaRPr kumimoji="1" lang="en-US" altLang="ja-JP" sz="1400" dirty="0">
              <a:latin typeface="+mn-ea"/>
            </a:endParaRPr>
          </a:p>
          <a:p>
            <a:pPr marL="285750" indent="-285750">
              <a:lnSpc>
                <a:spcPts val="1100"/>
              </a:lnSpc>
              <a:buFont typeface="Wingdings" panose="05000000000000000000" pitchFamily="2" charset="2"/>
              <a:buChar char="u"/>
            </a:pPr>
            <a:endParaRPr lang="en-US" altLang="ja-JP" sz="1400" dirty="0">
              <a:latin typeface="+mn-ea"/>
            </a:endParaRPr>
          </a:p>
          <a:p>
            <a:pPr marL="285750" indent="-285750">
              <a:lnSpc>
                <a:spcPts val="1100"/>
              </a:lnSpc>
              <a:buFont typeface="Wingdings" panose="05000000000000000000" pitchFamily="2" charset="2"/>
              <a:buChar char="u"/>
            </a:pPr>
            <a:r>
              <a:rPr lang="ja-JP" altLang="en-US" sz="1400" dirty="0">
                <a:latin typeface="+mn-ea"/>
              </a:rPr>
              <a:t>年収</a:t>
            </a:r>
            <a:r>
              <a:rPr lang="en-US" altLang="ja-JP" sz="1400" dirty="0">
                <a:latin typeface="+mn-ea"/>
              </a:rPr>
              <a:t>130</a:t>
            </a:r>
            <a:r>
              <a:rPr lang="ja-JP" altLang="en-US" sz="1400" dirty="0">
                <a:latin typeface="+mn-ea"/>
              </a:rPr>
              <a:t>万円未満の扶養要件よりも被用者保険の適用要件に該当した場合が優先する</a:t>
            </a:r>
            <a:endParaRPr kumimoji="1" lang="en-US" altLang="ja-JP" sz="1400" dirty="0">
              <a:latin typeface="+mn-ea"/>
            </a:endParaRPr>
          </a:p>
        </p:txBody>
      </p:sp>
      <p:graphicFrame>
        <p:nvGraphicFramePr>
          <p:cNvPr id="9" name="表 8">
            <a:extLst>
              <a:ext uri="{FF2B5EF4-FFF2-40B4-BE49-F238E27FC236}">
                <a16:creationId xmlns:a16="http://schemas.microsoft.com/office/drawing/2014/main" id="{DB049A3F-7F6D-48EE-2444-51242B632BB9}"/>
              </a:ext>
            </a:extLst>
          </p:cNvPr>
          <p:cNvGraphicFramePr>
            <a:graphicFrameLocks noGrp="1"/>
          </p:cNvGraphicFramePr>
          <p:nvPr>
            <p:extLst>
              <p:ext uri="{D42A27DB-BD31-4B8C-83A1-F6EECF244321}">
                <p14:modId xmlns:p14="http://schemas.microsoft.com/office/powerpoint/2010/main" val="4201960343"/>
              </p:ext>
            </p:extLst>
          </p:nvPr>
        </p:nvGraphicFramePr>
        <p:xfrm>
          <a:off x="581298" y="4131094"/>
          <a:ext cx="4850054" cy="2182622"/>
        </p:xfrm>
        <a:graphic>
          <a:graphicData uri="http://schemas.openxmlformats.org/drawingml/2006/table">
            <a:tbl>
              <a:tblPr firstRow="1" bandRow="1">
                <a:tableStyleId>{21E4AEA4-8DFA-4A89-87EB-49C32662AFE0}</a:tableStyleId>
              </a:tblPr>
              <a:tblGrid>
                <a:gridCol w="731036">
                  <a:extLst>
                    <a:ext uri="{9D8B030D-6E8A-4147-A177-3AD203B41FA5}">
                      <a16:colId xmlns:a16="http://schemas.microsoft.com/office/drawing/2014/main" val="882967830"/>
                    </a:ext>
                  </a:extLst>
                </a:gridCol>
                <a:gridCol w="1308418">
                  <a:extLst>
                    <a:ext uri="{9D8B030D-6E8A-4147-A177-3AD203B41FA5}">
                      <a16:colId xmlns:a16="http://schemas.microsoft.com/office/drawing/2014/main" val="2422376023"/>
                    </a:ext>
                  </a:extLst>
                </a:gridCol>
                <a:gridCol w="1549718">
                  <a:extLst>
                    <a:ext uri="{9D8B030D-6E8A-4147-A177-3AD203B41FA5}">
                      <a16:colId xmlns:a16="http://schemas.microsoft.com/office/drawing/2014/main" val="688389764"/>
                    </a:ext>
                  </a:extLst>
                </a:gridCol>
                <a:gridCol w="1260882">
                  <a:extLst>
                    <a:ext uri="{9D8B030D-6E8A-4147-A177-3AD203B41FA5}">
                      <a16:colId xmlns:a16="http://schemas.microsoft.com/office/drawing/2014/main" val="2016418952"/>
                    </a:ext>
                  </a:extLst>
                </a:gridCol>
              </a:tblGrid>
              <a:tr h="1002389">
                <a:tc>
                  <a:txBody>
                    <a:bodyPr/>
                    <a:lstStyle/>
                    <a:p>
                      <a:pPr algn="ctr"/>
                      <a:r>
                        <a:rPr kumimoji="1" lang="ja-JP" altLang="en-US" sz="1400" dirty="0">
                          <a:latin typeface="+mj-ea"/>
                          <a:ea typeface="+mj-ea"/>
                        </a:rPr>
                        <a:t>区分</a:t>
                      </a:r>
                    </a:p>
                  </a:txBody>
                  <a:tcPr anchor="ctr"/>
                </a:tc>
                <a:tc>
                  <a:txBody>
                    <a:bodyPr/>
                    <a:lstStyle/>
                    <a:p>
                      <a:pPr algn="ctr"/>
                      <a:r>
                        <a:rPr kumimoji="1" lang="ja-JP" altLang="en-US" sz="1400" dirty="0">
                          <a:latin typeface="+mj-ea"/>
                          <a:ea typeface="+mj-ea"/>
                        </a:rPr>
                        <a:t>常時使用する</a:t>
                      </a:r>
                      <a:endParaRPr kumimoji="1" lang="en-US" altLang="ja-JP" sz="1400" dirty="0">
                        <a:latin typeface="+mj-ea"/>
                        <a:ea typeface="+mj-ea"/>
                      </a:endParaRPr>
                    </a:p>
                    <a:p>
                      <a:pPr algn="ctr"/>
                      <a:r>
                        <a:rPr kumimoji="1" lang="ja-JP" altLang="en-US" sz="1400" dirty="0">
                          <a:latin typeface="+mj-ea"/>
                          <a:ea typeface="+mj-ea"/>
                        </a:rPr>
                        <a:t>従業員数</a:t>
                      </a:r>
                    </a:p>
                  </a:txBody>
                  <a:tcPr anchor="ctr"/>
                </a:tc>
                <a:tc>
                  <a:txBody>
                    <a:bodyPr/>
                    <a:lstStyle/>
                    <a:p>
                      <a:pPr algn="ctr"/>
                      <a:r>
                        <a:rPr kumimoji="1" lang="ja-JP" altLang="en-US" sz="1400" dirty="0">
                          <a:latin typeface="+mj-ea"/>
                          <a:ea typeface="+mj-ea"/>
                        </a:rPr>
                        <a:t>適用業種</a:t>
                      </a:r>
                      <a:endParaRPr kumimoji="1" lang="en-US" altLang="ja-JP" sz="1400" dirty="0">
                        <a:latin typeface="+mj-ea"/>
                        <a:ea typeface="+mj-ea"/>
                      </a:endParaRPr>
                    </a:p>
                    <a:p>
                      <a:pPr algn="ctr"/>
                      <a:r>
                        <a:rPr kumimoji="1" lang="ja-JP" altLang="en-US" sz="1400" dirty="0">
                          <a:latin typeface="+mj-ea"/>
                          <a:ea typeface="+mj-ea"/>
                        </a:rPr>
                        <a:t>（法定</a:t>
                      </a:r>
                      <a:r>
                        <a:rPr kumimoji="1" lang="en-US" altLang="ja-JP" sz="1400" dirty="0">
                          <a:latin typeface="+mj-ea"/>
                          <a:ea typeface="+mj-ea"/>
                        </a:rPr>
                        <a:t>16</a:t>
                      </a:r>
                      <a:r>
                        <a:rPr kumimoji="1" lang="ja-JP" altLang="en-US" sz="1400" dirty="0">
                          <a:latin typeface="+mj-ea"/>
                          <a:ea typeface="+mj-ea"/>
                        </a:rPr>
                        <a:t>業種）</a:t>
                      </a:r>
                    </a:p>
                  </a:txBody>
                  <a:tcPr anchor="ctr"/>
                </a:tc>
                <a:tc>
                  <a:txBody>
                    <a:bodyPr/>
                    <a:lstStyle/>
                    <a:p>
                      <a:pPr algn="ctr"/>
                      <a:r>
                        <a:rPr kumimoji="1" lang="ja-JP" altLang="en-US" sz="1400">
                          <a:latin typeface="+mj-ea"/>
                          <a:ea typeface="+mj-ea"/>
                        </a:rPr>
                        <a:t>非適用業種</a:t>
                      </a:r>
                      <a:endParaRPr kumimoji="1" lang="en-US" altLang="ja-JP" sz="1400">
                        <a:latin typeface="+mj-ea"/>
                        <a:ea typeface="+mj-ea"/>
                      </a:endParaRPr>
                    </a:p>
                    <a:p>
                      <a:pPr algn="ctr"/>
                      <a:r>
                        <a:rPr kumimoji="1" lang="ja-JP" altLang="en-US" sz="1400">
                          <a:latin typeface="+mj-ea"/>
                          <a:ea typeface="+mj-ea"/>
                        </a:rPr>
                        <a:t>（農林水産、サービス、自由、宗教）</a:t>
                      </a:r>
                      <a:endParaRPr kumimoji="1" lang="ja-JP" altLang="en-US" sz="1400" dirty="0">
                        <a:latin typeface="+mj-ea"/>
                        <a:ea typeface="+mj-ea"/>
                      </a:endParaRPr>
                    </a:p>
                  </a:txBody>
                  <a:tcPr anchor="ctr"/>
                </a:tc>
                <a:extLst>
                  <a:ext uri="{0D108BD9-81ED-4DB2-BD59-A6C34878D82A}">
                    <a16:rowId xmlns:a16="http://schemas.microsoft.com/office/drawing/2014/main" val="3386422696"/>
                  </a:ext>
                </a:extLst>
              </a:tr>
              <a:tr h="393411">
                <a:tc>
                  <a:txBody>
                    <a:bodyPr/>
                    <a:lstStyle/>
                    <a:p>
                      <a:pPr algn="ctr"/>
                      <a:r>
                        <a:rPr kumimoji="1" lang="ja-JP" altLang="en-US" sz="1400" b="1" dirty="0">
                          <a:solidFill>
                            <a:schemeClr val="bg1"/>
                          </a:solidFill>
                          <a:latin typeface="+mj-ea"/>
                          <a:ea typeface="+mj-ea"/>
                        </a:rPr>
                        <a:t>法人</a:t>
                      </a:r>
                    </a:p>
                  </a:txBody>
                  <a:tcPr anchor="ctr">
                    <a:solidFill>
                      <a:schemeClr val="tx2">
                        <a:lumMod val="60000"/>
                        <a:lumOff val="40000"/>
                      </a:schemeClr>
                    </a:solidFill>
                  </a:tcPr>
                </a:tc>
                <a:tc>
                  <a:txBody>
                    <a:bodyPr/>
                    <a:lstStyle/>
                    <a:p>
                      <a:pPr algn="ctr"/>
                      <a:r>
                        <a:rPr kumimoji="1" lang="ja-JP" altLang="en-US" sz="1400" b="1" dirty="0">
                          <a:latin typeface="+mj-ea"/>
                          <a:ea typeface="+mj-ea"/>
                        </a:rPr>
                        <a:t>１人以上</a:t>
                      </a:r>
                    </a:p>
                  </a:txBody>
                  <a:tcPr anchor="ctr">
                    <a:solidFill>
                      <a:schemeClr val="accent2">
                        <a:lumMod val="20000"/>
                        <a:lumOff val="80000"/>
                      </a:schemeClr>
                    </a:solidFill>
                  </a:tcPr>
                </a:tc>
                <a:tc>
                  <a:txBody>
                    <a:bodyPr/>
                    <a:lstStyle/>
                    <a:p>
                      <a:pPr algn="ctr"/>
                      <a:r>
                        <a:rPr kumimoji="1" lang="ja-JP" altLang="en-US" sz="1400" b="1" dirty="0">
                          <a:solidFill>
                            <a:schemeClr val="accent3"/>
                          </a:solidFill>
                          <a:latin typeface="+mj-ea"/>
                          <a:ea typeface="+mj-ea"/>
                        </a:rPr>
                        <a:t>強制</a:t>
                      </a:r>
                    </a:p>
                  </a:txBody>
                  <a:tcPr anchor="ctr">
                    <a:solidFill>
                      <a:schemeClr val="accent2">
                        <a:lumMod val="20000"/>
                        <a:lumOff val="80000"/>
                      </a:schemeClr>
                    </a:solidFill>
                  </a:tcPr>
                </a:tc>
                <a:tc>
                  <a:txBody>
                    <a:bodyPr/>
                    <a:lstStyle/>
                    <a:p>
                      <a:pPr algn="ctr"/>
                      <a:r>
                        <a:rPr kumimoji="1" lang="ja-JP" altLang="en-US" sz="1400" b="1" dirty="0">
                          <a:solidFill>
                            <a:schemeClr val="accent3"/>
                          </a:solidFill>
                          <a:latin typeface="+mj-ea"/>
                          <a:ea typeface="+mj-ea"/>
                        </a:rPr>
                        <a:t>強制</a:t>
                      </a:r>
                    </a:p>
                  </a:txBody>
                  <a:tcPr anchor="ctr">
                    <a:solidFill>
                      <a:schemeClr val="accent2">
                        <a:lumMod val="20000"/>
                        <a:lumOff val="80000"/>
                      </a:schemeClr>
                    </a:solidFill>
                  </a:tcPr>
                </a:tc>
                <a:extLst>
                  <a:ext uri="{0D108BD9-81ED-4DB2-BD59-A6C34878D82A}">
                    <a16:rowId xmlns:a16="http://schemas.microsoft.com/office/drawing/2014/main" val="1235559103"/>
                  </a:ext>
                </a:extLst>
              </a:tr>
              <a:tr h="393411">
                <a:tc rowSpan="2">
                  <a:txBody>
                    <a:bodyPr/>
                    <a:lstStyle/>
                    <a:p>
                      <a:pPr algn="ctr"/>
                      <a:r>
                        <a:rPr kumimoji="1" lang="ja-JP" altLang="en-US" sz="1400" b="1" dirty="0">
                          <a:solidFill>
                            <a:schemeClr val="bg1"/>
                          </a:solidFill>
                          <a:latin typeface="+mj-ea"/>
                          <a:ea typeface="+mj-ea"/>
                        </a:rPr>
                        <a:t>個人</a:t>
                      </a:r>
                    </a:p>
                  </a:txBody>
                  <a:tcPr anchor="ctr">
                    <a:solidFill>
                      <a:schemeClr val="tx2">
                        <a:lumMod val="60000"/>
                        <a:lumOff val="40000"/>
                      </a:schemeClr>
                    </a:solidFill>
                  </a:tcPr>
                </a:tc>
                <a:tc>
                  <a:txBody>
                    <a:bodyPr/>
                    <a:lstStyle/>
                    <a:p>
                      <a:pPr algn="ctr"/>
                      <a:r>
                        <a:rPr kumimoji="1" lang="ja-JP" altLang="en-US" sz="1400" b="1" dirty="0">
                          <a:latin typeface="+mj-ea"/>
                          <a:ea typeface="+mj-ea"/>
                        </a:rPr>
                        <a:t>５人以上</a:t>
                      </a:r>
                    </a:p>
                  </a:txBody>
                  <a:tcPr anchor="ctr">
                    <a:solidFill>
                      <a:schemeClr val="accent2">
                        <a:lumMod val="20000"/>
                        <a:lumOff val="80000"/>
                      </a:schemeClr>
                    </a:solidFill>
                  </a:tcPr>
                </a:tc>
                <a:tc>
                  <a:txBody>
                    <a:bodyPr/>
                    <a:lstStyle/>
                    <a:p>
                      <a:pPr algn="ctr"/>
                      <a:r>
                        <a:rPr kumimoji="1" lang="ja-JP" altLang="en-US" sz="1400" b="1" dirty="0">
                          <a:solidFill>
                            <a:schemeClr val="accent3"/>
                          </a:solidFill>
                          <a:latin typeface="+mj-ea"/>
                          <a:ea typeface="+mj-ea"/>
                        </a:rPr>
                        <a:t>強制</a:t>
                      </a:r>
                    </a:p>
                  </a:txBody>
                  <a:tcPr anchor="ctr">
                    <a:solidFill>
                      <a:schemeClr val="accent2">
                        <a:lumMod val="20000"/>
                        <a:lumOff val="80000"/>
                      </a:schemeClr>
                    </a:solidFill>
                  </a:tcPr>
                </a:tc>
                <a:tc>
                  <a:txBody>
                    <a:bodyPr/>
                    <a:lstStyle/>
                    <a:p>
                      <a:pPr algn="ctr"/>
                      <a:r>
                        <a:rPr kumimoji="1" lang="ja-JP" altLang="en-US" sz="1400" b="1">
                          <a:latin typeface="+mj-ea"/>
                          <a:ea typeface="+mj-ea"/>
                        </a:rPr>
                        <a:t>強制以外</a:t>
                      </a:r>
                      <a:endParaRPr kumimoji="1" lang="ja-JP" altLang="en-US" sz="1400" b="1" dirty="0">
                        <a:latin typeface="+mj-ea"/>
                        <a:ea typeface="+mj-ea"/>
                      </a:endParaRPr>
                    </a:p>
                  </a:txBody>
                  <a:tcPr anchor="ctr">
                    <a:solidFill>
                      <a:schemeClr val="accent2">
                        <a:lumMod val="20000"/>
                        <a:lumOff val="80000"/>
                      </a:schemeClr>
                    </a:solidFill>
                  </a:tcPr>
                </a:tc>
                <a:extLst>
                  <a:ext uri="{0D108BD9-81ED-4DB2-BD59-A6C34878D82A}">
                    <a16:rowId xmlns:a16="http://schemas.microsoft.com/office/drawing/2014/main" val="117003762"/>
                  </a:ext>
                </a:extLst>
              </a:tr>
              <a:tr h="393411">
                <a:tc vMerge="1">
                  <a:txBody>
                    <a:bodyPr/>
                    <a:lstStyle/>
                    <a:p>
                      <a:pPr algn="ctr"/>
                      <a:endParaRPr kumimoji="1" lang="ja-JP" altLang="en-US" sz="1400" dirty="0"/>
                    </a:p>
                  </a:txBody>
                  <a:tcPr anchor="ctr"/>
                </a:tc>
                <a:tc>
                  <a:txBody>
                    <a:bodyPr/>
                    <a:lstStyle/>
                    <a:p>
                      <a:pPr algn="ctr"/>
                      <a:r>
                        <a:rPr kumimoji="1" lang="ja-JP" altLang="en-US" sz="1400" b="1" dirty="0">
                          <a:latin typeface="+mj-ea"/>
                          <a:ea typeface="+mj-ea"/>
                        </a:rPr>
                        <a:t>５人未満</a:t>
                      </a:r>
                    </a:p>
                  </a:txBody>
                  <a:tcPr anchor="ctr">
                    <a:solidFill>
                      <a:schemeClr val="accent2">
                        <a:lumMod val="20000"/>
                        <a:lumOff val="80000"/>
                      </a:schemeClr>
                    </a:solidFill>
                  </a:tcPr>
                </a:tc>
                <a:tc>
                  <a:txBody>
                    <a:bodyPr/>
                    <a:lstStyle/>
                    <a:p>
                      <a:pPr algn="ctr"/>
                      <a:r>
                        <a:rPr kumimoji="1" lang="ja-JP" altLang="en-US" sz="1400" b="1" dirty="0">
                          <a:latin typeface="+mj-ea"/>
                          <a:ea typeface="+mj-ea"/>
                        </a:rPr>
                        <a:t>強制以外</a:t>
                      </a:r>
                    </a:p>
                  </a:txBody>
                  <a:tcPr anchor="ctr">
                    <a:solidFill>
                      <a:schemeClr val="accent2">
                        <a:lumMod val="20000"/>
                        <a:lumOff val="80000"/>
                      </a:schemeClr>
                    </a:solidFill>
                  </a:tcPr>
                </a:tc>
                <a:tc>
                  <a:txBody>
                    <a:bodyPr/>
                    <a:lstStyle/>
                    <a:p>
                      <a:pPr algn="ctr"/>
                      <a:r>
                        <a:rPr kumimoji="1" lang="ja-JP" altLang="en-US" sz="1400" b="1" dirty="0">
                          <a:latin typeface="+mj-ea"/>
                          <a:ea typeface="+mj-ea"/>
                        </a:rPr>
                        <a:t>強制以外</a:t>
                      </a:r>
                    </a:p>
                  </a:txBody>
                  <a:tcPr anchor="ctr">
                    <a:solidFill>
                      <a:schemeClr val="accent2">
                        <a:lumMod val="20000"/>
                        <a:lumOff val="80000"/>
                      </a:schemeClr>
                    </a:solidFill>
                  </a:tcPr>
                </a:tc>
                <a:extLst>
                  <a:ext uri="{0D108BD9-81ED-4DB2-BD59-A6C34878D82A}">
                    <a16:rowId xmlns:a16="http://schemas.microsoft.com/office/drawing/2014/main" val="1658919398"/>
                  </a:ext>
                </a:extLst>
              </a:tr>
            </a:tbl>
          </a:graphicData>
        </a:graphic>
      </p:graphicFrame>
      <p:sp>
        <p:nvSpPr>
          <p:cNvPr id="10" name="テキスト ボックス 9">
            <a:extLst>
              <a:ext uri="{FF2B5EF4-FFF2-40B4-BE49-F238E27FC236}">
                <a16:creationId xmlns:a16="http://schemas.microsoft.com/office/drawing/2014/main" id="{AC788FEB-A661-0C4B-1B88-C3CAFFBE78C6}"/>
              </a:ext>
            </a:extLst>
          </p:cNvPr>
          <p:cNvSpPr txBox="1"/>
          <p:nvPr/>
        </p:nvSpPr>
        <p:spPr>
          <a:xfrm>
            <a:off x="568600" y="2400729"/>
            <a:ext cx="4850054" cy="1661067"/>
          </a:xfrm>
          <a:prstGeom prst="roundRect">
            <a:avLst/>
          </a:prstGeom>
          <a:solidFill>
            <a:schemeClr val="bg2"/>
          </a:solidFill>
          <a:ln w="6350">
            <a:noFill/>
          </a:ln>
        </p:spPr>
        <p:txBody>
          <a:bodyPr wrap="square" rtlCol="0" anchor="ctr" anchorCtr="0">
            <a:noAutofit/>
          </a:bodyPr>
          <a:lstStyle/>
          <a:p>
            <a:pPr algn="ctr">
              <a:lnSpc>
                <a:spcPts val="1700"/>
              </a:lnSpc>
            </a:pPr>
            <a:r>
              <a:rPr lang="ja-JP" altLang="en-US" sz="1400" b="1" dirty="0">
                <a:latin typeface="メイリオ" panose="020B0604030504040204" pitchFamily="50" charset="-128"/>
                <a:ea typeface="メイリオ" panose="020B0604030504040204" pitchFamily="50" charset="-128"/>
              </a:rPr>
              <a:t>強制適用事業所の範囲</a:t>
            </a:r>
            <a:endParaRPr lang="en-US" altLang="ja-JP" sz="1400" b="1" dirty="0">
              <a:latin typeface="メイリオ" panose="020B0604030504040204" pitchFamily="50" charset="-128"/>
              <a:ea typeface="メイリオ" panose="020B0604030504040204" pitchFamily="50" charset="-128"/>
            </a:endParaRPr>
          </a:p>
          <a:p>
            <a:pPr>
              <a:lnSpc>
                <a:spcPts val="500"/>
              </a:lnSpc>
            </a:pPr>
            <a:endParaRPr lang="en-US" altLang="ja-JP" sz="1400" b="1"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①適用業種</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業種は、製造行・土木建築業など、いわゆる非適用</a:t>
            </a:r>
            <a:endParaRPr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　業種を除くすべてが該当する</a:t>
            </a:r>
            <a:endParaRPr lang="en-US" altLang="ja-JP" sz="1200" dirty="0">
              <a:latin typeface="メイリオ" panose="020B0604030504040204" pitchFamily="50" charset="-128"/>
              <a:ea typeface="メイリオ" panose="020B0604030504040204" pitchFamily="50" charset="-128"/>
            </a:endParaRPr>
          </a:p>
          <a:p>
            <a:pPr>
              <a:lnSpc>
                <a:spcPts val="500"/>
              </a:lnSpc>
            </a:pPr>
            <a:endParaRPr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②非適用業種は、</a:t>
            </a:r>
            <a:r>
              <a:rPr lang="en-US" altLang="ja-JP" sz="1200" dirty="0">
                <a:latin typeface="メイリオ" panose="020B0604030504040204" pitchFamily="50" charset="-128"/>
                <a:ea typeface="メイリオ" panose="020B0604030504040204" pitchFamily="50" charset="-128"/>
              </a:rPr>
              <a:t>ⅰ</a:t>
            </a:r>
            <a:r>
              <a:rPr lang="ja-JP" altLang="en-US" sz="1200" dirty="0">
                <a:latin typeface="メイリオ" panose="020B0604030504040204" pitchFamily="50" charset="-128"/>
                <a:ea typeface="メイリオ" panose="020B0604030504040204" pitchFamily="50" charset="-128"/>
              </a:rPr>
              <a:t>農林水産業、</a:t>
            </a:r>
            <a:r>
              <a:rPr lang="en-US" altLang="ja-JP" sz="1200" dirty="0">
                <a:latin typeface="メイリオ" panose="020B0604030504040204" pitchFamily="50" charset="-128"/>
                <a:ea typeface="メイリオ" panose="020B0604030504040204" pitchFamily="50" charset="-128"/>
              </a:rPr>
              <a:t>ⅱ</a:t>
            </a:r>
            <a:r>
              <a:rPr lang="ja-JP" altLang="en-US" sz="1200" dirty="0">
                <a:latin typeface="メイリオ" panose="020B0604030504040204" pitchFamily="50" charset="-128"/>
                <a:ea typeface="メイリオ" panose="020B0604030504040204" pitchFamily="50" charset="-128"/>
              </a:rPr>
              <a:t>飲食、旅館、理美容等のサー</a:t>
            </a:r>
            <a:endParaRPr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　ビス業、</a:t>
            </a:r>
            <a:r>
              <a:rPr lang="en-US" altLang="ja-JP" sz="1200" dirty="0">
                <a:latin typeface="メイリオ" panose="020B0604030504040204" pitchFamily="50" charset="-128"/>
                <a:ea typeface="メイリオ" panose="020B0604030504040204" pitchFamily="50" charset="-128"/>
              </a:rPr>
              <a:t>ⅲ</a:t>
            </a:r>
            <a:r>
              <a:rPr lang="ja-JP" altLang="en-US" sz="1200" dirty="0">
                <a:latin typeface="メイリオ" panose="020B0604030504040204" pitchFamily="50" charset="-128"/>
                <a:ea typeface="メイリオ" panose="020B0604030504040204" pitchFamily="50" charset="-128"/>
              </a:rPr>
              <a:t>自由業（弁護士、税理士、社労士等の士業は該当）、　</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ⅳ</a:t>
            </a:r>
            <a:r>
              <a:rPr lang="ja-JP" altLang="en-US" sz="1200" dirty="0">
                <a:latin typeface="メイリオ" panose="020B0604030504040204" pitchFamily="50" charset="-128"/>
                <a:ea typeface="メイリオ" panose="020B0604030504040204" pitchFamily="50" charset="-128"/>
              </a:rPr>
              <a:t>寺社、教会等の宗教業</a:t>
            </a:r>
            <a:endParaRPr lang="en-US" altLang="ja-JP" sz="12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0C3D8D52-152F-8D37-0738-6173FB5E01F3}"/>
              </a:ext>
            </a:extLst>
          </p:cNvPr>
          <p:cNvSpPr txBox="1"/>
          <p:nvPr/>
        </p:nvSpPr>
        <p:spPr>
          <a:xfrm>
            <a:off x="5493653" y="2400730"/>
            <a:ext cx="3815831" cy="1404918"/>
          </a:xfrm>
          <a:prstGeom prst="roundRect">
            <a:avLst/>
          </a:prstGeom>
          <a:solidFill>
            <a:schemeClr val="bg2"/>
          </a:solidFill>
          <a:ln w="6350">
            <a:noFill/>
          </a:ln>
        </p:spPr>
        <p:txBody>
          <a:bodyPr wrap="square" rtlCol="0" anchor="ctr" anchorCtr="0">
            <a:noAutofit/>
          </a:bodyPr>
          <a:lstStyle/>
          <a:p>
            <a:pPr algn="ctr">
              <a:lnSpc>
                <a:spcPts val="1700"/>
              </a:lnSpc>
            </a:pPr>
            <a:r>
              <a:rPr lang="ja-JP" altLang="en-US" sz="1400" b="1" dirty="0">
                <a:latin typeface="メイリオ" panose="020B0604030504040204" pitchFamily="50" charset="-128"/>
                <a:ea typeface="メイリオ" panose="020B0604030504040204" pitchFamily="50" charset="-128"/>
              </a:rPr>
              <a:t>被保険者の適用要件</a:t>
            </a:r>
            <a:endParaRPr lang="en-US" altLang="ja-JP" sz="1400" b="1" dirty="0">
              <a:latin typeface="メイリオ" panose="020B0604030504040204" pitchFamily="50" charset="-128"/>
              <a:ea typeface="メイリオ" panose="020B0604030504040204" pitchFamily="50" charset="-128"/>
            </a:endParaRPr>
          </a:p>
          <a:p>
            <a:pPr>
              <a:lnSpc>
                <a:spcPts val="500"/>
              </a:lnSpc>
            </a:pPr>
            <a:endParaRPr lang="en-US" altLang="ja-JP" sz="1400" b="1"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①正社員および１週間の所定労働時間および所定　</a:t>
            </a:r>
            <a:endParaRPr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　労働日数が正社員の</a:t>
            </a:r>
            <a:r>
              <a:rPr lang="en-US" altLang="ja-JP" sz="1200" dirty="0">
                <a:latin typeface="メイリオ" panose="020B0604030504040204" pitchFamily="50" charset="-128"/>
                <a:ea typeface="メイリオ" panose="020B0604030504040204" pitchFamily="50" charset="-128"/>
              </a:rPr>
              <a:t>3/4</a:t>
            </a:r>
            <a:r>
              <a:rPr lang="ja-JP" altLang="en-US" sz="1200" dirty="0">
                <a:latin typeface="メイリオ" panose="020B0604030504040204" pitchFamily="50" charset="-128"/>
                <a:ea typeface="メイリオ" panose="020B0604030504040204" pitchFamily="50" charset="-128"/>
              </a:rPr>
              <a:t>以上（</a:t>
            </a:r>
            <a:r>
              <a:rPr lang="en-US" altLang="ja-JP" sz="1200" dirty="0">
                <a:latin typeface="メイリオ" panose="020B0604030504040204" pitchFamily="50" charset="-128"/>
                <a:ea typeface="メイリオ" panose="020B0604030504040204" pitchFamily="50" charset="-128"/>
              </a:rPr>
              <a:t>3/4</a:t>
            </a:r>
            <a:r>
              <a:rPr lang="ja-JP" altLang="en-US" sz="1200" dirty="0">
                <a:latin typeface="メイリオ" panose="020B0604030504040204" pitchFamily="50" charset="-128"/>
                <a:ea typeface="メイリオ" panose="020B0604030504040204" pitchFamily="50" charset="-128"/>
              </a:rPr>
              <a:t>基準）のもの</a:t>
            </a:r>
            <a:endParaRPr lang="en-US" altLang="ja-JP" sz="1200" dirty="0">
              <a:latin typeface="メイリオ" panose="020B0604030504040204" pitchFamily="50" charset="-128"/>
              <a:ea typeface="メイリオ" panose="020B0604030504040204" pitchFamily="50" charset="-128"/>
            </a:endParaRPr>
          </a:p>
          <a:p>
            <a:pPr>
              <a:lnSpc>
                <a:spcPts val="500"/>
              </a:lnSpc>
            </a:pPr>
            <a:endParaRPr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②</a:t>
            </a:r>
            <a:r>
              <a:rPr lang="en-US" altLang="ja-JP" sz="1200" dirty="0">
                <a:latin typeface="メイリオ" panose="020B0604030504040204" pitchFamily="50" charset="-128"/>
                <a:ea typeface="メイリオ" panose="020B0604030504040204" pitchFamily="50" charset="-128"/>
              </a:rPr>
              <a:t>3/4</a:t>
            </a:r>
            <a:r>
              <a:rPr lang="ja-JP" altLang="en-US" sz="1200" dirty="0">
                <a:latin typeface="メイリオ" panose="020B0604030504040204" pitchFamily="50" charset="-128"/>
                <a:ea typeface="メイリオ" panose="020B0604030504040204" pitchFamily="50" charset="-128"/>
              </a:rPr>
              <a:t>基準を満たさない短時間労働者であって、週</a:t>
            </a:r>
            <a:endParaRPr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20</a:t>
            </a:r>
            <a:r>
              <a:rPr lang="ja-JP" altLang="en-US" sz="1200" dirty="0">
                <a:latin typeface="メイリオ" panose="020B0604030504040204" pitchFamily="50" charset="-128"/>
                <a:ea typeface="メイリオ" panose="020B0604030504040204" pitchFamily="50" charset="-128"/>
              </a:rPr>
              <a:t>時間、月額</a:t>
            </a:r>
            <a:r>
              <a:rPr lang="en-US" altLang="ja-JP" sz="1200" dirty="0">
                <a:latin typeface="メイリオ" panose="020B0604030504040204" pitchFamily="50" charset="-128"/>
                <a:ea typeface="メイリオ" panose="020B0604030504040204" pitchFamily="50" charset="-128"/>
              </a:rPr>
              <a:t>8.8</a:t>
            </a:r>
            <a:r>
              <a:rPr lang="ja-JP" altLang="en-US" sz="1200" dirty="0">
                <a:latin typeface="メイリオ" panose="020B0604030504040204" pitchFamily="50" charset="-128"/>
                <a:ea typeface="メイリオ" panose="020B0604030504040204" pitchFamily="50" charset="-128"/>
              </a:rPr>
              <a:t>万円等の要件を全て満たすもの</a:t>
            </a:r>
            <a:endParaRPr lang="en-US" altLang="ja-JP" sz="1200" dirty="0">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42696809-0B64-DBBB-4DB2-046D62280C1C}"/>
              </a:ext>
            </a:extLst>
          </p:cNvPr>
          <p:cNvSpPr/>
          <p:nvPr/>
        </p:nvSpPr>
        <p:spPr bwMode="auto">
          <a:xfrm>
            <a:off x="5538648" y="4175013"/>
            <a:ext cx="1028078" cy="781895"/>
          </a:xfrm>
          <a:prstGeom prst="roundRect">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txBody>
          <a:bodyPr rot="0" spcFirstLastPara="0" vertOverflow="overflow" horzOverflow="overflow" vert="horz" wrap="square" lIns="108000" tIns="108000" rIns="108000" bIns="90000" numCol="1" spcCol="0" rtlCol="0" fromWordArt="0" anchor="b" anchorCtr="1" forceAA="0" compatLnSpc="1">
            <a:prstTxWarp prst="textNoShape">
              <a:avLst/>
            </a:prstTxWarp>
            <a:noAutofit/>
          </a:bodyPr>
          <a:lstStyle/>
          <a:p>
            <a:pPr algn="ctr">
              <a:lnSpc>
                <a:spcPts val="1200"/>
              </a:lnSpc>
              <a:spcBef>
                <a:spcPct val="0"/>
              </a:spcBef>
              <a:spcAft>
                <a:spcPts val="600"/>
              </a:spcAft>
            </a:pPr>
            <a:r>
              <a:rPr lang="ja-JP" altLang="en-US" sz="1400" b="1" dirty="0">
                <a:solidFill>
                  <a:srgbClr val="4D4D4D"/>
                </a:solidFill>
                <a:latin typeface="メイリオ" pitchFamily="50" charset="-128"/>
                <a:ea typeface="メイリオ" pitchFamily="50" charset="-128"/>
                <a:cs typeface="メイリオ" pitchFamily="50" charset="-128"/>
              </a:rPr>
              <a:t>正社員</a:t>
            </a:r>
            <a:endParaRPr lang="en-US" altLang="ja-JP" sz="1400" b="1" dirty="0">
              <a:solidFill>
                <a:srgbClr val="4D4D4D"/>
              </a:solidFill>
              <a:latin typeface="メイリオ" pitchFamily="50" charset="-128"/>
              <a:ea typeface="メイリオ" pitchFamily="50" charset="-128"/>
              <a:cs typeface="メイリオ" pitchFamily="50" charset="-128"/>
            </a:endParaRPr>
          </a:p>
          <a:p>
            <a:pPr algn="ctr">
              <a:lnSpc>
                <a:spcPts val="900"/>
              </a:lnSpc>
              <a:spcBef>
                <a:spcPct val="0"/>
              </a:spcBef>
              <a:spcAft>
                <a:spcPts val="600"/>
              </a:spcAft>
            </a:pPr>
            <a:r>
              <a:rPr lang="en-US" altLang="ja-JP" sz="1200" b="1" dirty="0">
                <a:solidFill>
                  <a:srgbClr val="4D4D4D"/>
                </a:solidFill>
                <a:latin typeface="メイリオ" pitchFamily="50" charset="-128"/>
                <a:ea typeface="メイリオ" pitchFamily="50" charset="-128"/>
                <a:cs typeface="メイリオ" pitchFamily="50" charset="-128"/>
              </a:rPr>
              <a:t>3/4</a:t>
            </a:r>
            <a:r>
              <a:rPr lang="ja-JP" altLang="en-US" sz="1200" b="1" dirty="0">
                <a:solidFill>
                  <a:srgbClr val="4D4D4D"/>
                </a:solidFill>
                <a:latin typeface="メイリオ" pitchFamily="50" charset="-128"/>
                <a:ea typeface="メイリオ" pitchFamily="50" charset="-128"/>
                <a:cs typeface="メイリオ" pitchFamily="50" charset="-128"/>
              </a:rPr>
              <a:t>基準</a:t>
            </a:r>
            <a:endParaRPr lang="en-US" altLang="ja-JP" sz="1200" b="1" dirty="0">
              <a:solidFill>
                <a:srgbClr val="4D4D4D"/>
              </a:solidFill>
              <a:latin typeface="メイリオ" pitchFamily="50" charset="-128"/>
              <a:ea typeface="メイリオ" pitchFamily="50" charset="-128"/>
              <a:cs typeface="メイリオ" pitchFamily="50" charset="-128"/>
            </a:endParaRPr>
          </a:p>
          <a:p>
            <a:pPr algn="ctr">
              <a:lnSpc>
                <a:spcPts val="900"/>
              </a:lnSpc>
              <a:spcBef>
                <a:spcPct val="0"/>
              </a:spcBef>
              <a:spcAft>
                <a:spcPts val="600"/>
              </a:spcAft>
            </a:pPr>
            <a:r>
              <a:rPr lang="ja-JP" altLang="en-US" sz="1200" b="1" dirty="0">
                <a:solidFill>
                  <a:srgbClr val="4D4D4D"/>
                </a:solidFill>
                <a:latin typeface="メイリオ" pitchFamily="50" charset="-128"/>
                <a:ea typeface="メイリオ" pitchFamily="50" charset="-128"/>
                <a:cs typeface="メイリオ" pitchFamily="50" charset="-128"/>
              </a:rPr>
              <a:t>を満たす</a:t>
            </a:r>
            <a:endParaRPr kumimoji="1" lang="ja-JP" altLang="en-US" sz="1200" b="1" dirty="0">
              <a:solidFill>
                <a:srgbClr val="4D4D4D"/>
              </a:solidFill>
              <a:latin typeface="メイリオ" pitchFamily="50" charset="-128"/>
              <a:ea typeface="メイリオ" pitchFamily="50" charset="-128"/>
              <a:cs typeface="メイリオ" pitchFamily="50" charset="-128"/>
            </a:endParaRPr>
          </a:p>
        </p:txBody>
      </p:sp>
      <p:sp>
        <p:nvSpPr>
          <p:cNvPr id="14" name="四角形: 角を丸くする 13">
            <a:extLst>
              <a:ext uri="{FF2B5EF4-FFF2-40B4-BE49-F238E27FC236}">
                <a16:creationId xmlns:a16="http://schemas.microsoft.com/office/drawing/2014/main" id="{86491DDF-EF45-1EC0-4F24-50D46502E2EB}"/>
              </a:ext>
            </a:extLst>
          </p:cNvPr>
          <p:cNvSpPr/>
          <p:nvPr/>
        </p:nvSpPr>
        <p:spPr bwMode="auto">
          <a:xfrm>
            <a:off x="5538649" y="5270421"/>
            <a:ext cx="1028078" cy="526870"/>
          </a:xfrm>
          <a:prstGeom prst="roundRect">
            <a:avLst/>
          </a:prstGeom>
          <a:solidFill>
            <a:schemeClr val="bg1">
              <a:lumMod val="95000"/>
            </a:schemeClr>
          </a:solidFill>
          <a:ln w="6350">
            <a:solidFill>
              <a:schemeClr val="tx1"/>
            </a:solidFill>
          </a:ln>
          <a:effectLst>
            <a:outerShdw blurRad="50800" dist="38100" dir="2700000" algn="tl" rotWithShape="0">
              <a:prstClr val="black">
                <a:alpha val="40000"/>
              </a:prstClr>
            </a:outerShdw>
          </a:effectLst>
        </p:spPr>
        <p:txBody>
          <a:bodyPr rot="0" spcFirstLastPara="0" vertOverflow="overflow" horzOverflow="overflow" vert="horz" wrap="square" lIns="108000" tIns="108000" rIns="108000" bIns="90000" numCol="1" spcCol="0" rtlCol="0" fromWordArt="0" anchor="t" anchorCtr="1" forceAA="0" compatLnSpc="1">
            <a:prstTxWarp prst="textNoShape">
              <a:avLst/>
            </a:prstTxWarp>
            <a:noAutofit/>
          </a:bodyPr>
          <a:lstStyle/>
          <a:p>
            <a:pPr algn="ctr">
              <a:lnSpc>
                <a:spcPts val="1000"/>
              </a:lnSpc>
              <a:spcBef>
                <a:spcPct val="0"/>
              </a:spcBef>
              <a:spcAft>
                <a:spcPts val="600"/>
              </a:spcAft>
            </a:pPr>
            <a:r>
              <a:rPr lang="en-US" altLang="ja-JP" sz="1200" b="1" dirty="0">
                <a:solidFill>
                  <a:srgbClr val="4D4D4D"/>
                </a:solidFill>
                <a:latin typeface="メイリオ" pitchFamily="50" charset="-128"/>
                <a:ea typeface="メイリオ" pitchFamily="50" charset="-128"/>
                <a:cs typeface="メイリオ" pitchFamily="50" charset="-128"/>
              </a:rPr>
              <a:t>3/4</a:t>
            </a:r>
            <a:r>
              <a:rPr lang="ja-JP" altLang="en-US" sz="1200" b="1" dirty="0">
                <a:solidFill>
                  <a:srgbClr val="4D4D4D"/>
                </a:solidFill>
                <a:latin typeface="メイリオ" pitchFamily="50" charset="-128"/>
                <a:ea typeface="メイリオ" pitchFamily="50" charset="-128"/>
                <a:cs typeface="メイリオ" pitchFamily="50" charset="-128"/>
              </a:rPr>
              <a:t>基準を</a:t>
            </a:r>
            <a:endParaRPr lang="en-US" altLang="ja-JP" sz="1200" b="1" dirty="0">
              <a:solidFill>
                <a:srgbClr val="4D4D4D"/>
              </a:solidFill>
              <a:latin typeface="メイリオ" pitchFamily="50" charset="-128"/>
              <a:ea typeface="メイリオ" pitchFamily="50" charset="-128"/>
              <a:cs typeface="メイリオ" pitchFamily="50" charset="-128"/>
            </a:endParaRPr>
          </a:p>
          <a:p>
            <a:pPr algn="ctr">
              <a:lnSpc>
                <a:spcPts val="1000"/>
              </a:lnSpc>
              <a:spcBef>
                <a:spcPct val="0"/>
              </a:spcBef>
              <a:spcAft>
                <a:spcPts val="600"/>
              </a:spcAft>
            </a:pPr>
            <a:r>
              <a:rPr lang="ja-JP" altLang="en-US" sz="1200" b="1" dirty="0">
                <a:solidFill>
                  <a:srgbClr val="4D4D4D"/>
                </a:solidFill>
                <a:latin typeface="メイリオ" pitchFamily="50" charset="-128"/>
                <a:ea typeface="メイリオ" pitchFamily="50" charset="-128"/>
                <a:cs typeface="メイリオ" pitchFamily="50" charset="-128"/>
              </a:rPr>
              <a:t>満たさず</a:t>
            </a:r>
            <a:endParaRPr kumimoji="1" lang="ja-JP" altLang="en-US" sz="1200" b="1" dirty="0">
              <a:solidFill>
                <a:srgbClr val="4D4D4D"/>
              </a:solidFill>
              <a:latin typeface="メイリオ" pitchFamily="50" charset="-128"/>
              <a:ea typeface="メイリオ" pitchFamily="50" charset="-128"/>
              <a:cs typeface="メイリオ" pitchFamily="50" charset="-128"/>
            </a:endParaRPr>
          </a:p>
        </p:txBody>
      </p:sp>
      <p:sp>
        <p:nvSpPr>
          <p:cNvPr id="15" name="四角形: 角を丸くする 14">
            <a:extLst>
              <a:ext uri="{FF2B5EF4-FFF2-40B4-BE49-F238E27FC236}">
                <a16:creationId xmlns:a16="http://schemas.microsoft.com/office/drawing/2014/main" id="{5E5B8D0B-5316-4F30-7E0B-027C009F0B38}"/>
              </a:ext>
            </a:extLst>
          </p:cNvPr>
          <p:cNvSpPr/>
          <p:nvPr/>
        </p:nvSpPr>
        <p:spPr bwMode="auto">
          <a:xfrm>
            <a:off x="8186057" y="4175013"/>
            <a:ext cx="1095100" cy="1215874"/>
          </a:xfrm>
          <a:prstGeom prst="roundRect">
            <a:avLst/>
          </a:prstGeom>
          <a:solidFill>
            <a:schemeClr val="bg2"/>
          </a:solidFill>
          <a:ln w="6350">
            <a:solidFill>
              <a:schemeClr val="accent3"/>
            </a:solidFill>
          </a:ln>
          <a:effectLst>
            <a:outerShdw blurRad="50800" dist="38100" dir="2700000" algn="tl" rotWithShape="0">
              <a:prstClr val="black">
                <a:alpha val="40000"/>
              </a:prstClr>
            </a:outerShdw>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ts val="800"/>
              </a:lnSpc>
              <a:spcBef>
                <a:spcPct val="0"/>
              </a:spcBef>
              <a:spcAft>
                <a:spcPts val="600"/>
              </a:spcAft>
            </a:pPr>
            <a:r>
              <a:rPr kumimoji="1" lang="ja-JP" altLang="en-US" sz="1400" b="1" dirty="0">
                <a:solidFill>
                  <a:schemeClr val="accent3"/>
                </a:solidFill>
                <a:latin typeface="メイリオ" pitchFamily="50" charset="-128"/>
                <a:ea typeface="メイリオ" pitchFamily="50" charset="-128"/>
                <a:cs typeface="メイリオ" pitchFamily="50" charset="-128"/>
              </a:rPr>
              <a:t>被保険者</a:t>
            </a:r>
            <a:endParaRPr kumimoji="1" lang="en-US" altLang="ja-JP" sz="1400" b="1" dirty="0">
              <a:solidFill>
                <a:schemeClr val="accent3"/>
              </a:solidFill>
              <a:latin typeface="メイリオ" pitchFamily="50" charset="-128"/>
              <a:ea typeface="メイリオ" pitchFamily="50" charset="-128"/>
              <a:cs typeface="メイリオ" pitchFamily="50" charset="-128"/>
            </a:endParaRPr>
          </a:p>
        </p:txBody>
      </p:sp>
      <p:sp>
        <p:nvSpPr>
          <p:cNvPr id="16" name="四角形: 角を丸くする 15">
            <a:extLst>
              <a:ext uri="{FF2B5EF4-FFF2-40B4-BE49-F238E27FC236}">
                <a16:creationId xmlns:a16="http://schemas.microsoft.com/office/drawing/2014/main" id="{82AA1E78-FC25-11B3-3501-12DA01A324D4}"/>
              </a:ext>
            </a:extLst>
          </p:cNvPr>
          <p:cNvSpPr/>
          <p:nvPr/>
        </p:nvSpPr>
        <p:spPr bwMode="auto">
          <a:xfrm>
            <a:off x="8186057" y="5691179"/>
            <a:ext cx="1087422" cy="497316"/>
          </a:xfrm>
          <a:prstGeom prst="roundRect">
            <a:avLst/>
          </a:prstGeom>
          <a:solidFill>
            <a:schemeClr val="bg1">
              <a:lumMod val="95000"/>
            </a:schemeClr>
          </a:solidFill>
          <a:ln w="6350">
            <a:solidFill>
              <a:schemeClr val="tx1"/>
            </a:solidFill>
          </a:ln>
          <a:effectLst>
            <a:outerShdw blurRad="50800" dist="38100" dir="2700000" algn="tl" rotWithShape="0">
              <a:prstClr val="black">
                <a:alpha val="40000"/>
              </a:prstClr>
            </a:outerShdw>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ts val="800"/>
              </a:lnSpc>
              <a:spcBef>
                <a:spcPct val="0"/>
              </a:spcBef>
              <a:spcAft>
                <a:spcPts val="600"/>
              </a:spcAft>
            </a:pPr>
            <a:r>
              <a:rPr kumimoji="1" lang="ja-JP" altLang="en-US" sz="1200" b="1" dirty="0">
                <a:solidFill>
                  <a:srgbClr val="4D4D4D"/>
                </a:solidFill>
                <a:latin typeface="メイリオ" pitchFamily="50" charset="-128"/>
                <a:ea typeface="メイリオ" pitchFamily="50" charset="-128"/>
                <a:cs typeface="メイリオ" pitchFamily="50" charset="-128"/>
              </a:rPr>
              <a:t>適用除外</a:t>
            </a:r>
            <a:endParaRPr kumimoji="1" lang="en-US" altLang="ja-JP" sz="1200" b="1" dirty="0">
              <a:solidFill>
                <a:srgbClr val="4D4D4D"/>
              </a:solidFill>
              <a:latin typeface="メイリオ" pitchFamily="50" charset="-128"/>
              <a:ea typeface="メイリオ" pitchFamily="50" charset="-128"/>
              <a:cs typeface="メイリオ" pitchFamily="50" charset="-128"/>
            </a:endParaRPr>
          </a:p>
        </p:txBody>
      </p:sp>
      <p:sp>
        <p:nvSpPr>
          <p:cNvPr id="17" name="四角形: 角を丸くする 16">
            <a:extLst>
              <a:ext uri="{FF2B5EF4-FFF2-40B4-BE49-F238E27FC236}">
                <a16:creationId xmlns:a16="http://schemas.microsoft.com/office/drawing/2014/main" id="{3404C19B-76EE-0D32-585A-8BBDB95E9740}"/>
              </a:ext>
            </a:extLst>
          </p:cNvPr>
          <p:cNvSpPr/>
          <p:nvPr/>
        </p:nvSpPr>
        <p:spPr bwMode="auto">
          <a:xfrm>
            <a:off x="6865620" y="4864017"/>
            <a:ext cx="1095100" cy="526870"/>
          </a:xfrm>
          <a:prstGeom prst="roundRect">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txBody>
          <a:bodyPr rot="0" spcFirstLastPara="0" vertOverflow="overflow" horzOverflow="overflow" vert="horz" wrap="square" lIns="108000" tIns="108000" rIns="108000" bIns="90000" numCol="1" spcCol="0" rtlCol="0" fromWordArt="0" anchor="b" anchorCtr="1" forceAA="0" compatLnSpc="1">
            <a:prstTxWarp prst="textNoShape">
              <a:avLst/>
            </a:prstTxWarp>
            <a:noAutofit/>
          </a:bodyPr>
          <a:lstStyle/>
          <a:p>
            <a:pPr algn="ctr">
              <a:lnSpc>
                <a:spcPts val="1200"/>
              </a:lnSpc>
              <a:spcBef>
                <a:spcPct val="0"/>
              </a:spcBef>
              <a:spcAft>
                <a:spcPts val="600"/>
              </a:spcAft>
            </a:pPr>
            <a:r>
              <a:rPr lang="ja-JP" altLang="en-US" sz="1200" b="1" dirty="0">
                <a:solidFill>
                  <a:srgbClr val="4D4D4D"/>
                </a:solidFill>
                <a:latin typeface="メイリオ" pitchFamily="50" charset="-128"/>
                <a:ea typeface="メイリオ" pitchFamily="50" charset="-128"/>
                <a:cs typeface="メイリオ" pitchFamily="50" charset="-128"/>
              </a:rPr>
              <a:t>全ての要件満たす</a:t>
            </a:r>
            <a:endParaRPr kumimoji="1" lang="ja-JP" altLang="en-US" sz="1200" b="1" dirty="0">
              <a:solidFill>
                <a:srgbClr val="4D4D4D"/>
              </a:solidFill>
              <a:latin typeface="メイリオ" pitchFamily="50" charset="-128"/>
              <a:ea typeface="メイリオ" pitchFamily="50" charset="-128"/>
              <a:cs typeface="メイリオ" pitchFamily="50" charset="-128"/>
            </a:endParaRPr>
          </a:p>
        </p:txBody>
      </p:sp>
      <p:sp>
        <p:nvSpPr>
          <p:cNvPr id="18" name="四角形: 角を丸くする 17">
            <a:extLst>
              <a:ext uri="{FF2B5EF4-FFF2-40B4-BE49-F238E27FC236}">
                <a16:creationId xmlns:a16="http://schemas.microsoft.com/office/drawing/2014/main" id="{A7DBABCB-E816-5E4F-BABE-FD88751953B0}"/>
              </a:ext>
            </a:extLst>
          </p:cNvPr>
          <p:cNvSpPr/>
          <p:nvPr/>
        </p:nvSpPr>
        <p:spPr bwMode="auto">
          <a:xfrm>
            <a:off x="6865620" y="5676402"/>
            <a:ext cx="1095100" cy="526870"/>
          </a:xfrm>
          <a:prstGeom prst="roundRect">
            <a:avLst/>
          </a:prstGeom>
          <a:solidFill>
            <a:schemeClr val="bg1">
              <a:lumMod val="95000"/>
            </a:schemeClr>
          </a:solidFill>
          <a:ln w="6350">
            <a:solidFill>
              <a:schemeClr val="tx1"/>
            </a:solidFill>
          </a:ln>
          <a:effectLst>
            <a:outerShdw blurRad="50800" dist="38100" dir="2700000" algn="tl" rotWithShape="0">
              <a:prstClr val="black">
                <a:alpha val="40000"/>
              </a:prstClr>
            </a:outerShdw>
          </a:effectLst>
        </p:spPr>
        <p:txBody>
          <a:bodyPr rot="0" spcFirstLastPara="0" vertOverflow="overflow" horzOverflow="overflow" vert="horz" wrap="square" lIns="108000" tIns="108000" rIns="108000" bIns="90000" numCol="1" spcCol="0" rtlCol="0" fromWordArt="0" anchor="b" anchorCtr="1" forceAA="0" compatLnSpc="1">
            <a:prstTxWarp prst="textNoShape">
              <a:avLst/>
            </a:prstTxWarp>
            <a:noAutofit/>
          </a:bodyPr>
          <a:lstStyle/>
          <a:p>
            <a:pPr algn="ctr">
              <a:lnSpc>
                <a:spcPts val="1200"/>
              </a:lnSpc>
              <a:spcBef>
                <a:spcPct val="0"/>
              </a:spcBef>
              <a:spcAft>
                <a:spcPts val="600"/>
              </a:spcAft>
            </a:pPr>
            <a:r>
              <a:rPr lang="ja-JP" altLang="en-US" sz="1200" b="1" dirty="0">
                <a:solidFill>
                  <a:srgbClr val="4D4D4D"/>
                </a:solidFill>
                <a:latin typeface="メイリオ" pitchFamily="50" charset="-128"/>
                <a:ea typeface="メイリオ" pitchFamily="50" charset="-128"/>
                <a:cs typeface="メイリオ" pitchFamily="50" charset="-128"/>
              </a:rPr>
              <a:t>全ての要件満たさず</a:t>
            </a:r>
            <a:endParaRPr kumimoji="1" lang="ja-JP" altLang="en-US" sz="1200" b="1" dirty="0">
              <a:solidFill>
                <a:srgbClr val="4D4D4D"/>
              </a:solidFill>
              <a:latin typeface="メイリオ" pitchFamily="50" charset="-128"/>
              <a:ea typeface="メイリオ" pitchFamily="50" charset="-128"/>
              <a:cs typeface="メイリオ" pitchFamily="50" charset="-128"/>
            </a:endParaRPr>
          </a:p>
        </p:txBody>
      </p:sp>
      <p:cxnSp>
        <p:nvCxnSpPr>
          <p:cNvPr id="20" name="直線矢印コネクタ 19">
            <a:extLst>
              <a:ext uri="{FF2B5EF4-FFF2-40B4-BE49-F238E27FC236}">
                <a16:creationId xmlns:a16="http://schemas.microsoft.com/office/drawing/2014/main" id="{26004D30-5E21-29E1-08D2-792C0F100AEE}"/>
              </a:ext>
              <a:ext uri="{C183D7F6-B498-43B3-948B-1728B52AA6E4}">
                <adec:decorative xmlns:adec="http://schemas.microsoft.com/office/drawing/2017/decorative" val="1"/>
              </a:ext>
            </a:extLst>
          </p:cNvPr>
          <p:cNvCxnSpPr>
            <a:cxnSpLocks/>
            <a:stCxn id="13" idx="3"/>
          </p:cNvCxnSpPr>
          <p:nvPr/>
        </p:nvCxnSpPr>
        <p:spPr>
          <a:xfrm>
            <a:off x="6566726" y="4565961"/>
            <a:ext cx="16193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コネクタ: カギ線 26">
            <a:extLst>
              <a:ext uri="{FF2B5EF4-FFF2-40B4-BE49-F238E27FC236}">
                <a16:creationId xmlns:a16="http://schemas.microsoft.com/office/drawing/2014/main" id="{66E89F7F-41F9-09C9-2CC1-D192288B7259}"/>
              </a:ext>
              <a:ext uri="{C183D7F6-B498-43B3-948B-1728B52AA6E4}">
                <adec:decorative xmlns:adec="http://schemas.microsoft.com/office/drawing/2017/decorative" val="1"/>
              </a:ext>
            </a:extLst>
          </p:cNvPr>
          <p:cNvCxnSpPr>
            <a:stCxn id="14" idx="3"/>
            <a:endCxn id="18" idx="1"/>
          </p:cNvCxnSpPr>
          <p:nvPr/>
        </p:nvCxnSpPr>
        <p:spPr>
          <a:xfrm>
            <a:off x="6566727" y="5533856"/>
            <a:ext cx="298893" cy="40598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CD117890-D171-FA10-B852-E1372E413825}"/>
              </a:ext>
              <a:ext uri="{C183D7F6-B498-43B3-948B-1728B52AA6E4}">
                <adec:decorative xmlns:adec="http://schemas.microsoft.com/office/drawing/2017/decorative" val="1"/>
              </a:ext>
            </a:extLst>
          </p:cNvPr>
          <p:cNvCxnSpPr>
            <a:cxnSpLocks/>
            <a:endCxn id="17" idx="1"/>
          </p:cNvCxnSpPr>
          <p:nvPr/>
        </p:nvCxnSpPr>
        <p:spPr>
          <a:xfrm rot="5400000" flipH="1" flipV="1">
            <a:off x="6512971" y="5333607"/>
            <a:ext cx="558804" cy="14649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E97F25B1-8047-3679-9595-571D02048334}"/>
              </a:ext>
              <a:ext uri="{C183D7F6-B498-43B3-948B-1728B52AA6E4}">
                <adec:decorative xmlns:adec="http://schemas.microsoft.com/office/drawing/2017/decorative" val="1"/>
              </a:ext>
            </a:extLst>
          </p:cNvPr>
          <p:cNvCxnSpPr>
            <a:stCxn id="17" idx="3"/>
          </p:cNvCxnSpPr>
          <p:nvPr/>
        </p:nvCxnSpPr>
        <p:spPr>
          <a:xfrm>
            <a:off x="7960720" y="5127452"/>
            <a:ext cx="2253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5BF89AF-A4CB-F66D-DCE5-3FABC91C607D}"/>
              </a:ext>
              <a:ext uri="{C183D7F6-B498-43B3-948B-1728B52AA6E4}">
                <adec:decorative xmlns:adec="http://schemas.microsoft.com/office/drawing/2017/decorative" val="1"/>
              </a:ext>
            </a:extLst>
          </p:cNvPr>
          <p:cNvCxnSpPr/>
          <p:nvPr/>
        </p:nvCxnSpPr>
        <p:spPr>
          <a:xfrm>
            <a:off x="7960720" y="5951002"/>
            <a:ext cx="2253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タイトル 3">
            <a:extLst>
              <a:ext uri="{FF2B5EF4-FFF2-40B4-BE49-F238E27FC236}">
                <a16:creationId xmlns:a16="http://schemas.microsoft.com/office/drawing/2014/main" id="{61AF6737-BB49-F183-44EC-B38133ECDBA1}"/>
              </a:ext>
            </a:extLst>
          </p:cNvPr>
          <p:cNvSpPr>
            <a:spLocks noGrp="1"/>
          </p:cNvSpPr>
          <p:nvPr>
            <p:ph type="title"/>
          </p:nvPr>
        </p:nvSpPr>
        <p:spPr>
          <a:xfrm>
            <a:off x="273050" y="152400"/>
            <a:ext cx="9359900" cy="396875"/>
          </a:xfrm>
        </p:spPr>
        <p:txBody>
          <a:bodyPr/>
          <a:lstStyle/>
          <a:p>
            <a:r>
              <a:rPr lang="ja-JP" altLang="en-US" b="1" dirty="0">
                <a:solidFill>
                  <a:schemeClr val="tx2"/>
                </a:solidFill>
                <a:cs typeface="メイリオ" pitchFamily="50" charset="-128"/>
              </a:rPr>
              <a:t>４．</a:t>
            </a:r>
            <a:r>
              <a:rPr lang="en-US" altLang="ja-JP" b="1" dirty="0">
                <a:solidFill>
                  <a:schemeClr val="tx2"/>
                </a:solidFill>
                <a:cs typeface="メイリオ" pitchFamily="50" charset="-128"/>
              </a:rPr>
              <a:t>2024</a:t>
            </a:r>
            <a:r>
              <a:rPr lang="ja-JP" altLang="en-US" b="1" dirty="0">
                <a:solidFill>
                  <a:schemeClr val="tx2"/>
                </a:solidFill>
                <a:cs typeface="メイリオ" pitchFamily="50" charset="-128"/>
              </a:rPr>
              <a:t>年「財政検証」のポイントと将来の見通し</a:t>
            </a:r>
            <a:endParaRPr kumimoji="1" lang="ja-JP" altLang="en-US" b="1" dirty="0">
              <a:solidFill>
                <a:schemeClr val="tx2"/>
              </a:solidFill>
            </a:endParaRPr>
          </a:p>
        </p:txBody>
      </p:sp>
    </p:spTree>
    <p:extLst>
      <p:ext uri="{BB962C8B-B14F-4D97-AF65-F5344CB8AC3E}">
        <p14:creationId xmlns:p14="http://schemas.microsoft.com/office/powerpoint/2010/main" val="2643106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28</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cs typeface="メイリオ" pitchFamily="50" charset="-128"/>
              </a:rPr>
              <a:t>４．</a:t>
            </a:r>
            <a:r>
              <a:rPr lang="en-US" altLang="ja-JP" b="1" dirty="0">
                <a:solidFill>
                  <a:schemeClr val="tx2"/>
                </a:solidFill>
                <a:cs typeface="メイリオ" pitchFamily="50" charset="-128"/>
              </a:rPr>
              <a:t>2024</a:t>
            </a:r>
            <a:r>
              <a:rPr lang="ja-JP" altLang="en-US" b="1" dirty="0">
                <a:solidFill>
                  <a:schemeClr val="tx2"/>
                </a:solidFill>
                <a:cs typeface="メイリオ" pitchFamily="50" charset="-128"/>
              </a:rPr>
              <a:t>年「財政検証」のポイントと将来の見通し</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⑸　</a:t>
            </a:r>
            <a:r>
              <a:rPr lang="en-US" altLang="ja-JP" sz="1600" b="1" dirty="0">
                <a:solidFill>
                  <a:schemeClr val="accent1"/>
                </a:solidFill>
                <a:latin typeface="+mj-ea"/>
                <a:ea typeface="+mj-ea"/>
              </a:rPr>
              <a:t> </a:t>
            </a:r>
            <a:r>
              <a:rPr lang="ja-JP" altLang="en-US" sz="1600" b="1" dirty="0">
                <a:solidFill>
                  <a:schemeClr val="accent1"/>
                </a:solidFill>
                <a:latin typeface="+mj-ea"/>
                <a:ea typeface="+mj-ea"/>
              </a:rPr>
              <a:t>オプション試算（①被用者保険のさらなる適用拡大）</a:t>
            </a:r>
            <a:endParaRPr kumimoji="1" lang="ja-JP" altLang="en-US" sz="1600" dirty="0">
              <a:solidFill>
                <a:schemeClr val="accent1"/>
              </a:solidFill>
              <a:latin typeface="+mj-ea"/>
              <a:ea typeface="+mj-ea"/>
            </a:endParaRPr>
          </a:p>
        </p:txBody>
      </p:sp>
      <p:graphicFrame>
        <p:nvGraphicFramePr>
          <p:cNvPr id="12" name="表 11">
            <a:extLst>
              <a:ext uri="{FF2B5EF4-FFF2-40B4-BE49-F238E27FC236}">
                <a16:creationId xmlns:a16="http://schemas.microsoft.com/office/drawing/2014/main" id="{57AA5FDE-E18A-21B5-3766-C2B25C183516}"/>
              </a:ext>
            </a:extLst>
          </p:cNvPr>
          <p:cNvGraphicFramePr>
            <a:graphicFrameLocks noGrp="1"/>
          </p:cNvGraphicFramePr>
          <p:nvPr>
            <p:extLst>
              <p:ext uri="{D42A27DB-BD31-4B8C-83A1-F6EECF244321}">
                <p14:modId xmlns:p14="http://schemas.microsoft.com/office/powerpoint/2010/main" val="3539143525"/>
              </p:ext>
            </p:extLst>
          </p:nvPr>
        </p:nvGraphicFramePr>
        <p:xfrm>
          <a:off x="600558" y="1576537"/>
          <a:ext cx="8704880" cy="1440001"/>
        </p:xfrm>
        <a:graphic>
          <a:graphicData uri="http://schemas.openxmlformats.org/drawingml/2006/table">
            <a:tbl>
              <a:tblPr firstRow="1" bandRow="1">
                <a:tableStyleId>{72833802-FEF1-4C79-8D5D-14CF1EAF98D9}</a:tableStyleId>
              </a:tblPr>
              <a:tblGrid>
                <a:gridCol w="751666">
                  <a:extLst>
                    <a:ext uri="{9D8B030D-6E8A-4147-A177-3AD203B41FA5}">
                      <a16:colId xmlns:a16="http://schemas.microsoft.com/office/drawing/2014/main" val="3873805125"/>
                    </a:ext>
                  </a:extLst>
                </a:gridCol>
                <a:gridCol w="1038014">
                  <a:extLst>
                    <a:ext uri="{9D8B030D-6E8A-4147-A177-3AD203B41FA5}">
                      <a16:colId xmlns:a16="http://schemas.microsoft.com/office/drawing/2014/main" val="3830507877"/>
                    </a:ext>
                  </a:extLst>
                </a:gridCol>
                <a:gridCol w="691520">
                  <a:extLst>
                    <a:ext uri="{9D8B030D-6E8A-4147-A177-3AD203B41FA5}">
                      <a16:colId xmlns:a16="http://schemas.microsoft.com/office/drawing/2014/main" val="1204720265"/>
                    </a:ext>
                  </a:extLst>
                </a:gridCol>
                <a:gridCol w="691520">
                  <a:extLst>
                    <a:ext uri="{9D8B030D-6E8A-4147-A177-3AD203B41FA5}">
                      <a16:colId xmlns:a16="http://schemas.microsoft.com/office/drawing/2014/main" val="3128738978"/>
                    </a:ext>
                  </a:extLst>
                </a:gridCol>
                <a:gridCol w="691520">
                  <a:extLst>
                    <a:ext uri="{9D8B030D-6E8A-4147-A177-3AD203B41FA5}">
                      <a16:colId xmlns:a16="http://schemas.microsoft.com/office/drawing/2014/main" val="3155139301"/>
                    </a:ext>
                  </a:extLst>
                </a:gridCol>
                <a:gridCol w="691520">
                  <a:extLst>
                    <a:ext uri="{9D8B030D-6E8A-4147-A177-3AD203B41FA5}">
                      <a16:colId xmlns:a16="http://schemas.microsoft.com/office/drawing/2014/main" val="1576992581"/>
                    </a:ext>
                  </a:extLst>
                </a:gridCol>
                <a:gridCol w="691520">
                  <a:extLst>
                    <a:ext uri="{9D8B030D-6E8A-4147-A177-3AD203B41FA5}">
                      <a16:colId xmlns:a16="http://schemas.microsoft.com/office/drawing/2014/main" val="363018040"/>
                    </a:ext>
                  </a:extLst>
                </a:gridCol>
                <a:gridCol w="691520">
                  <a:extLst>
                    <a:ext uri="{9D8B030D-6E8A-4147-A177-3AD203B41FA5}">
                      <a16:colId xmlns:a16="http://schemas.microsoft.com/office/drawing/2014/main" val="2625491436"/>
                    </a:ext>
                  </a:extLst>
                </a:gridCol>
                <a:gridCol w="691520">
                  <a:extLst>
                    <a:ext uri="{9D8B030D-6E8A-4147-A177-3AD203B41FA5}">
                      <a16:colId xmlns:a16="http://schemas.microsoft.com/office/drawing/2014/main" val="1465856025"/>
                    </a:ext>
                  </a:extLst>
                </a:gridCol>
                <a:gridCol w="691520">
                  <a:extLst>
                    <a:ext uri="{9D8B030D-6E8A-4147-A177-3AD203B41FA5}">
                      <a16:colId xmlns:a16="http://schemas.microsoft.com/office/drawing/2014/main" val="2154013549"/>
                    </a:ext>
                  </a:extLst>
                </a:gridCol>
                <a:gridCol w="691520">
                  <a:extLst>
                    <a:ext uri="{9D8B030D-6E8A-4147-A177-3AD203B41FA5}">
                      <a16:colId xmlns:a16="http://schemas.microsoft.com/office/drawing/2014/main" val="3353520770"/>
                    </a:ext>
                  </a:extLst>
                </a:gridCol>
                <a:gridCol w="691520">
                  <a:extLst>
                    <a:ext uri="{9D8B030D-6E8A-4147-A177-3AD203B41FA5}">
                      <a16:colId xmlns:a16="http://schemas.microsoft.com/office/drawing/2014/main" val="4238419210"/>
                    </a:ext>
                  </a:extLst>
                </a:gridCol>
              </a:tblGrid>
              <a:tr h="661623">
                <a:tc gridSpan="2">
                  <a:txBody>
                    <a:bodyPr/>
                    <a:lstStyle/>
                    <a:p>
                      <a:pPr algn="ctr"/>
                      <a:r>
                        <a:rPr kumimoji="1" lang="ja-JP" altLang="en-US" sz="1400" dirty="0">
                          <a:solidFill>
                            <a:schemeClr val="bg1"/>
                          </a:solidFill>
                          <a:latin typeface="+mj-ea"/>
                          <a:ea typeface="+mj-ea"/>
                        </a:rPr>
                        <a:t>被保険者適用拡大</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gridSpan="2">
                  <a:txBody>
                    <a:bodyPr/>
                    <a:lstStyle/>
                    <a:p>
                      <a:pPr algn="ctr"/>
                      <a:r>
                        <a:rPr kumimoji="1" lang="ja-JP" altLang="en-US" sz="1400" dirty="0">
                          <a:solidFill>
                            <a:schemeClr val="bg1"/>
                          </a:solidFill>
                          <a:latin typeface="+mj-ea"/>
                          <a:ea typeface="+mj-ea"/>
                        </a:rPr>
                        <a:t>現行制度</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2037</a:t>
                      </a:r>
                      <a:r>
                        <a:rPr kumimoji="1" lang="ja-JP" altLang="en-US" sz="1400" dirty="0">
                          <a:solidFill>
                            <a:schemeClr val="bg1"/>
                          </a:solidFill>
                          <a:latin typeface="+mj-ea"/>
                          <a:ea typeface="+mj-ea"/>
                        </a:rPr>
                        <a:t>年度</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90</a:t>
                      </a:r>
                      <a:r>
                        <a:rPr kumimoji="1" lang="ja-JP" altLang="en-US" sz="1400" dirty="0">
                          <a:solidFill>
                            <a:schemeClr val="bg1"/>
                          </a:solidFill>
                          <a:latin typeface="+mj-ea"/>
                          <a:ea typeface="+mj-ea"/>
                        </a:rPr>
                        <a:t>万人増</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2035</a:t>
                      </a:r>
                      <a:r>
                        <a:rPr kumimoji="1" lang="ja-JP" altLang="en-US" sz="1400" dirty="0">
                          <a:solidFill>
                            <a:schemeClr val="bg1"/>
                          </a:solidFill>
                          <a:latin typeface="+mj-ea"/>
                          <a:ea typeface="+mj-ea"/>
                        </a:rPr>
                        <a:t>年度</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200</a:t>
                      </a:r>
                      <a:r>
                        <a:rPr kumimoji="1" lang="ja-JP" altLang="en-US" sz="1400" dirty="0">
                          <a:solidFill>
                            <a:schemeClr val="bg1"/>
                          </a:solidFill>
                          <a:latin typeface="+mj-ea"/>
                          <a:ea typeface="+mj-ea"/>
                        </a:rPr>
                        <a:t>万人増</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2034</a:t>
                      </a:r>
                      <a:r>
                        <a:rPr kumimoji="1" lang="ja-JP" altLang="en-US" sz="1400" dirty="0">
                          <a:solidFill>
                            <a:schemeClr val="bg1"/>
                          </a:solidFill>
                          <a:latin typeface="+mj-ea"/>
                          <a:ea typeface="+mj-ea"/>
                        </a:rPr>
                        <a:t>年度</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270</a:t>
                      </a:r>
                      <a:r>
                        <a:rPr kumimoji="1" lang="ja-JP" altLang="en-US" sz="1400" dirty="0">
                          <a:solidFill>
                            <a:schemeClr val="bg1"/>
                          </a:solidFill>
                          <a:latin typeface="+mj-ea"/>
                          <a:ea typeface="+mj-ea"/>
                        </a:rPr>
                        <a:t>万人増</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2028</a:t>
                      </a:r>
                      <a:r>
                        <a:rPr kumimoji="1" lang="ja-JP" altLang="en-US" sz="1400" dirty="0">
                          <a:solidFill>
                            <a:schemeClr val="bg1"/>
                          </a:solidFill>
                          <a:latin typeface="+mj-ea"/>
                          <a:ea typeface="+mj-ea"/>
                        </a:rPr>
                        <a:t>年度</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860</a:t>
                      </a:r>
                      <a:r>
                        <a:rPr kumimoji="1" lang="ja-JP" altLang="en-US" sz="1400" dirty="0">
                          <a:solidFill>
                            <a:schemeClr val="bg1"/>
                          </a:solidFill>
                          <a:latin typeface="+mj-ea"/>
                          <a:ea typeface="+mj-ea"/>
                        </a:rPr>
                        <a:t>万人増</a:t>
                      </a:r>
                      <a:endParaRPr kumimoji="1" lang="en-US" altLang="ja-JP" sz="1400" dirty="0">
                        <a:solidFill>
                          <a:schemeClr val="bg1"/>
                        </a:solidFill>
                        <a:latin typeface="+mj-ea"/>
                        <a:ea typeface="+mj-ea"/>
                      </a:endParaRPr>
                    </a:p>
                    <a:p>
                      <a:pPr algn="ctr"/>
                      <a:r>
                        <a:rPr kumimoji="1" lang="ja-JP" altLang="en-US" sz="1400" dirty="0">
                          <a:solidFill>
                            <a:schemeClr val="bg1"/>
                          </a:solidFill>
                          <a:latin typeface="+mj-ea"/>
                          <a:ea typeface="+mj-ea"/>
                        </a:rPr>
                        <a:t>調整なし</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14656561"/>
                  </a:ext>
                </a:extLst>
              </a:tr>
              <a:tr h="389189">
                <a:tc rowSpan="2">
                  <a:txBody>
                    <a:bodyPr/>
                    <a:lstStyle/>
                    <a:p>
                      <a:pPr algn="ctr"/>
                      <a:r>
                        <a:rPr kumimoji="1" lang="ja-JP" altLang="en-US" sz="1200" b="1" dirty="0">
                          <a:solidFill>
                            <a:schemeClr val="tx1"/>
                          </a:solidFill>
                          <a:latin typeface="+mj-ea"/>
                          <a:ea typeface="+mj-ea"/>
                        </a:rPr>
                        <a:t>所得</a:t>
                      </a:r>
                      <a:endParaRPr kumimoji="1" lang="en-US" altLang="ja-JP" sz="1200" b="1" dirty="0">
                        <a:solidFill>
                          <a:schemeClr val="tx1"/>
                        </a:solidFill>
                        <a:latin typeface="+mj-ea"/>
                        <a:ea typeface="+mj-ea"/>
                      </a:endParaRPr>
                    </a:p>
                    <a:p>
                      <a:pPr algn="ctr"/>
                      <a:r>
                        <a:rPr kumimoji="1" lang="ja-JP" altLang="en-US" sz="1200" b="1" dirty="0">
                          <a:solidFill>
                            <a:schemeClr val="tx1"/>
                          </a:solidFill>
                          <a:latin typeface="+mj-ea"/>
                          <a:ea typeface="+mj-ea"/>
                        </a:rPr>
                        <a:t>代替率</a:t>
                      </a:r>
                    </a:p>
                  </a:txBody>
                  <a:tcPr vert="ea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ja-JP" altLang="en-US" sz="1200" b="1" dirty="0">
                          <a:solidFill>
                            <a:schemeClr val="tx1"/>
                          </a:solidFill>
                          <a:latin typeface="+mj-ea"/>
                          <a:ea typeface="+mj-ea"/>
                        </a:rPr>
                        <a:t>比例</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7F7F7"/>
                    </a:solidFill>
                  </a:tcPr>
                </a:tc>
                <a:tc rowSpan="2">
                  <a:txBody>
                    <a:bodyPr/>
                    <a:lstStyle/>
                    <a:p>
                      <a:pPr algn="ctr"/>
                      <a:r>
                        <a:rPr kumimoji="1" lang="en-US" altLang="ja-JP" sz="1400" b="1" dirty="0">
                          <a:solidFill>
                            <a:schemeClr val="tx1"/>
                          </a:solidFill>
                          <a:latin typeface="+mj-ea"/>
                          <a:ea typeface="+mj-ea"/>
                        </a:rPr>
                        <a:t>57.6</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58.6</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59.3</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60.7</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61.2</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0853491"/>
                  </a:ext>
                </a:extLst>
              </a:tr>
              <a:tr h="389189">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dirty="0">
                          <a:solidFill>
                            <a:schemeClr val="tx1"/>
                          </a:solidFill>
                          <a:latin typeface="+mj-ea"/>
                          <a:ea typeface="+mj-ea"/>
                        </a:rPr>
                        <a:t>基礎</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vMerge="1">
                  <a:txBody>
                    <a:bodyPr/>
                    <a:lstStyle/>
                    <a:p>
                      <a:pPr algn="r"/>
                      <a:endParaRPr kumimoji="1" lang="ja-JP" altLang="en-US" sz="1400" dirty="0">
                        <a:solidFill>
                          <a:schemeClr val="tx1"/>
                        </a:solidFill>
                        <a:latin typeface="+mj-ea"/>
                        <a:ea typeface="+mj-ea"/>
                      </a:endParaRPr>
                    </a:p>
                  </a:txBody>
                  <a:tcPr anchor="b"/>
                </a:tc>
                <a:tc>
                  <a:txBody>
                    <a:bodyPr/>
                    <a:lstStyle/>
                    <a:p>
                      <a:pPr algn="ctr"/>
                      <a:r>
                        <a:rPr kumimoji="1" lang="en-US" altLang="ja-JP" sz="1400" b="1" dirty="0">
                          <a:solidFill>
                            <a:schemeClr val="tx1"/>
                          </a:solidFill>
                          <a:latin typeface="+mj-ea"/>
                          <a:ea typeface="+mj-ea"/>
                        </a:rPr>
                        <a:t>32.6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33.6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34.4</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35.8</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36.2</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94278107"/>
                  </a:ext>
                </a:extLst>
              </a:tr>
            </a:tbl>
          </a:graphicData>
        </a:graphic>
      </p:graphicFrame>
      <p:sp>
        <p:nvSpPr>
          <p:cNvPr id="14" name="テキスト ボックス 13">
            <a:extLst>
              <a:ext uri="{FF2B5EF4-FFF2-40B4-BE49-F238E27FC236}">
                <a16:creationId xmlns:a16="http://schemas.microsoft.com/office/drawing/2014/main" id="{EA6C5BC0-A0AE-AA25-C0AF-5F9FDDF48FA5}"/>
              </a:ext>
            </a:extLst>
          </p:cNvPr>
          <p:cNvSpPr txBox="1"/>
          <p:nvPr/>
        </p:nvSpPr>
        <p:spPr>
          <a:xfrm>
            <a:off x="568598" y="1196752"/>
            <a:ext cx="4860542" cy="307777"/>
          </a:xfrm>
          <a:prstGeom prst="rect">
            <a:avLst/>
          </a:prstGeom>
          <a:noFill/>
        </p:spPr>
        <p:txBody>
          <a:bodyPr wrap="square" rtlCol="0">
            <a:spAutoFit/>
          </a:bodyPr>
          <a:lstStyle/>
          <a:p>
            <a:r>
              <a:rPr kumimoji="1" lang="ja-JP" altLang="en-US" sz="1400" b="1" dirty="0">
                <a:solidFill>
                  <a:schemeClr val="tx2"/>
                </a:solidFill>
              </a:rPr>
              <a:t>成長型経済移行・継続ケース</a:t>
            </a:r>
          </a:p>
        </p:txBody>
      </p:sp>
      <p:graphicFrame>
        <p:nvGraphicFramePr>
          <p:cNvPr id="17" name="表 16">
            <a:extLst>
              <a:ext uri="{FF2B5EF4-FFF2-40B4-BE49-F238E27FC236}">
                <a16:creationId xmlns:a16="http://schemas.microsoft.com/office/drawing/2014/main" id="{6113790D-8F67-5243-E466-9948C64EE574}"/>
              </a:ext>
            </a:extLst>
          </p:cNvPr>
          <p:cNvGraphicFramePr>
            <a:graphicFrameLocks noGrp="1"/>
          </p:cNvGraphicFramePr>
          <p:nvPr>
            <p:extLst>
              <p:ext uri="{D42A27DB-BD31-4B8C-83A1-F6EECF244321}">
                <p14:modId xmlns:p14="http://schemas.microsoft.com/office/powerpoint/2010/main" val="2374531808"/>
              </p:ext>
            </p:extLst>
          </p:nvPr>
        </p:nvGraphicFramePr>
        <p:xfrm>
          <a:off x="600558" y="3609179"/>
          <a:ext cx="8704880" cy="1440001"/>
        </p:xfrm>
        <a:graphic>
          <a:graphicData uri="http://schemas.openxmlformats.org/drawingml/2006/table">
            <a:tbl>
              <a:tblPr firstRow="1" bandRow="1">
                <a:tableStyleId>{72833802-FEF1-4C79-8D5D-14CF1EAF98D9}</a:tableStyleId>
              </a:tblPr>
              <a:tblGrid>
                <a:gridCol w="751666">
                  <a:extLst>
                    <a:ext uri="{9D8B030D-6E8A-4147-A177-3AD203B41FA5}">
                      <a16:colId xmlns:a16="http://schemas.microsoft.com/office/drawing/2014/main" val="3873805125"/>
                    </a:ext>
                  </a:extLst>
                </a:gridCol>
                <a:gridCol w="1038014">
                  <a:extLst>
                    <a:ext uri="{9D8B030D-6E8A-4147-A177-3AD203B41FA5}">
                      <a16:colId xmlns:a16="http://schemas.microsoft.com/office/drawing/2014/main" val="3830507877"/>
                    </a:ext>
                  </a:extLst>
                </a:gridCol>
                <a:gridCol w="691520">
                  <a:extLst>
                    <a:ext uri="{9D8B030D-6E8A-4147-A177-3AD203B41FA5}">
                      <a16:colId xmlns:a16="http://schemas.microsoft.com/office/drawing/2014/main" val="1204720265"/>
                    </a:ext>
                  </a:extLst>
                </a:gridCol>
                <a:gridCol w="691520">
                  <a:extLst>
                    <a:ext uri="{9D8B030D-6E8A-4147-A177-3AD203B41FA5}">
                      <a16:colId xmlns:a16="http://schemas.microsoft.com/office/drawing/2014/main" val="3128738978"/>
                    </a:ext>
                  </a:extLst>
                </a:gridCol>
                <a:gridCol w="691520">
                  <a:extLst>
                    <a:ext uri="{9D8B030D-6E8A-4147-A177-3AD203B41FA5}">
                      <a16:colId xmlns:a16="http://schemas.microsoft.com/office/drawing/2014/main" val="3155139301"/>
                    </a:ext>
                  </a:extLst>
                </a:gridCol>
                <a:gridCol w="691520">
                  <a:extLst>
                    <a:ext uri="{9D8B030D-6E8A-4147-A177-3AD203B41FA5}">
                      <a16:colId xmlns:a16="http://schemas.microsoft.com/office/drawing/2014/main" val="1576992581"/>
                    </a:ext>
                  </a:extLst>
                </a:gridCol>
                <a:gridCol w="691520">
                  <a:extLst>
                    <a:ext uri="{9D8B030D-6E8A-4147-A177-3AD203B41FA5}">
                      <a16:colId xmlns:a16="http://schemas.microsoft.com/office/drawing/2014/main" val="363018040"/>
                    </a:ext>
                  </a:extLst>
                </a:gridCol>
                <a:gridCol w="691520">
                  <a:extLst>
                    <a:ext uri="{9D8B030D-6E8A-4147-A177-3AD203B41FA5}">
                      <a16:colId xmlns:a16="http://schemas.microsoft.com/office/drawing/2014/main" val="2625491436"/>
                    </a:ext>
                  </a:extLst>
                </a:gridCol>
                <a:gridCol w="691520">
                  <a:extLst>
                    <a:ext uri="{9D8B030D-6E8A-4147-A177-3AD203B41FA5}">
                      <a16:colId xmlns:a16="http://schemas.microsoft.com/office/drawing/2014/main" val="1465856025"/>
                    </a:ext>
                  </a:extLst>
                </a:gridCol>
                <a:gridCol w="691520">
                  <a:extLst>
                    <a:ext uri="{9D8B030D-6E8A-4147-A177-3AD203B41FA5}">
                      <a16:colId xmlns:a16="http://schemas.microsoft.com/office/drawing/2014/main" val="2154013549"/>
                    </a:ext>
                  </a:extLst>
                </a:gridCol>
                <a:gridCol w="691520">
                  <a:extLst>
                    <a:ext uri="{9D8B030D-6E8A-4147-A177-3AD203B41FA5}">
                      <a16:colId xmlns:a16="http://schemas.microsoft.com/office/drawing/2014/main" val="3353520770"/>
                    </a:ext>
                  </a:extLst>
                </a:gridCol>
                <a:gridCol w="691520">
                  <a:extLst>
                    <a:ext uri="{9D8B030D-6E8A-4147-A177-3AD203B41FA5}">
                      <a16:colId xmlns:a16="http://schemas.microsoft.com/office/drawing/2014/main" val="4238419210"/>
                    </a:ext>
                  </a:extLst>
                </a:gridCol>
              </a:tblGrid>
              <a:tr h="661623">
                <a:tc gridSpan="2">
                  <a:txBody>
                    <a:bodyPr/>
                    <a:lstStyle/>
                    <a:p>
                      <a:pPr algn="ctr"/>
                      <a:r>
                        <a:rPr kumimoji="1" lang="ja-JP" altLang="en-US" sz="1400" dirty="0">
                          <a:solidFill>
                            <a:schemeClr val="bg1"/>
                          </a:solidFill>
                          <a:latin typeface="+mj-ea"/>
                          <a:ea typeface="+mj-ea"/>
                        </a:rPr>
                        <a:t>被保険者適用拡大</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gridSpan="2">
                  <a:txBody>
                    <a:bodyPr/>
                    <a:lstStyle/>
                    <a:p>
                      <a:pPr algn="ctr"/>
                      <a:r>
                        <a:rPr kumimoji="1" lang="ja-JP" altLang="en-US" sz="1400" dirty="0">
                          <a:solidFill>
                            <a:schemeClr val="bg1"/>
                          </a:solidFill>
                          <a:latin typeface="+mj-ea"/>
                          <a:ea typeface="+mj-ea"/>
                        </a:rPr>
                        <a:t>現行制度</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2057</a:t>
                      </a:r>
                      <a:r>
                        <a:rPr kumimoji="1" lang="ja-JP" altLang="en-US" sz="1400" dirty="0">
                          <a:solidFill>
                            <a:schemeClr val="bg1"/>
                          </a:solidFill>
                          <a:latin typeface="+mj-ea"/>
                          <a:ea typeface="+mj-ea"/>
                        </a:rPr>
                        <a:t>年度</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90</a:t>
                      </a:r>
                      <a:r>
                        <a:rPr kumimoji="1" lang="ja-JP" altLang="en-US" sz="1400" dirty="0">
                          <a:solidFill>
                            <a:schemeClr val="bg1"/>
                          </a:solidFill>
                          <a:latin typeface="+mj-ea"/>
                          <a:ea typeface="+mj-ea"/>
                        </a:rPr>
                        <a:t>万人増</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2054</a:t>
                      </a:r>
                      <a:r>
                        <a:rPr kumimoji="1" lang="ja-JP" altLang="en-US" sz="1400" dirty="0">
                          <a:solidFill>
                            <a:schemeClr val="bg1"/>
                          </a:solidFill>
                          <a:latin typeface="+mj-ea"/>
                          <a:ea typeface="+mj-ea"/>
                        </a:rPr>
                        <a:t>年度</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200</a:t>
                      </a:r>
                      <a:r>
                        <a:rPr kumimoji="1" lang="ja-JP" altLang="en-US" sz="1400" dirty="0">
                          <a:solidFill>
                            <a:schemeClr val="bg1"/>
                          </a:solidFill>
                          <a:latin typeface="+mj-ea"/>
                          <a:ea typeface="+mj-ea"/>
                        </a:rPr>
                        <a:t>万人増</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2052</a:t>
                      </a:r>
                      <a:r>
                        <a:rPr kumimoji="1" lang="ja-JP" altLang="en-US" sz="1400" dirty="0">
                          <a:solidFill>
                            <a:schemeClr val="bg1"/>
                          </a:solidFill>
                          <a:latin typeface="+mj-ea"/>
                          <a:ea typeface="+mj-ea"/>
                        </a:rPr>
                        <a:t>年度</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270</a:t>
                      </a:r>
                      <a:r>
                        <a:rPr kumimoji="1" lang="ja-JP" altLang="en-US" sz="1400" dirty="0">
                          <a:solidFill>
                            <a:schemeClr val="bg1"/>
                          </a:solidFill>
                          <a:latin typeface="+mj-ea"/>
                          <a:ea typeface="+mj-ea"/>
                        </a:rPr>
                        <a:t>万人増</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2048</a:t>
                      </a:r>
                      <a:r>
                        <a:rPr kumimoji="1" lang="ja-JP" altLang="en-US" sz="1400" dirty="0">
                          <a:solidFill>
                            <a:schemeClr val="bg1"/>
                          </a:solidFill>
                          <a:latin typeface="+mj-ea"/>
                          <a:ea typeface="+mj-ea"/>
                        </a:rPr>
                        <a:t>年度</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860</a:t>
                      </a:r>
                      <a:r>
                        <a:rPr kumimoji="1" lang="ja-JP" altLang="en-US" sz="1400" dirty="0">
                          <a:solidFill>
                            <a:schemeClr val="bg1"/>
                          </a:solidFill>
                          <a:latin typeface="+mj-ea"/>
                          <a:ea typeface="+mj-ea"/>
                        </a:rPr>
                        <a:t>万人増</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2038</a:t>
                      </a:r>
                      <a:r>
                        <a:rPr kumimoji="1" lang="ja-JP" altLang="en-US" sz="1400" dirty="0">
                          <a:solidFill>
                            <a:schemeClr val="bg1"/>
                          </a:solidFill>
                          <a:latin typeface="+mj-ea"/>
                          <a:ea typeface="+mj-ea"/>
                        </a:rPr>
                        <a:t>年度</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14656561"/>
                  </a:ext>
                </a:extLst>
              </a:tr>
              <a:tr h="389189">
                <a:tc rowSpan="2">
                  <a:txBody>
                    <a:bodyPr/>
                    <a:lstStyle/>
                    <a:p>
                      <a:pPr algn="ctr"/>
                      <a:r>
                        <a:rPr kumimoji="1" lang="ja-JP" altLang="en-US" sz="1200" b="1" dirty="0">
                          <a:solidFill>
                            <a:schemeClr val="tx1"/>
                          </a:solidFill>
                          <a:latin typeface="+mj-ea"/>
                          <a:ea typeface="+mj-ea"/>
                        </a:rPr>
                        <a:t>所得</a:t>
                      </a:r>
                      <a:endParaRPr kumimoji="1" lang="en-US" altLang="ja-JP" sz="1200" b="1" dirty="0">
                        <a:solidFill>
                          <a:schemeClr val="tx1"/>
                        </a:solidFill>
                        <a:latin typeface="+mj-ea"/>
                        <a:ea typeface="+mj-ea"/>
                      </a:endParaRPr>
                    </a:p>
                    <a:p>
                      <a:pPr algn="ctr"/>
                      <a:r>
                        <a:rPr kumimoji="1" lang="ja-JP" altLang="en-US" sz="1200" b="1" dirty="0">
                          <a:solidFill>
                            <a:schemeClr val="tx1"/>
                          </a:solidFill>
                          <a:latin typeface="+mj-ea"/>
                          <a:ea typeface="+mj-ea"/>
                        </a:rPr>
                        <a:t>代替率</a:t>
                      </a:r>
                    </a:p>
                  </a:txBody>
                  <a:tcPr vert="ea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ja-JP" altLang="en-US" sz="1200" b="1" dirty="0">
                          <a:solidFill>
                            <a:schemeClr val="tx1"/>
                          </a:solidFill>
                          <a:latin typeface="+mj-ea"/>
                          <a:ea typeface="+mj-ea"/>
                        </a:rPr>
                        <a:t>比例</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7F7F7"/>
                    </a:solidFill>
                  </a:tcPr>
                </a:tc>
                <a:tc rowSpan="2">
                  <a:txBody>
                    <a:bodyPr/>
                    <a:lstStyle/>
                    <a:p>
                      <a:pPr algn="ctr"/>
                      <a:r>
                        <a:rPr kumimoji="1" lang="en-US" altLang="ja-JP" sz="1400" b="1" dirty="0">
                          <a:solidFill>
                            <a:schemeClr val="tx1"/>
                          </a:solidFill>
                          <a:latin typeface="+mj-ea"/>
                          <a:ea typeface="+mj-ea"/>
                        </a:rPr>
                        <a:t>50.4</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24.9</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51.3</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24.8</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51.8</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24.6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53.1</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24.5</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56.3</a:t>
                      </a:r>
                      <a:r>
                        <a:rPr kumimoji="1" lang="ja-JP" altLang="en-US" sz="1400" b="1" dirty="0">
                          <a:solidFill>
                            <a:schemeClr val="tx1"/>
                          </a:solidFill>
                          <a:latin typeface="+mj-ea"/>
                          <a:ea typeface="+mj-ea"/>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23.1</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0853491"/>
                  </a:ext>
                </a:extLst>
              </a:tr>
              <a:tr h="389189">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dirty="0">
                          <a:solidFill>
                            <a:schemeClr val="tx1"/>
                          </a:solidFill>
                          <a:latin typeface="+mj-ea"/>
                          <a:ea typeface="+mj-ea"/>
                        </a:rPr>
                        <a:t>基礎</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vMerge="1">
                  <a:txBody>
                    <a:bodyPr/>
                    <a:lstStyle/>
                    <a:p>
                      <a:pPr algn="r"/>
                      <a:endParaRPr kumimoji="1" lang="ja-JP" altLang="en-US" sz="1400" dirty="0">
                        <a:solidFill>
                          <a:schemeClr val="tx1"/>
                        </a:solidFill>
                        <a:latin typeface="+mj-ea"/>
                        <a:ea typeface="+mj-ea"/>
                      </a:endParaRPr>
                    </a:p>
                  </a:txBody>
                  <a:tcPr anchor="b"/>
                </a:tc>
                <a:tc>
                  <a:txBody>
                    <a:bodyPr/>
                    <a:lstStyle/>
                    <a:p>
                      <a:pPr algn="ctr"/>
                      <a:r>
                        <a:rPr kumimoji="1" lang="en-US" altLang="ja-JP" sz="1400" b="1" dirty="0">
                          <a:solidFill>
                            <a:schemeClr val="tx1"/>
                          </a:solidFill>
                          <a:latin typeface="+mj-ea"/>
                          <a:ea typeface="+mj-ea"/>
                        </a:rPr>
                        <a:t>25.5</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26.5</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27.2</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28.6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33.2</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94278107"/>
                  </a:ext>
                </a:extLst>
              </a:tr>
            </a:tbl>
          </a:graphicData>
        </a:graphic>
      </p:graphicFrame>
      <p:sp>
        <p:nvSpPr>
          <p:cNvPr id="18" name="テキスト ボックス 17">
            <a:extLst>
              <a:ext uri="{FF2B5EF4-FFF2-40B4-BE49-F238E27FC236}">
                <a16:creationId xmlns:a16="http://schemas.microsoft.com/office/drawing/2014/main" id="{B0015AA9-6B04-099F-8140-3BCF8C839DB5}"/>
              </a:ext>
            </a:extLst>
          </p:cNvPr>
          <p:cNvSpPr txBox="1"/>
          <p:nvPr/>
        </p:nvSpPr>
        <p:spPr>
          <a:xfrm>
            <a:off x="568598" y="3284984"/>
            <a:ext cx="4860542" cy="307777"/>
          </a:xfrm>
          <a:prstGeom prst="rect">
            <a:avLst/>
          </a:prstGeom>
          <a:noFill/>
        </p:spPr>
        <p:txBody>
          <a:bodyPr wrap="square" rtlCol="0">
            <a:spAutoFit/>
          </a:bodyPr>
          <a:lstStyle/>
          <a:p>
            <a:r>
              <a:rPr kumimoji="1" lang="ja-JP" altLang="en-US" sz="1400" b="1" dirty="0">
                <a:solidFill>
                  <a:schemeClr val="tx2"/>
                </a:solidFill>
                <a:latin typeface="+mj-ea"/>
                <a:ea typeface="+mj-ea"/>
              </a:rPr>
              <a:t>過去</a:t>
            </a:r>
            <a:r>
              <a:rPr kumimoji="1" lang="en-US" altLang="ja-JP" sz="1400" b="1" dirty="0">
                <a:solidFill>
                  <a:schemeClr val="tx2"/>
                </a:solidFill>
                <a:latin typeface="+mj-ea"/>
                <a:ea typeface="+mj-ea"/>
              </a:rPr>
              <a:t>30</a:t>
            </a:r>
            <a:r>
              <a:rPr kumimoji="1" lang="ja-JP" altLang="en-US" sz="1400" b="1" dirty="0">
                <a:solidFill>
                  <a:schemeClr val="tx2"/>
                </a:solidFill>
                <a:latin typeface="+mj-ea"/>
                <a:ea typeface="+mj-ea"/>
              </a:rPr>
              <a:t>年投影ケース</a:t>
            </a:r>
          </a:p>
        </p:txBody>
      </p:sp>
      <p:sp>
        <p:nvSpPr>
          <p:cNvPr id="21" name="テキスト ボックス 20">
            <a:extLst>
              <a:ext uri="{FF2B5EF4-FFF2-40B4-BE49-F238E27FC236}">
                <a16:creationId xmlns:a16="http://schemas.microsoft.com/office/drawing/2014/main" id="{E4A7A53F-CE0C-9F03-AE6B-E0CAF630B8CF}"/>
              </a:ext>
            </a:extLst>
          </p:cNvPr>
          <p:cNvSpPr txBox="1"/>
          <p:nvPr/>
        </p:nvSpPr>
        <p:spPr>
          <a:xfrm>
            <a:off x="596518" y="5481228"/>
            <a:ext cx="8704880" cy="590582"/>
          </a:xfrm>
          <a:prstGeom prst="roundRect">
            <a:avLst/>
          </a:prstGeom>
          <a:noFill/>
          <a:ln w="6350">
            <a:solidFill>
              <a:schemeClr val="tx1">
                <a:lumMod val="60000"/>
                <a:lumOff val="40000"/>
              </a:schemeClr>
            </a:solidFill>
          </a:ln>
        </p:spPr>
        <p:txBody>
          <a:bodyPr wrap="square" rtlCol="0" anchor="ctr" anchorCtr="0">
            <a:noAutofit/>
          </a:bodyPr>
          <a:lstStyle/>
          <a:p>
            <a:pPr>
              <a:lnSpc>
                <a:spcPct val="1500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給付水準調整終了後の所得代替率であり、現行制度および適用拡大の条件で給付水準の調整終了年度を表す</a:t>
            </a:r>
            <a:endParaRPr lang="en-US" altLang="ja-JP" sz="1200" dirty="0">
              <a:latin typeface="メイリオ" panose="020B0604030504040204" pitchFamily="50" charset="-128"/>
              <a:ea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試算における人口の前提は中位推計</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7759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F7FC"/>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582F8A3-1D5A-45F6-8851-30FB12846BF1}"/>
              </a:ext>
            </a:extLst>
          </p:cNvPr>
          <p:cNvSpPr>
            <a:spLocks noGrp="1"/>
          </p:cNvSpPr>
          <p:nvPr>
            <p:ph type="title"/>
          </p:nvPr>
        </p:nvSpPr>
        <p:spPr>
          <a:xfrm>
            <a:off x="639392" y="2423131"/>
            <a:ext cx="8640960" cy="931738"/>
          </a:xfrm>
          <a:solidFill>
            <a:schemeClr val="bg1"/>
          </a:solidFill>
        </p:spPr>
        <p:txBody>
          <a:bodyPr/>
          <a:lstStyle/>
          <a:p>
            <a:r>
              <a:rPr lang="ja-JP" altLang="en-US" b="1" dirty="0">
                <a:latin typeface="+mn-ea"/>
                <a:cs typeface="メイリオ" pitchFamily="50" charset="-128"/>
              </a:rPr>
              <a:t>１．まずは年金制度の基礎知識から</a:t>
            </a:r>
            <a:endParaRPr lang="ja-JP" altLang="en-US" dirty="0"/>
          </a:p>
        </p:txBody>
      </p:sp>
      <p:sp>
        <p:nvSpPr>
          <p:cNvPr id="3" name="フッター プレースホルダー 2">
            <a:extLst>
              <a:ext uri="{FF2B5EF4-FFF2-40B4-BE49-F238E27FC236}">
                <a16:creationId xmlns:a16="http://schemas.microsoft.com/office/drawing/2014/main" id="{EE5E053C-5EFD-4169-9B5A-CE23D523D7A2}"/>
              </a:ext>
            </a:extLst>
          </p:cNvPr>
          <p:cNvSpPr>
            <a:spLocks noGrp="1"/>
          </p:cNvSpPr>
          <p:nvPr>
            <p:ph type="ftr" sz="quarter" idx="10"/>
          </p:nvPr>
        </p:nvSpPr>
        <p:spPr/>
        <p:txBody>
          <a:bodyPr/>
          <a:lstStyle/>
          <a:p>
            <a:r>
              <a:rPr lang="en-US" altLang="ja-JP" sz="1100" dirty="0">
                <a:solidFill>
                  <a:schemeClr val="tx1"/>
                </a:solidFill>
                <a:latin typeface="+mj-ea"/>
                <a:ea typeface="+mj-ea"/>
              </a:rPr>
              <a:t>© </a:t>
            </a:r>
            <a:r>
              <a:rPr lang="ja-JP" altLang="en-US" sz="1100" dirty="0">
                <a:solidFill>
                  <a:schemeClr val="tx1"/>
                </a:solidFill>
                <a:latin typeface="+mj-ea"/>
                <a:ea typeface="+mj-ea"/>
              </a:rPr>
              <a:t>ワーク・ライフ・サポート大泉</a:t>
            </a:r>
          </a:p>
        </p:txBody>
      </p:sp>
      <p:sp>
        <p:nvSpPr>
          <p:cNvPr id="4" name="スライド番号プレースホルダー 3">
            <a:extLst>
              <a:ext uri="{FF2B5EF4-FFF2-40B4-BE49-F238E27FC236}">
                <a16:creationId xmlns:a16="http://schemas.microsoft.com/office/drawing/2014/main" id="{34A342D7-F097-48C5-9F76-C565F179980A}"/>
              </a:ext>
            </a:extLst>
          </p:cNvPr>
          <p:cNvSpPr>
            <a:spLocks noGrp="1"/>
          </p:cNvSpPr>
          <p:nvPr>
            <p:ph type="sldNum" sz="quarter" idx="11"/>
          </p:nvPr>
        </p:nvSpPr>
        <p:spPr/>
        <p:txBody>
          <a:bodyPr/>
          <a:lstStyle/>
          <a:p>
            <a:fld id="{FB3508C7-2FE0-4945-9CBD-863E05F850D2}" type="slidenum">
              <a:rPr lang="ja-JP" altLang="en-US" smtClean="0">
                <a:solidFill>
                  <a:schemeClr val="tx1"/>
                </a:solidFill>
              </a:rPr>
              <a:pPr/>
              <a:t>2</a:t>
            </a:fld>
            <a:endParaRPr lang="ja-JP" altLang="en-US" dirty="0">
              <a:solidFill>
                <a:schemeClr val="tx1"/>
              </a:solidFill>
            </a:endParaRPr>
          </a:p>
        </p:txBody>
      </p:sp>
    </p:spTree>
    <p:extLst>
      <p:ext uri="{BB962C8B-B14F-4D97-AF65-F5344CB8AC3E}">
        <p14:creationId xmlns:p14="http://schemas.microsoft.com/office/powerpoint/2010/main" val="4240007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29</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cs typeface="メイリオ" pitchFamily="50" charset="-128"/>
              </a:rPr>
              <a:t>４．</a:t>
            </a:r>
            <a:r>
              <a:rPr lang="en-US" altLang="ja-JP" b="1" dirty="0">
                <a:solidFill>
                  <a:schemeClr val="tx2"/>
                </a:solidFill>
                <a:cs typeface="メイリオ" pitchFamily="50" charset="-128"/>
              </a:rPr>
              <a:t>2024</a:t>
            </a:r>
            <a:r>
              <a:rPr lang="ja-JP" altLang="en-US" b="1" dirty="0">
                <a:solidFill>
                  <a:schemeClr val="tx2"/>
                </a:solidFill>
                <a:cs typeface="メイリオ" pitchFamily="50" charset="-128"/>
              </a:rPr>
              <a:t>年「財政検証」のポイントと将来の見通し</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14182"/>
            <a:ext cx="9460966" cy="338554"/>
          </a:xfrm>
          <a:prstGeom prst="rect">
            <a:avLst/>
          </a:prstGeom>
          <a:noFill/>
        </p:spPr>
        <p:txBody>
          <a:bodyPr wrap="square" rtlCol="0">
            <a:spAutoFit/>
          </a:bodyPr>
          <a:lstStyle/>
          <a:p>
            <a:r>
              <a:rPr lang="ja-JP" altLang="en-US" sz="1600" b="1" dirty="0">
                <a:solidFill>
                  <a:schemeClr val="accent1"/>
                </a:solidFill>
                <a:latin typeface="+mj-ea"/>
                <a:ea typeface="+mj-ea"/>
              </a:rPr>
              <a:t>⑹　</a:t>
            </a:r>
            <a:r>
              <a:rPr lang="en-US" altLang="ja-JP" sz="1600" b="1" dirty="0">
                <a:solidFill>
                  <a:schemeClr val="accent1"/>
                </a:solidFill>
                <a:latin typeface="+mj-ea"/>
                <a:ea typeface="+mj-ea"/>
              </a:rPr>
              <a:t> </a:t>
            </a:r>
            <a:r>
              <a:rPr lang="ja-JP" altLang="en-US" sz="1600" b="1" dirty="0">
                <a:solidFill>
                  <a:schemeClr val="accent1"/>
                </a:solidFill>
                <a:latin typeface="+mj-ea"/>
                <a:ea typeface="+mj-ea"/>
              </a:rPr>
              <a:t>オプション試算の内容（②基礎年金の加入期間延長／③マクロ経済スライドの調整期間一致）</a:t>
            </a:r>
            <a:endParaRPr kumimoji="1" lang="ja-JP" altLang="en-US" sz="1600" dirty="0">
              <a:solidFill>
                <a:schemeClr val="accent1"/>
              </a:solidFill>
              <a:latin typeface="+mj-ea"/>
              <a:ea typeface="+mj-ea"/>
            </a:endParaRPr>
          </a:p>
        </p:txBody>
      </p:sp>
      <p:graphicFrame>
        <p:nvGraphicFramePr>
          <p:cNvPr id="12" name="表 11">
            <a:extLst>
              <a:ext uri="{FF2B5EF4-FFF2-40B4-BE49-F238E27FC236}">
                <a16:creationId xmlns:a16="http://schemas.microsoft.com/office/drawing/2014/main" id="{57AA5FDE-E18A-21B5-3766-C2B25C183516}"/>
              </a:ext>
            </a:extLst>
          </p:cNvPr>
          <p:cNvGraphicFramePr>
            <a:graphicFrameLocks noGrp="1"/>
          </p:cNvGraphicFramePr>
          <p:nvPr>
            <p:extLst>
              <p:ext uri="{D42A27DB-BD31-4B8C-83A1-F6EECF244321}">
                <p14:modId xmlns:p14="http://schemas.microsoft.com/office/powerpoint/2010/main" val="1323062929"/>
              </p:ext>
            </p:extLst>
          </p:nvPr>
        </p:nvGraphicFramePr>
        <p:xfrm>
          <a:off x="600560" y="1333292"/>
          <a:ext cx="4633573" cy="1127760"/>
        </p:xfrm>
        <a:graphic>
          <a:graphicData uri="http://schemas.openxmlformats.org/drawingml/2006/table">
            <a:tbl>
              <a:tblPr firstRow="1" bandRow="1">
                <a:tableStyleId>{72833802-FEF1-4C79-8D5D-14CF1EAF98D9}</a:tableStyleId>
              </a:tblPr>
              <a:tblGrid>
                <a:gridCol w="732495">
                  <a:extLst>
                    <a:ext uri="{9D8B030D-6E8A-4147-A177-3AD203B41FA5}">
                      <a16:colId xmlns:a16="http://schemas.microsoft.com/office/drawing/2014/main" val="3873805125"/>
                    </a:ext>
                  </a:extLst>
                </a:gridCol>
                <a:gridCol w="1036550">
                  <a:extLst>
                    <a:ext uri="{9D8B030D-6E8A-4147-A177-3AD203B41FA5}">
                      <a16:colId xmlns:a16="http://schemas.microsoft.com/office/drawing/2014/main" val="3830507877"/>
                    </a:ext>
                  </a:extLst>
                </a:gridCol>
                <a:gridCol w="721046">
                  <a:extLst>
                    <a:ext uri="{9D8B030D-6E8A-4147-A177-3AD203B41FA5}">
                      <a16:colId xmlns:a16="http://schemas.microsoft.com/office/drawing/2014/main" val="1204720265"/>
                    </a:ext>
                  </a:extLst>
                </a:gridCol>
                <a:gridCol w="688976">
                  <a:extLst>
                    <a:ext uri="{9D8B030D-6E8A-4147-A177-3AD203B41FA5}">
                      <a16:colId xmlns:a16="http://schemas.microsoft.com/office/drawing/2014/main" val="3128738978"/>
                    </a:ext>
                  </a:extLst>
                </a:gridCol>
                <a:gridCol w="780623">
                  <a:extLst>
                    <a:ext uri="{9D8B030D-6E8A-4147-A177-3AD203B41FA5}">
                      <a16:colId xmlns:a16="http://schemas.microsoft.com/office/drawing/2014/main" val="3155139301"/>
                    </a:ext>
                  </a:extLst>
                </a:gridCol>
                <a:gridCol w="673883">
                  <a:extLst>
                    <a:ext uri="{9D8B030D-6E8A-4147-A177-3AD203B41FA5}">
                      <a16:colId xmlns:a16="http://schemas.microsoft.com/office/drawing/2014/main" val="1576992581"/>
                    </a:ext>
                  </a:extLst>
                </a:gridCol>
              </a:tblGrid>
              <a:tr h="472223">
                <a:tc gridSpan="2">
                  <a:txBody>
                    <a:bodyPr/>
                    <a:lstStyle/>
                    <a:p>
                      <a:pPr algn="ctr"/>
                      <a:r>
                        <a:rPr kumimoji="1" lang="ja-JP" altLang="en-US" sz="1400" dirty="0">
                          <a:solidFill>
                            <a:schemeClr val="bg1"/>
                          </a:solidFill>
                          <a:latin typeface="+mj-ea"/>
                          <a:ea typeface="+mj-ea"/>
                        </a:rPr>
                        <a:t>基礎年金加入期間</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gridSpan="2">
                  <a:txBody>
                    <a:bodyPr/>
                    <a:lstStyle/>
                    <a:p>
                      <a:pPr algn="ctr"/>
                      <a:r>
                        <a:rPr kumimoji="1" lang="en-US" altLang="ja-JP" sz="1400" dirty="0">
                          <a:solidFill>
                            <a:schemeClr val="bg1"/>
                          </a:solidFill>
                          <a:latin typeface="+mj-ea"/>
                          <a:ea typeface="+mj-ea"/>
                        </a:rPr>
                        <a:t>40</a:t>
                      </a:r>
                      <a:r>
                        <a:rPr kumimoji="1" lang="ja-JP" altLang="en-US" sz="1400" dirty="0">
                          <a:solidFill>
                            <a:schemeClr val="bg1"/>
                          </a:solidFill>
                          <a:latin typeface="+mj-ea"/>
                          <a:ea typeface="+mj-ea"/>
                        </a:rPr>
                        <a:t>年加入</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2037</a:t>
                      </a:r>
                      <a:r>
                        <a:rPr kumimoji="1" lang="ja-JP" altLang="en-US" sz="1400" dirty="0">
                          <a:solidFill>
                            <a:schemeClr val="bg1"/>
                          </a:solidFill>
                          <a:latin typeface="+mj-ea"/>
                          <a:ea typeface="+mj-ea"/>
                        </a:rPr>
                        <a:t>年度</a:t>
                      </a:r>
                    </a:p>
                  </a:txBody>
                  <a:tcPr anchor="b">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45</a:t>
                      </a:r>
                      <a:r>
                        <a:rPr kumimoji="1" lang="ja-JP" altLang="en-US" sz="1400" dirty="0">
                          <a:solidFill>
                            <a:schemeClr val="bg1"/>
                          </a:solidFill>
                          <a:latin typeface="+mj-ea"/>
                          <a:ea typeface="+mj-ea"/>
                        </a:rPr>
                        <a:t>年加入</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2038</a:t>
                      </a:r>
                      <a:r>
                        <a:rPr kumimoji="1" lang="ja-JP" altLang="en-US" sz="1400" dirty="0">
                          <a:solidFill>
                            <a:schemeClr val="bg1"/>
                          </a:solidFill>
                          <a:latin typeface="+mj-ea"/>
                          <a:ea typeface="+mj-ea"/>
                        </a:rPr>
                        <a:t>年度</a:t>
                      </a:r>
                    </a:p>
                  </a:txBody>
                  <a:tcPr anchor="b">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14656561"/>
                  </a:ext>
                </a:extLst>
              </a:tr>
              <a:tr h="285947">
                <a:tc rowSpan="2">
                  <a:txBody>
                    <a:bodyPr/>
                    <a:lstStyle/>
                    <a:p>
                      <a:pPr algn="ctr"/>
                      <a:r>
                        <a:rPr kumimoji="1" lang="ja-JP" altLang="en-US" sz="1200" b="1" dirty="0">
                          <a:solidFill>
                            <a:schemeClr val="tx1"/>
                          </a:solidFill>
                          <a:latin typeface="+mj-ea"/>
                          <a:ea typeface="+mj-ea"/>
                        </a:rPr>
                        <a:t>所得</a:t>
                      </a:r>
                      <a:endParaRPr kumimoji="1" lang="en-US" altLang="ja-JP" sz="1200" b="1" dirty="0">
                        <a:solidFill>
                          <a:schemeClr val="tx1"/>
                        </a:solidFill>
                        <a:latin typeface="+mj-ea"/>
                        <a:ea typeface="+mj-ea"/>
                      </a:endParaRPr>
                    </a:p>
                    <a:p>
                      <a:pPr algn="ctr"/>
                      <a:r>
                        <a:rPr kumimoji="1" lang="ja-JP" altLang="en-US" sz="1200" b="1" dirty="0">
                          <a:solidFill>
                            <a:schemeClr val="tx1"/>
                          </a:solidFill>
                          <a:latin typeface="+mj-ea"/>
                          <a:ea typeface="+mj-ea"/>
                        </a:rPr>
                        <a:t>代替率</a:t>
                      </a:r>
                    </a:p>
                  </a:txBody>
                  <a:tcPr vert="ea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ja-JP" altLang="en-US" sz="1200" b="1" dirty="0">
                          <a:solidFill>
                            <a:schemeClr val="tx1"/>
                          </a:solidFill>
                          <a:latin typeface="+mj-ea"/>
                          <a:ea typeface="+mj-ea"/>
                        </a:rPr>
                        <a:t>比例</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7F7F7"/>
                    </a:solidFill>
                  </a:tcPr>
                </a:tc>
                <a:tc rowSpan="2">
                  <a:txBody>
                    <a:bodyPr/>
                    <a:lstStyle/>
                    <a:p>
                      <a:pPr algn="ctr"/>
                      <a:r>
                        <a:rPr kumimoji="1" lang="en-US" altLang="ja-JP" sz="1400" b="1" dirty="0">
                          <a:solidFill>
                            <a:schemeClr val="tx1"/>
                          </a:solidFill>
                          <a:latin typeface="+mj-ea"/>
                          <a:ea typeface="+mj-ea"/>
                        </a:rPr>
                        <a:t>57.6</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64.7</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28.1</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0853491"/>
                  </a:ext>
                </a:extLst>
              </a:tr>
              <a:tr h="285947">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dirty="0">
                          <a:solidFill>
                            <a:schemeClr val="tx1"/>
                          </a:solidFill>
                          <a:latin typeface="+mj-ea"/>
                          <a:ea typeface="+mj-ea"/>
                        </a:rPr>
                        <a:t>基礎</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vMerge="1">
                  <a:txBody>
                    <a:bodyPr/>
                    <a:lstStyle/>
                    <a:p>
                      <a:pPr algn="r"/>
                      <a:endParaRPr kumimoji="1" lang="ja-JP" altLang="en-US" sz="1400" dirty="0">
                        <a:solidFill>
                          <a:schemeClr val="tx1"/>
                        </a:solidFill>
                        <a:latin typeface="+mj-ea"/>
                        <a:ea typeface="+mj-ea"/>
                      </a:endParaRPr>
                    </a:p>
                  </a:txBody>
                  <a:tcPr anchor="b"/>
                </a:tc>
                <a:tc>
                  <a:txBody>
                    <a:bodyPr/>
                    <a:lstStyle/>
                    <a:p>
                      <a:pPr algn="ctr"/>
                      <a:r>
                        <a:rPr kumimoji="1" lang="en-US" altLang="ja-JP" sz="1400" b="1" dirty="0">
                          <a:solidFill>
                            <a:schemeClr val="tx1"/>
                          </a:solidFill>
                          <a:latin typeface="+mj-ea"/>
                          <a:ea typeface="+mj-ea"/>
                        </a:rPr>
                        <a:t>32.6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36.6</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94278107"/>
                  </a:ext>
                </a:extLst>
              </a:tr>
            </a:tbl>
          </a:graphicData>
        </a:graphic>
      </p:graphicFrame>
      <p:sp>
        <p:nvSpPr>
          <p:cNvPr id="14" name="テキスト ボックス 13">
            <a:extLst>
              <a:ext uri="{FF2B5EF4-FFF2-40B4-BE49-F238E27FC236}">
                <a16:creationId xmlns:a16="http://schemas.microsoft.com/office/drawing/2014/main" id="{EA6C5BC0-A0AE-AA25-C0AF-5F9FDDF48FA5}"/>
              </a:ext>
            </a:extLst>
          </p:cNvPr>
          <p:cNvSpPr txBox="1"/>
          <p:nvPr/>
        </p:nvSpPr>
        <p:spPr>
          <a:xfrm>
            <a:off x="568600" y="1032991"/>
            <a:ext cx="4643620" cy="307777"/>
          </a:xfrm>
          <a:prstGeom prst="rect">
            <a:avLst/>
          </a:prstGeom>
          <a:noFill/>
        </p:spPr>
        <p:txBody>
          <a:bodyPr wrap="square" rtlCol="0">
            <a:spAutoFit/>
          </a:bodyPr>
          <a:lstStyle/>
          <a:p>
            <a:r>
              <a:rPr kumimoji="1" lang="ja-JP" altLang="en-US" sz="1400" b="1" dirty="0">
                <a:solidFill>
                  <a:schemeClr val="tx2"/>
                </a:solidFill>
              </a:rPr>
              <a:t>成長型経済移行・継続ケース</a:t>
            </a:r>
          </a:p>
        </p:txBody>
      </p:sp>
      <p:graphicFrame>
        <p:nvGraphicFramePr>
          <p:cNvPr id="17" name="表 16">
            <a:extLst>
              <a:ext uri="{FF2B5EF4-FFF2-40B4-BE49-F238E27FC236}">
                <a16:creationId xmlns:a16="http://schemas.microsoft.com/office/drawing/2014/main" id="{6113790D-8F67-5243-E466-9948C64EE574}"/>
              </a:ext>
            </a:extLst>
          </p:cNvPr>
          <p:cNvGraphicFramePr>
            <a:graphicFrameLocks noGrp="1"/>
          </p:cNvGraphicFramePr>
          <p:nvPr>
            <p:extLst>
              <p:ext uri="{D42A27DB-BD31-4B8C-83A1-F6EECF244321}">
                <p14:modId xmlns:p14="http://schemas.microsoft.com/office/powerpoint/2010/main" val="596781456"/>
              </p:ext>
            </p:extLst>
          </p:nvPr>
        </p:nvGraphicFramePr>
        <p:xfrm>
          <a:off x="600560" y="2768367"/>
          <a:ext cx="4639778" cy="1127760"/>
        </p:xfrm>
        <a:graphic>
          <a:graphicData uri="http://schemas.openxmlformats.org/drawingml/2006/table">
            <a:tbl>
              <a:tblPr firstRow="1" bandRow="1">
                <a:tableStyleId>{72833802-FEF1-4C79-8D5D-14CF1EAF98D9}</a:tableStyleId>
              </a:tblPr>
              <a:tblGrid>
                <a:gridCol w="771562">
                  <a:extLst>
                    <a:ext uri="{9D8B030D-6E8A-4147-A177-3AD203B41FA5}">
                      <a16:colId xmlns:a16="http://schemas.microsoft.com/office/drawing/2014/main" val="3873805125"/>
                    </a:ext>
                  </a:extLst>
                </a:gridCol>
                <a:gridCol w="997483">
                  <a:extLst>
                    <a:ext uri="{9D8B030D-6E8A-4147-A177-3AD203B41FA5}">
                      <a16:colId xmlns:a16="http://schemas.microsoft.com/office/drawing/2014/main" val="3830507877"/>
                    </a:ext>
                  </a:extLst>
                </a:gridCol>
                <a:gridCol w="741260">
                  <a:extLst>
                    <a:ext uri="{9D8B030D-6E8A-4147-A177-3AD203B41FA5}">
                      <a16:colId xmlns:a16="http://schemas.microsoft.com/office/drawing/2014/main" val="1204720265"/>
                    </a:ext>
                  </a:extLst>
                </a:gridCol>
                <a:gridCol w="678791">
                  <a:extLst>
                    <a:ext uri="{9D8B030D-6E8A-4147-A177-3AD203B41FA5}">
                      <a16:colId xmlns:a16="http://schemas.microsoft.com/office/drawing/2014/main" val="3128738978"/>
                    </a:ext>
                  </a:extLst>
                </a:gridCol>
                <a:gridCol w="761706">
                  <a:extLst>
                    <a:ext uri="{9D8B030D-6E8A-4147-A177-3AD203B41FA5}">
                      <a16:colId xmlns:a16="http://schemas.microsoft.com/office/drawing/2014/main" val="3155139301"/>
                    </a:ext>
                  </a:extLst>
                </a:gridCol>
                <a:gridCol w="688976">
                  <a:extLst>
                    <a:ext uri="{9D8B030D-6E8A-4147-A177-3AD203B41FA5}">
                      <a16:colId xmlns:a16="http://schemas.microsoft.com/office/drawing/2014/main" val="1576992581"/>
                    </a:ext>
                  </a:extLst>
                </a:gridCol>
              </a:tblGrid>
              <a:tr h="472223">
                <a:tc gridSpan="2">
                  <a:txBody>
                    <a:bodyPr/>
                    <a:lstStyle/>
                    <a:p>
                      <a:pPr algn="ctr"/>
                      <a:r>
                        <a:rPr kumimoji="1" lang="ja-JP" altLang="en-US" sz="1400" dirty="0">
                          <a:solidFill>
                            <a:schemeClr val="bg1"/>
                          </a:solidFill>
                          <a:latin typeface="+mj-ea"/>
                          <a:ea typeface="+mj-ea"/>
                        </a:rPr>
                        <a:t>基礎年金加入期間</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gridSpan="2">
                  <a:txBody>
                    <a:bodyPr/>
                    <a:lstStyle/>
                    <a:p>
                      <a:pPr algn="ctr"/>
                      <a:r>
                        <a:rPr kumimoji="1" lang="en-US" altLang="ja-JP" sz="1400" dirty="0">
                          <a:solidFill>
                            <a:schemeClr val="bg1"/>
                          </a:solidFill>
                          <a:latin typeface="+mj-ea"/>
                          <a:ea typeface="+mj-ea"/>
                        </a:rPr>
                        <a:t>40</a:t>
                      </a:r>
                      <a:r>
                        <a:rPr kumimoji="1" lang="ja-JP" altLang="en-US" sz="1400" dirty="0">
                          <a:solidFill>
                            <a:schemeClr val="bg1"/>
                          </a:solidFill>
                          <a:latin typeface="+mj-ea"/>
                          <a:ea typeface="+mj-ea"/>
                        </a:rPr>
                        <a:t>年加入</a:t>
                      </a:r>
                      <a:r>
                        <a:rPr kumimoji="1" lang="en-US" altLang="ja-JP" sz="1400" dirty="0">
                          <a:solidFill>
                            <a:schemeClr val="bg1"/>
                          </a:solidFill>
                          <a:latin typeface="+mj-ea"/>
                          <a:ea typeface="+mj-ea"/>
                        </a:rPr>
                        <a:t>2057</a:t>
                      </a:r>
                      <a:r>
                        <a:rPr kumimoji="1" lang="ja-JP" altLang="en-US" sz="1400" dirty="0">
                          <a:solidFill>
                            <a:schemeClr val="bg1"/>
                          </a:solidFill>
                          <a:latin typeface="+mj-ea"/>
                          <a:ea typeface="+mj-ea"/>
                        </a:rPr>
                        <a:t>年度</a:t>
                      </a:r>
                    </a:p>
                  </a:txBody>
                  <a:tcPr anchor="b">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2">
                  <a:txBody>
                    <a:bodyPr/>
                    <a:lstStyle/>
                    <a:p>
                      <a:pPr algn="ctr"/>
                      <a:r>
                        <a:rPr kumimoji="1" lang="en-US" altLang="ja-JP" sz="1400" dirty="0">
                          <a:solidFill>
                            <a:schemeClr val="bg1"/>
                          </a:solidFill>
                          <a:latin typeface="+mj-ea"/>
                          <a:ea typeface="+mj-ea"/>
                        </a:rPr>
                        <a:t>45</a:t>
                      </a:r>
                      <a:r>
                        <a:rPr kumimoji="1" lang="ja-JP" altLang="en-US" sz="1400" dirty="0">
                          <a:solidFill>
                            <a:schemeClr val="bg1"/>
                          </a:solidFill>
                          <a:latin typeface="+mj-ea"/>
                          <a:ea typeface="+mj-ea"/>
                        </a:rPr>
                        <a:t>年加入</a:t>
                      </a:r>
                      <a:endParaRPr kumimoji="1" lang="en-US" altLang="ja-JP" sz="1400" dirty="0">
                        <a:solidFill>
                          <a:schemeClr val="bg1"/>
                        </a:solidFill>
                        <a:latin typeface="+mj-ea"/>
                        <a:ea typeface="+mj-ea"/>
                      </a:endParaRPr>
                    </a:p>
                    <a:p>
                      <a:pPr algn="ctr"/>
                      <a:r>
                        <a:rPr kumimoji="1" lang="en-US" altLang="ja-JP" sz="1400" dirty="0">
                          <a:solidFill>
                            <a:schemeClr val="bg1"/>
                          </a:solidFill>
                          <a:latin typeface="+mj-ea"/>
                          <a:ea typeface="+mj-ea"/>
                        </a:rPr>
                        <a:t>2054</a:t>
                      </a:r>
                      <a:r>
                        <a:rPr kumimoji="1" lang="ja-JP" altLang="en-US" sz="1400" dirty="0">
                          <a:solidFill>
                            <a:schemeClr val="bg1"/>
                          </a:solidFill>
                          <a:latin typeface="+mj-ea"/>
                          <a:ea typeface="+mj-ea"/>
                        </a:rPr>
                        <a:t>年度</a:t>
                      </a:r>
                    </a:p>
                  </a:txBody>
                  <a:tcPr anchor="b">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14656561"/>
                  </a:ext>
                </a:extLst>
              </a:tr>
              <a:tr h="285947">
                <a:tc rowSpan="2">
                  <a:txBody>
                    <a:bodyPr/>
                    <a:lstStyle/>
                    <a:p>
                      <a:pPr algn="ctr"/>
                      <a:r>
                        <a:rPr kumimoji="1" lang="ja-JP" altLang="en-US" sz="1200" b="1" dirty="0">
                          <a:solidFill>
                            <a:schemeClr val="tx1"/>
                          </a:solidFill>
                          <a:latin typeface="+mj-ea"/>
                          <a:ea typeface="+mj-ea"/>
                        </a:rPr>
                        <a:t>所得</a:t>
                      </a:r>
                      <a:endParaRPr kumimoji="1" lang="en-US" altLang="ja-JP" sz="1200" b="1" dirty="0">
                        <a:solidFill>
                          <a:schemeClr val="tx1"/>
                        </a:solidFill>
                        <a:latin typeface="+mj-ea"/>
                        <a:ea typeface="+mj-ea"/>
                      </a:endParaRPr>
                    </a:p>
                    <a:p>
                      <a:pPr algn="ctr"/>
                      <a:r>
                        <a:rPr kumimoji="1" lang="ja-JP" altLang="en-US" sz="1200" b="1" dirty="0">
                          <a:solidFill>
                            <a:schemeClr val="tx1"/>
                          </a:solidFill>
                          <a:latin typeface="+mj-ea"/>
                          <a:ea typeface="+mj-ea"/>
                        </a:rPr>
                        <a:t>代替率</a:t>
                      </a:r>
                    </a:p>
                  </a:txBody>
                  <a:tcPr vert="ea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ja-JP" altLang="en-US" sz="1200" b="1" dirty="0">
                          <a:solidFill>
                            <a:schemeClr val="tx1"/>
                          </a:solidFill>
                          <a:latin typeface="+mj-ea"/>
                          <a:ea typeface="+mj-ea"/>
                        </a:rPr>
                        <a:t>比例</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7F7F7"/>
                    </a:solidFill>
                  </a:tcPr>
                </a:tc>
                <a:tc rowSpan="2">
                  <a:txBody>
                    <a:bodyPr/>
                    <a:lstStyle/>
                    <a:p>
                      <a:pPr algn="ctr"/>
                      <a:r>
                        <a:rPr kumimoji="1" lang="en-US" altLang="ja-JP" sz="1400" b="1" dirty="0">
                          <a:solidFill>
                            <a:schemeClr val="tx1"/>
                          </a:solidFill>
                          <a:latin typeface="+mj-ea"/>
                          <a:ea typeface="+mj-ea"/>
                        </a:rPr>
                        <a:t>50.4</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24.9</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rowSpan="2">
                  <a:txBody>
                    <a:bodyPr/>
                    <a:lstStyle/>
                    <a:p>
                      <a:pPr algn="ctr"/>
                      <a:r>
                        <a:rPr kumimoji="1" lang="en-US" altLang="ja-JP" sz="1400" b="1" dirty="0">
                          <a:solidFill>
                            <a:schemeClr val="tx1"/>
                          </a:solidFill>
                          <a:latin typeface="+mj-ea"/>
                          <a:ea typeface="+mj-ea"/>
                        </a:rPr>
                        <a:t>57.3</a:t>
                      </a: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27.9</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0853491"/>
                  </a:ext>
                </a:extLst>
              </a:tr>
              <a:tr h="285947">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dirty="0">
                          <a:solidFill>
                            <a:schemeClr val="tx1"/>
                          </a:solidFill>
                          <a:latin typeface="+mj-ea"/>
                          <a:ea typeface="+mj-ea"/>
                        </a:rPr>
                        <a:t>基礎</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vMerge="1">
                  <a:txBody>
                    <a:bodyPr/>
                    <a:lstStyle/>
                    <a:p>
                      <a:pPr algn="r"/>
                      <a:endParaRPr kumimoji="1" lang="ja-JP" altLang="en-US" sz="1400" dirty="0">
                        <a:solidFill>
                          <a:schemeClr val="tx1"/>
                        </a:solidFill>
                        <a:latin typeface="+mj-ea"/>
                        <a:ea typeface="+mj-ea"/>
                      </a:endParaRPr>
                    </a:p>
                  </a:txBody>
                  <a:tcPr anchor="b"/>
                </a:tc>
                <a:tc>
                  <a:txBody>
                    <a:bodyPr/>
                    <a:lstStyle/>
                    <a:p>
                      <a:pPr algn="ctr"/>
                      <a:r>
                        <a:rPr kumimoji="1" lang="en-US" altLang="ja-JP" sz="1400" b="1" dirty="0">
                          <a:solidFill>
                            <a:schemeClr val="tx1"/>
                          </a:solidFill>
                          <a:latin typeface="+mj-ea"/>
                          <a:ea typeface="+mj-ea"/>
                        </a:rPr>
                        <a:t>25.5</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29.5</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94278107"/>
                  </a:ext>
                </a:extLst>
              </a:tr>
            </a:tbl>
          </a:graphicData>
        </a:graphic>
      </p:graphicFrame>
      <p:sp>
        <p:nvSpPr>
          <p:cNvPr id="18" name="テキスト ボックス 17">
            <a:extLst>
              <a:ext uri="{FF2B5EF4-FFF2-40B4-BE49-F238E27FC236}">
                <a16:creationId xmlns:a16="http://schemas.microsoft.com/office/drawing/2014/main" id="{B0015AA9-6B04-099F-8140-3BCF8C839DB5}"/>
              </a:ext>
            </a:extLst>
          </p:cNvPr>
          <p:cNvSpPr txBox="1"/>
          <p:nvPr/>
        </p:nvSpPr>
        <p:spPr>
          <a:xfrm>
            <a:off x="568600" y="2496594"/>
            <a:ext cx="4643620" cy="307777"/>
          </a:xfrm>
          <a:prstGeom prst="rect">
            <a:avLst/>
          </a:prstGeom>
          <a:noFill/>
        </p:spPr>
        <p:txBody>
          <a:bodyPr wrap="square" rtlCol="0">
            <a:spAutoFit/>
          </a:bodyPr>
          <a:lstStyle/>
          <a:p>
            <a:r>
              <a:rPr kumimoji="1" lang="ja-JP" altLang="en-US" sz="1400" b="1" dirty="0">
                <a:solidFill>
                  <a:schemeClr val="tx2"/>
                </a:solidFill>
                <a:latin typeface="+mj-ea"/>
                <a:ea typeface="+mj-ea"/>
              </a:rPr>
              <a:t>過去</a:t>
            </a:r>
            <a:r>
              <a:rPr kumimoji="1" lang="en-US" altLang="ja-JP" sz="1400" b="1" dirty="0">
                <a:solidFill>
                  <a:schemeClr val="tx2"/>
                </a:solidFill>
                <a:latin typeface="+mj-ea"/>
                <a:ea typeface="+mj-ea"/>
              </a:rPr>
              <a:t>30</a:t>
            </a:r>
            <a:r>
              <a:rPr kumimoji="1" lang="ja-JP" altLang="en-US" sz="1400" b="1" dirty="0">
                <a:solidFill>
                  <a:schemeClr val="tx2"/>
                </a:solidFill>
                <a:latin typeface="+mj-ea"/>
                <a:ea typeface="+mj-ea"/>
              </a:rPr>
              <a:t>年投影ケース</a:t>
            </a:r>
          </a:p>
        </p:txBody>
      </p:sp>
      <p:sp>
        <p:nvSpPr>
          <p:cNvPr id="6" name="テキスト ボックス 5">
            <a:extLst>
              <a:ext uri="{FF2B5EF4-FFF2-40B4-BE49-F238E27FC236}">
                <a16:creationId xmlns:a16="http://schemas.microsoft.com/office/drawing/2014/main" id="{D7925E02-3472-A5B8-5A4E-E0E2FC6D0CB7}"/>
              </a:ext>
            </a:extLst>
          </p:cNvPr>
          <p:cNvSpPr txBox="1"/>
          <p:nvPr/>
        </p:nvSpPr>
        <p:spPr>
          <a:xfrm>
            <a:off x="600560" y="4013847"/>
            <a:ext cx="8732537" cy="387261"/>
          </a:xfrm>
          <a:prstGeom prst="roundRect">
            <a:avLst/>
          </a:prstGeom>
          <a:noFill/>
          <a:ln w="6350">
            <a:solidFill>
              <a:schemeClr val="tx1">
                <a:lumMod val="60000"/>
                <a:lumOff val="40000"/>
              </a:schemeClr>
            </a:solidFill>
          </a:ln>
        </p:spPr>
        <p:txBody>
          <a:bodyPr wrap="square" rtlCol="0" anchor="ctr" anchorCtr="0">
            <a:no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現行の仕組みで厚生年金に</a:t>
            </a:r>
            <a:r>
              <a:rPr lang="en-US" altLang="ja-JP" sz="1200" dirty="0">
                <a:latin typeface="メイリオ" panose="020B0604030504040204" pitchFamily="50" charset="-128"/>
                <a:ea typeface="メイリオ" panose="020B0604030504040204" pitchFamily="50" charset="-128"/>
              </a:rPr>
              <a:t>20</a:t>
            </a:r>
            <a:r>
              <a:rPr lang="ja-JP" altLang="en-US" sz="1200" dirty="0">
                <a:latin typeface="メイリオ" panose="020B0604030504040204" pitchFamily="50" charset="-128"/>
                <a:ea typeface="メイリオ" panose="020B0604030504040204" pitchFamily="50" charset="-128"/>
              </a:rPr>
              <a:t>歳から</a:t>
            </a:r>
            <a:r>
              <a:rPr lang="en-US" altLang="ja-JP" sz="1200" dirty="0">
                <a:latin typeface="メイリオ" panose="020B0604030504040204" pitchFamily="50" charset="-128"/>
                <a:ea typeface="メイリオ" panose="020B0604030504040204" pitchFamily="50" charset="-128"/>
              </a:rPr>
              <a:t>64</a:t>
            </a:r>
            <a:r>
              <a:rPr lang="ja-JP" altLang="en-US" sz="1200" dirty="0">
                <a:latin typeface="メイリオ" panose="020B0604030504040204" pitchFamily="50" charset="-128"/>
                <a:ea typeface="メイリオ" panose="020B0604030504040204" pitchFamily="50" charset="-128"/>
              </a:rPr>
              <a:t>歳まで</a:t>
            </a:r>
            <a:r>
              <a:rPr lang="en-US" altLang="ja-JP" sz="1200" dirty="0">
                <a:latin typeface="メイリオ" panose="020B0604030504040204" pitchFamily="50" charset="-128"/>
                <a:ea typeface="メイリオ" panose="020B0604030504040204" pitchFamily="50" charset="-128"/>
              </a:rPr>
              <a:t>45</a:t>
            </a:r>
            <a:r>
              <a:rPr lang="ja-JP" altLang="en-US" sz="1200" dirty="0">
                <a:latin typeface="メイリオ" panose="020B0604030504040204" pitchFamily="50" charset="-128"/>
                <a:ea typeface="メイリオ" panose="020B0604030504040204" pitchFamily="50" charset="-128"/>
              </a:rPr>
              <a:t>年加入した場合は、報酬比例部分の給付のみ</a:t>
            </a:r>
            <a:r>
              <a:rPr lang="en-US" altLang="ja-JP" sz="1200" dirty="0">
                <a:latin typeface="メイリオ" panose="020B0604030504040204" pitchFamily="50" charset="-128"/>
                <a:ea typeface="メイリオ" panose="020B0604030504040204" pitchFamily="50" charset="-128"/>
              </a:rPr>
              <a:t>40</a:t>
            </a:r>
            <a:r>
              <a:rPr lang="ja-JP" altLang="en-US" sz="1200" dirty="0">
                <a:latin typeface="メイリオ" panose="020B0604030504040204" pitchFamily="50" charset="-128"/>
                <a:ea typeface="メイリオ" panose="020B0604030504040204" pitchFamily="50" charset="-128"/>
              </a:rPr>
              <a:t>年加入の</a:t>
            </a:r>
            <a:r>
              <a:rPr lang="en-US" altLang="ja-JP" sz="1200" dirty="0">
                <a:latin typeface="メイリオ" panose="020B0604030504040204" pitchFamily="50" charset="-128"/>
                <a:ea typeface="メイリオ" panose="020B0604030504040204" pitchFamily="50" charset="-128"/>
              </a:rPr>
              <a:t>45/40</a:t>
            </a:r>
            <a:r>
              <a:rPr lang="ja-JP" altLang="en-US" sz="1200" dirty="0">
                <a:latin typeface="メイリオ" panose="020B0604030504040204" pitchFamily="50" charset="-128"/>
                <a:ea typeface="メイリオ" panose="020B0604030504040204" pitchFamily="50" charset="-128"/>
              </a:rPr>
              <a:t>倍となる</a:t>
            </a:r>
            <a:endParaRPr lang="en-US" altLang="ja-JP" sz="1200" dirty="0">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D372BF82-16C1-4177-BA66-253D5770D6F6}"/>
              </a:ext>
            </a:extLst>
          </p:cNvPr>
          <p:cNvGraphicFramePr>
            <a:graphicFrameLocks noGrp="1"/>
          </p:cNvGraphicFramePr>
          <p:nvPr>
            <p:extLst>
              <p:ext uri="{D42A27DB-BD31-4B8C-83A1-F6EECF244321}">
                <p14:modId xmlns:p14="http://schemas.microsoft.com/office/powerpoint/2010/main" val="2902476833"/>
              </p:ext>
            </p:extLst>
          </p:nvPr>
        </p:nvGraphicFramePr>
        <p:xfrm>
          <a:off x="5709084" y="1333292"/>
          <a:ext cx="3628316" cy="1127760"/>
        </p:xfrm>
        <a:graphic>
          <a:graphicData uri="http://schemas.openxmlformats.org/drawingml/2006/table">
            <a:tbl>
              <a:tblPr firstRow="1" bandRow="1">
                <a:tableStyleId>{72833802-FEF1-4C79-8D5D-14CF1EAF98D9}</a:tableStyleId>
              </a:tblPr>
              <a:tblGrid>
                <a:gridCol w="824470">
                  <a:extLst>
                    <a:ext uri="{9D8B030D-6E8A-4147-A177-3AD203B41FA5}">
                      <a16:colId xmlns:a16="http://schemas.microsoft.com/office/drawing/2014/main" val="3873805125"/>
                    </a:ext>
                  </a:extLst>
                </a:gridCol>
                <a:gridCol w="1166705">
                  <a:extLst>
                    <a:ext uri="{9D8B030D-6E8A-4147-A177-3AD203B41FA5}">
                      <a16:colId xmlns:a16="http://schemas.microsoft.com/office/drawing/2014/main" val="3830507877"/>
                    </a:ext>
                  </a:extLst>
                </a:gridCol>
                <a:gridCol w="878642">
                  <a:extLst>
                    <a:ext uri="{9D8B030D-6E8A-4147-A177-3AD203B41FA5}">
                      <a16:colId xmlns:a16="http://schemas.microsoft.com/office/drawing/2014/main" val="3155139301"/>
                    </a:ext>
                  </a:extLst>
                </a:gridCol>
                <a:gridCol w="758499">
                  <a:extLst>
                    <a:ext uri="{9D8B030D-6E8A-4147-A177-3AD203B41FA5}">
                      <a16:colId xmlns:a16="http://schemas.microsoft.com/office/drawing/2014/main" val="1576992581"/>
                    </a:ext>
                  </a:extLst>
                </a:gridCol>
              </a:tblGrid>
              <a:tr h="472223">
                <a:tc gridSpan="2">
                  <a:txBody>
                    <a:bodyPr/>
                    <a:lstStyle/>
                    <a:p>
                      <a:pPr algn="ctr"/>
                      <a:r>
                        <a:rPr kumimoji="1" lang="ja-JP" altLang="en-US" sz="1400" dirty="0">
                          <a:solidFill>
                            <a:schemeClr val="bg1"/>
                          </a:solidFill>
                          <a:latin typeface="+mj-ea"/>
                          <a:ea typeface="+mj-ea"/>
                        </a:rPr>
                        <a:t>マクロ経済スライド</a:t>
                      </a:r>
                      <a:endParaRPr kumimoji="1" lang="en-US" altLang="ja-JP" sz="1400" dirty="0">
                        <a:solidFill>
                          <a:schemeClr val="bg1"/>
                        </a:solidFill>
                        <a:latin typeface="+mj-ea"/>
                        <a:ea typeface="+mj-ea"/>
                      </a:endParaRPr>
                    </a:p>
                    <a:p>
                      <a:pPr algn="ctr"/>
                      <a:r>
                        <a:rPr kumimoji="1" lang="ja-JP" altLang="en-US" sz="1400" dirty="0">
                          <a:solidFill>
                            <a:schemeClr val="bg1"/>
                          </a:solidFill>
                          <a:latin typeface="+mj-ea"/>
                          <a:ea typeface="+mj-ea"/>
                        </a:rPr>
                        <a:t>調整期間の一致</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gridSpan="2">
                  <a:txBody>
                    <a:bodyPr/>
                    <a:lstStyle/>
                    <a:p>
                      <a:pPr algn="ctr"/>
                      <a:r>
                        <a:rPr kumimoji="1" lang="ja-JP" altLang="en-US" sz="1400" dirty="0">
                          <a:solidFill>
                            <a:schemeClr val="bg1"/>
                          </a:solidFill>
                          <a:latin typeface="+mj-ea"/>
                          <a:ea typeface="+mj-ea"/>
                        </a:rPr>
                        <a:t>調整なし</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14656561"/>
                  </a:ext>
                </a:extLst>
              </a:tr>
              <a:tr h="285947">
                <a:tc rowSpan="2">
                  <a:txBody>
                    <a:bodyPr/>
                    <a:lstStyle/>
                    <a:p>
                      <a:pPr algn="ctr"/>
                      <a:r>
                        <a:rPr kumimoji="1" lang="ja-JP" altLang="en-US" sz="1200" b="1" dirty="0">
                          <a:solidFill>
                            <a:schemeClr val="tx1"/>
                          </a:solidFill>
                          <a:latin typeface="+mj-ea"/>
                          <a:ea typeface="+mj-ea"/>
                        </a:rPr>
                        <a:t>所得</a:t>
                      </a:r>
                      <a:endParaRPr kumimoji="1" lang="en-US" altLang="ja-JP" sz="1200" b="1" dirty="0">
                        <a:solidFill>
                          <a:schemeClr val="tx1"/>
                        </a:solidFill>
                        <a:latin typeface="+mj-ea"/>
                        <a:ea typeface="+mj-ea"/>
                      </a:endParaRPr>
                    </a:p>
                    <a:p>
                      <a:pPr algn="ctr"/>
                      <a:r>
                        <a:rPr kumimoji="1" lang="ja-JP" altLang="en-US" sz="1200" b="1" dirty="0">
                          <a:solidFill>
                            <a:schemeClr val="tx1"/>
                          </a:solidFill>
                          <a:latin typeface="+mj-ea"/>
                          <a:ea typeface="+mj-ea"/>
                        </a:rPr>
                        <a:t>代替率</a:t>
                      </a:r>
                    </a:p>
                  </a:txBody>
                  <a:tcPr vert="ea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ja-JP" altLang="en-US" sz="1200" b="1" dirty="0">
                          <a:solidFill>
                            <a:schemeClr val="tx1"/>
                          </a:solidFill>
                          <a:latin typeface="+mj-ea"/>
                          <a:ea typeface="+mj-ea"/>
                        </a:rPr>
                        <a:t>比例</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7F7F7"/>
                    </a:solidFill>
                  </a:tcPr>
                </a:tc>
                <a:tc rowSpan="2">
                  <a:txBody>
                    <a:bodyPr/>
                    <a:lstStyle/>
                    <a:p>
                      <a:pPr algn="ctr"/>
                      <a:r>
                        <a:rPr kumimoji="1" lang="en-US" altLang="ja-JP" sz="1400" b="1" dirty="0">
                          <a:solidFill>
                            <a:schemeClr val="tx1"/>
                          </a:solidFill>
                          <a:latin typeface="+mj-ea"/>
                          <a:ea typeface="+mj-ea"/>
                        </a:rPr>
                        <a:t>61.2</a:t>
                      </a:r>
                    </a:p>
                    <a:p>
                      <a:pPr algn="ct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25.0</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0853491"/>
                  </a:ext>
                </a:extLst>
              </a:tr>
              <a:tr h="285947">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dirty="0">
                          <a:solidFill>
                            <a:schemeClr val="tx1"/>
                          </a:solidFill>
                          <a:latin typeface="+mj-ea"/>
                          <a:ea typeface="+mj-ea"/>
                        </a:rPr>
                        <a:t>基礎</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36.2</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94278107"/>
                  </a:ext>
                </a:extLst>
              </a:tr>
            </a:tbl>
          </a:graphicData>
        </a:graphic>
      </p:graphicFrame>
      <p:graphicFrame>
        <p:nvGraphicFramePr>
          <p:cNvPr id="9" name="表 8">
            <a:extLst>
              <a:ext uri="{FF2B5EF4-FFF2-40B4-BE49-F238E27FC236}">
                <a16:creationId xmlns:a16="http://schemas.microsoft.com/office/drawing/2014/main" id="{761B57D1-797F-B871-FD7C-69C27E54895F}"/>
              </a:ext>
            </a:extLst>
          </p:cNvPr>
          <p:cNvGraphicFramePr>
            <a:graphicFrameLocks noGrp="1"/>
          </p:cNvGraphicFramePr>
          <p:nvPr>
            <p:extLst>
              <p:ext uri="{D42A27DB-BD31-4B8C-83A1-F6EECF244321}">
                <p14:modId xmlns:p14="http://schemas.microsoft.com/office/powerpoint/2010/main" val="3276294549"/>
              </p:ext>
            </p:extLst>
          </p:nvPr>
        </p:nvGraphicFramePr>
        <p:xfrm>
          <a:off x="5709084" y="2768367"/>
          <a:ext cx="3624013" cy="1127760"/>
        </p:xfrm>
        <a:graphic>
          <a:graphicData uri="http://schemas.openxmlformats.org/drawingml/2006/table">
            <a:tbl>
              <a:tblPr firstRow="1" bandRow="1">
                <a:tableStyleId>{72833802-FEF1-4C79-8D5D-14CF1EAF98D9}</a:tableStyleId>
              </a:tblPr>
              <a:tblGrid>
                <a:gridCol w="868444">
                  <a:extLst>
                    <a:ext uri="{9D8B030D-6E8A-4147-A177-3AD203B41FA5}">
                      <a16:colId xmlns:a16="http://schemas.microsoft.com/office/drawing/2014/main" val="3873805125"/>
                    </a:ext>
                  </a:extLst>
                </a:gridCol>
                <a:gridCol w="1122732">
                  <a:extLst>
                    <a:ext uri="{9D8B030D-6E8A-4147-A177-3AD203B41FA5}">
                      <a16:colId xmlns:a16="http://schemas.microsoft.com/office/drawing/2014/main" val="3830507877"/>
                    </a:ext>
                  </a:extLst>
                </a:gridCol>
                <a:gridCol w="857350">
                  <a:extLst>
                    <a:ext uri="{9D8B030D-6E8A-4147-A177-3AD203B41FA5}">
                      <a16:colId xmlns:a16="http://schemas.microsoft.com/office/drawing/2014/main" val="3155139301"/>
                    </a:ext>
                  </a:extLst>
                </a:gridCol>
                <a:gridCol w="775487">
                  <a:extLst>
                    <a:ext uri="{9D8B030D-6E8A-4147-A177-3AD203B41FA5}">
                      <a16:colId xmlns:a16="http://schemas.microsoft.com/office/drawing/2014/main" val="1576992581"/>
                    </a:ext>
                  </a:extLst>
                </a:gridCol>
              </a:tblGrid>
              <a:tr h="472223">
                <a:tc gridSpan="2">
                  <a:txBody>
                    <a:bodyPr/>
                    <a:lstStyle/>
                    <a:p>
                      <a:pPr algn="ctr"/>
                      <a:r>
                        <a:rPr kumimoji="1" lang="ja-JP" altLang="en-US" sz="1400" dirty="0">
                          <a:solidFill>
                            <a:schemeClr val="bg1"/>
                          </a:solidFill>
                          <a:latin typeface="+mj-ea"/>
                          <a:ea typeface="+mj-ea"/>
                        </a:rPr>
                        <a:t>マクロ調整スライド</a:t>
                      </a:r>
                      <a:endParaRPr kumimoji="1" lang="en-US" altLang="ja-JP" sz="1400" dirty="0">
                        <a:solidFill>
                          <a:schemeClr val="bg1"/>
                        </a:solidFill>
                        <a:latin typeface="+mj-ea"/>
                        <a:ea typeface="+mj-ea"/>
                      </a:endParaRPr>
                    </a:p>
                    <a:p>
                      <a:pPr algn="ctr"/>
                      <a:r>
                        <a:rPr kumimoji="1" lang="ja-JP" altLang="en-US" sz="1400" dirty="0">
                          <a:solidFill>
                            <a:schemeClr val="bg1"/>
                          </a:solidFill>
                          <a:latin typeface="+mj-ea"/>
                          <a:ea typeface="+mj-ea"/>
                        </a:rPr>
                        <a:t>調整期間の一致</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gridSpan="2">
                  <a:txBody>
                    <a:bodyPr/>
                    <a:lstStyle/>
                    <a:p>
                      <a:pPr algn="ctr"/>
                      <a:r>
                        <a:rPr kumimoji="1" lang="en-US" altLang="ja-JP" sz="1400" dirty="0">
                          <a:solidFill>
                            <a:schemeClr val="bg1"/>
                          </a:solidFill>
                          <a:latin typeface="+mj-ea"/>
                          <a:ea typeface="+mj-ea"/>
                        </a:rPr>
                        <a:t>2036</a:t>
                      </a:r>
                      <a:r>
                        <a:rPr kumimoji="1" lang="ja-JP" altLang="en-US" sz="1400" dirty="0">
                          <a:solidFill>
                            <a:schemeClr val="bg1"/>
                          </a:solidFill>
                          <a:latin typeface="+mj-ea"/>
                          <a:ea typeface="+mj-ea"/>
                        </a:rPr>
                        <a:t>年度</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F0"/>
                    </a:solidFill>
                  </a:tcPr>
                </a:tc>
                <a:tc hMerge="1">
                  <a:txBody>
                    <a:bodyPr/>
                    <a:lstStyle/>
                    <a:p>
                      <a:pPr algn="ct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14656561"/>
                  </a:ext>
                </a:extLst>
              </a:tr>
              <a:tr h="285947">
                <a:tc rowSpan="2">
                  <a:txBody>
                    <a:bodyPr/>
                    <a:lstStyle/>
                    <a:p>
                      <a:pPr algn="ctr"/>
                      <a:r>
                        <a:rPr kumimoji="1" lang="ja-JP" altLang="en-US" sz="1200" b="1" dirty="0">
                          <a:solidFill>
                            <a:schemeClr val="tx1"/>
                          </a:solidFill>
                          <a:latin typeface="+mj-ea"/>
                          <a:ea typeface="+mj-ea"/>
                        </a:rPr>
                        <a:t>所得</a:t>
                      </a:r>
                      <a:endParaRPr kumimoji="1" lang="en-US" altLang="ja-JP" sz="1200" b="1" dirty="0">
                        <a:solidFill>
                          <a:schemeClr val="tx1"/>
                        </a:solidFill>
                        <a:latin typeface="+mj-ea"/>
                        <a:ea typeface="+mj-ea"/>
                      </a:endParaRPr>
                    </a:p>
                    <a:p>
                      <a:pPr algn="ctr"/>
                      <a:r>
                        <a:rPr kumimoji="1" lang="ja-JP" altLang="en-US" sz="1200" b="1" dirty="0">
                          <a:solidFill>
                            <a:schemeClr val="tx1"/>
                          </a:solidFill>
                          <a:latin typeface="+mj-ea"/>
                          <a:ea typeface="+mj-ea"/>
                        </a:rPr>
                        <a:t>代替率</a:t>
                      </a:r>
                    </a:p>
                  </a:txBody>
                  <a:tcPr vert="eaVert"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a:txBody>
                    <a:bodyPr/>
                    <a:lstStyle/>
                    <a:p>
                      <a:pPr algn="ctr"/>
                      <a:r>
                        <a:rPr kumimoji="1" lang="ja-JP" altLang="en-US" sz="1200" b="1" dirty="0">
                          <a:solidFill>
                            <a:schemeClr val="tx1"/>
                          </a:solidFill>
                          <a:latin typeface="+mj-ea"/>
                          <a:ea typeface="+mj-ea"/>
                        </a:rPr>
                        <a:t>比例</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7F7F7"/>
                    </a:solidFill>
                  </a:tcPr>
                </a:tc>
                <a:tc rowSpan="2">
                  <a:txBody>
                    <a:bodyPr/>
                    <a:lstStyle/>
                    <a:p>
                      <a:pPr algn="ctr"/>
                      <a:r>
                        <a:rPr kumimoji="1" lang="en-US" altLang="ja-JP" sz="1400" b="1" dirty="0">
                          <a:solidFill>
                            <a:schemeClr val="tx1"/>
                          </a:solidFill>
                          <a:latin typeface="+mj-ea"/>
                          <a:ea typeface="+mj-ea"/>
                        </a:rPr>
                        <a:t>56.2</a:t>
                      </a:r>
                    </a:p>
                    <a:p>
                      <a:pPr algn="ctr"/>
                      <a:r>
                        <a:rPr kumimoji="1" lang="ja-JP" altLang="en-US" sz="1400" b="1" dirty="0">
                          <a:solidFill>
                            <a:schemeClr val="tx1"/>
                          </a:solidFill>
                          <a:latin typeface="+mj-ea"/>
                          <a:ea typeface="+mj-ea"/>
                        </a:rPr>
                        <a:t>％</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22.9</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0853491"/>
                  </a:ext>
                </a:extLst>
              </a:tr>
              <a:tr h="285947">
                <a:tc vMerge="1">
                  <a:txBody>
                    <a:bodyPr/>
                    <a:lstStyle/>
                    <a:p>
                      <a:pPr algn="r"/>
                      <a:endParaRPr kumimoji="1" lang="ja-JP" altLang="en-US" sz="1400" dirty="0">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F1FA"/>
                    </a:solidFill>
                  </a:tcPr>
                </a:tc>
                <a:tc>
                  <a:txBody>
                    <a:bodyPr/>
                    <a:lstStyle/>
                    <a:p>
                      <a:pPr algn="ctr"/>
                      <a:r>
                        <a:rPr kumimoji="1" lang="ja-JP" altLang="en-US" sz="1200" b="1" dirty="0">
                          <a:solidFill>
                            <a:schemeClr val="tx1"/>
                          </a:solidFill>
                          <a:latin typeface="+mj-ea"/>
                          <a:ea typeface="+mj-ea"/>
                        </a:rPr>
                        <a:t>基礎</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7F7F7"/>
                    </a:solidFill>
                  </a:tcPr>
                </a:tc>
                <a:tc vMerge="1">
                  <a:txBody>
                    <a:bodyPr/>
                    <a:lstStyle/>
                    <a:p>
                      <a:pPr algn="r"/>
                      <a:endParaRPr kumimoji="1" lang="ja-JP" altLang="en-US" sz="1400" dirty="0">
                        <a:solidFill>
                          <a:schemeClr val="tx1"/>
                        </a:solidFill>
                        <a:latin typeface="+mj-ea"/>
                        <a:ea typeface="+mj-ea"/>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kumimoji="1" lang="en-US" altLang="ja-JP" sz="1400" b="1" dirty="0">
                          <a:solidFill>
                            <a:schemeClr val="tx1"/>
                          </a:solidFill>
                          <a:latin typeface="+mj-ea"/>
                          <a:ea typeface="+mj-ea"/>
                        </a:rPr>
                        <a:t>33.2</a:t>
                      </a:r>
                      <a:endParaRPr kumimoji="1" lang="ja-JP" altLang="en-US" sz="1400" b="1" dirty="0">
                        <a:solidFill>
                          <a:schemeClr val="tx1"/>
                        </a:solidFill>
                        <a:latin typeface="+mj-ea"/>
                        <a:ea typeface="+mj-ea"/>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94278107"/>
                  </a:ext>
                </a:extLst>
              </a:tr>
            </a:tbl>
          </a:graphicData>
        </a:graphic>
      </p:graphicFrame>
      <p:sp>
        <p:nvSpPr>
          <p:cNvPr id="19" name="テキスト ボックス 18">
            <a:extLst>
              <a:ext uri="{FF2B5EF4-FFF2-40B4-BE49-F238E27FC236}">
                <a16:creationId xmlns:a16="http://schemas.microsoft.com/office/drawing/2014/main" id="{37121565-68F7-9532-73ED-BD9A1E5EF3BD}"/>
              </a:ext>
            </a:extLst>
          </p:cNvPr>
          <p:cNvSpPr txBox="1"/>
          <p:nvPr/>
        </p:nvSpPr>
        <p:spPr>
          <a:xfrm>
            <a:off x="565138" y="4581128"/>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⑺　</a:t>
            </a:r>
            <a:r>
              <a:rPr lang="en-US" altLang="ja-JP" sz="1600" b="1" dirty="0">
                <a:solidFill>
                  <a:schemeClr val="accent1"/>
                </a:solidFill>
                <a:latin typeface="+mj-ea"/>
                <a:ea typeface="+mj-ea"/>
              </a:rPr>
              <a:t> </a:t>
            </a:r>
            <a:r>
              <a:rPr lang="ja-JP" altLang="en-US" sz="1600" b="1" dirty="0">
                <a:solidFill>
                  <a:schemeClr val="accent1"/>
                </a:solidFill>
                <a:latin typeface="+mj-ea"/>
                <a:ea typeface="+mj-ea"/>
              </a:rPr>
              <a:t>オプション試算の内容（④在職老齢年金の仕組みの撤廃／⑤標準報酬月額の上限見直し）</a:t>
            </a:r>
            <a:endParaRPr kumimoji="1" lang="ja-JP" altLang="en-US" sz="1600" dirty="0">
              <a:solidFill>
                <a:schemeClr val="accent1"/>
              </a:solidFill>
              <a:latin typeface="+mj-ea"/>
              <a:ea typeface="+mj-ea"/>
            </a:endParaRPr>
          </a:p>
        </p:txBody>
      </p:sp>
      <p:sp>
        <p:nvSpPr>
          <p:cNvPr id="22" name="四角形: 1 つの角を丸める 21">
            <a:extLst>
              <a:ext uri="{FF2B5EF4-FFF2-40B4-BE49-F238E27FC236}">
                <a16:creationId xmlns:a16="http://schemas.microsoft.com/office/drawing/2014/main" id="{BEDBA564-608C-E5F4-8986-4A33E3FAD035}"/>
              </a:ext>
            </a:extLst>
          </p:cNvPr>
          <p:cNvSpPr/>
          <p:nvPr/>
        </p:nvSpPr>
        <p:spPr bwMode="auto">
          <a:xfrm>
            <a:off x="600560" y="4941168"/>
            <a:ext cx="4172420" cy="1259607"/>
          </a:xfrm>
          <a:prstGeom prst="round1Rect">
            <a:avLst/>
          </a:prstGeom>
          <a:solidFill>
            <a:srgbClr val="F1F8FD"/>
          </a:solidFill>
          <a:ln w="3175">
            <a:solidFill>
              <a:schemeClr val="tx2"/>
            </a:solidFill>
          </a:ln>
          <a:effectLst/>
        </p:spPr>
        <p:txBody>
          <a:bodyPr rot="0" spcFirstLastPara="0" vertOverflow="overflow" horzOverflow="overflow" vert="horz" wrap="none" lIns="108000" tIns="108000" rIns="108000" bIns="90000" numCol="1" spcCol="0" rtlCol="0" fromWordArt="0" anchor="ctr" anchorCtr="0" forceAA="0" compatLnSpc="1">
            <a:prstTxWarp prst="textNoShape">
              <a:avLst/>
            </a:prstTxWarp>
            <a:noAutofit/>
          </a:bodyPr>
          <a:lstStyle/>
          <a:p>
            <a:pPr>
              <a:lnSpc>
                <a:spcPts val="1800"/>
              </a:lnSpc>
              <a:spcBef>
                <a:spcPct val="0"/>
              </a:spcBef>
              <a:spcAft>
                <a:spcPts val="600"/>
              </a:spcAft>
            </a:pPr>
            <a:r>
              <a:rPr lang="ja-JP" altLang="en-US" sz="1600" b="1" dirty="0">
                <a:solidFill>
                  <a:schemeClr val="tx2"/>
                </a:solidFill>
                <a:latin typeface="メイリオ" pitchFamily="50" charset="-128"/>
                <a:ea typeface="メイリオ" pitchFamily="50" charset="-128"/>
                <a:cs typeface="メイリオ" pitchFamily="50" charset="-128"/>
              </a:rPr>
              <a:t>所得代替率への影響</a:t>
            </a:r>
            <a:endParaRPr lang="en-US" altLang="ja-JP" sz="1600" b="1" dirty="0">
              <a:solidFill>
                <a:schemeClr val="tx2"/>
              </a:solidFill>
              <a:latin typeface="メイリオ" pitchFamily="50" charset="-128"/>
              <a:ea typeface="メイリオ" pitchFamily="50" charset="-128"/>
              <a:cs typeface="メイリオ" pitchFamily="50" charset="-128"/>
            </a:endParaRPr>
          </a:p>
          <a:p>
            <a:pPr>
              <a:lnSpc>
                <a:spcPts val="1800"/>
              </a:lnSpc>
              <a:spcBef>
                <a:spcPct val="0"/>
              </a:spcBef>
              <a:spcAft>
                <a:spcPts val="600"/>
              </a:spcAft>
            </a:pPr>
            <a:r>
              <a:rPr lang="ja-JP" altLang="en-US" sz="1400" b="1" dirty="0">
                <a:latin typeface="メイリオ" pitchFamily="50" charset="-128"/>
                <a:ea typeface="メイリオ" pitchFamily="50" charset="-128"/>
                <a:cs typeface="メイリオ" pitchFamily="50" charset="-128"/>
              </a:rPr>
              <a:t>比例：▲</a:t>
            </a:r>
            <a:r>
              <a:rPr lang="en-US" altLang="ja-JP" sz="1400" b="1" dirty="0">
                <a:latin typeface="メイリオ" pitchFamily="50" charset="-128"/>
                <a:ea typeface="メイリオ" pitchFamily="50" charset="-128"/>
                <a:cs typeface="メイリオ" pitchFamily="50" charset="-128"/>
              </a:rPr>
              <a:t>0.5</a:t>
            </a:r>
            <a:r>
              <a:rPr lang="ja-JP" altLang="en-US" sz="1400" b="1" dirty="0">
                <a:latin typeface="メイリオ" pitchFamily="50" charset="-128"/>
                <a:ea typeface="メイリオ" pitchFamily="50" charset="-128"/>
                <a:cs typeface="メイリオ" pitchFamily="50" charset="-128"/>
              </a:rPr>
              <a:t>％</a:t>
            </a:r>
            <a:endParaRPr lang="en-US" altLang="ja-JP" sz="1400" b="1" dirty="0">
              <a:latin typeface="メイリオ" pitchFamily="50" charset="-128"/>
              <a:ea typeface="メイリオ" pitchFamily="50" charset="-128"/>
              <a:cs typeface="メイリオ" pitchFamily="50" charset="-128"/>
            </a:endParaRPr>
          </a:p>
          <a:p>
            <a:pPr>
              <a:lnSpc>
                <a:spcPts val="1800"/>
              </a:lnSpc>
              <a:spcBef>
                <a:spcPct val="0"/>
              </a:spcBef>
              <a:spcAft>
                <a:spcPts val="600"/>
              </a:spcAft>
            </a:pPr>
            <a:r>
              <a:rPr lang="ja-JP" altLang="en-US" sz="1400" b="1" dirty="0">
                <a:latin typeface="メイリオ" pitchFamily="50" charset="-128"/>
                <a:ea typeface="メイリオ" pitchFamily="50" charset="-128"/>
                <a:cs typeface="メイリオ" pitchFamily="50" charset="-128"/>
              </a:rPr>
              <a:t>基礎：影響なし</a:t>
            </a:r>
            <a:endParaRPr lang="en-US" altLang="ja-JP" sz="1400" b="1" dirty="0">
              <a:latin typeface="メイリオ" pitchFamily="50" charset="-128"/>
              <a:ea typeface="メイリオ" pitchFamily="50" charset="-128"/>
              <a:cs typeface="メイリオ" pitchFamily="50" charset="-128"/>
            </a:endParaRPr>
          </a:p>
          <a:p>
            <a:pPr algn="ctr">
              <a:lnSpc>
                <a:spcPts val="1800"/>
              </a:lnSpc>
              <a:spcBef>
                <a:spcPct val="0"/>
              </a:spcBef>
              <a:spcAft>
                <a:spcPts val="600"/>
              </a:spcAft>
            </a:pPr>
            <a:r>
              <a:rPr lang="ja-JP" altLang="en-US" sz="1200" dirty="0">
                <a:solidFill>
                  <a:schemeClr val="tx2"/>
                </a:solidFill>
                <a:latin typeface="メイリオ" pitchFamily="50" charset="-128"/>
                <a:ea typeface="メイリオ" pitchFamily="50" charset="-128"/>
                <a:cs typeface="メイリオ" pitchFamily="50" charset="-128"/>
              </a:rPr>
              <a:t>働く年金受給者の給付増加、将来の受給世代の給付低下</a:t>
            </a:r>
            <a:endParaRPr lang="en-US" altLang="ja-JP" sz="1200" dirty="0">
              <a:solidFill>
                <a:schemeClr val="tx2"/>
              </a:solidFill>
              <a:latin typeface="メイリオ" pitchFamily="50" charset="-128"/>
              <a:ea typeface="メイリオ" pitchFamily="50" charset="-128"/>
              <a:cs typeface="メイリオ" pitchFamily="50" charset="-128"/>
            </a:endParaRPr>
          </a:p>
        </p:txBody>
      </p:sp>
      <p:sp>
        <p:nvSpPr>
          <p:cNvPr id="23" name="四角形: 1 つの角を丸める 22">
            <a:extLst>
              <a:ext uri="{FF2B5EF4-FFF2-40B4-BE49-F238E27FC236}">
                <a16:creationId xmlns:a16="http://schemas.microsoft.com/office/drawing/2014/main" id="{5D714D07-87F3-D826-07D4-34B96A25B65E}"/>
              </a:ext>
            </a:extLst>
          </p:cNvPr>
          <p:cNvSpPr/>
          <p:nvPr/>
        </p:nvSpPr>
        <p:spPr bwMode="auto">
          <a:xfrm>
            <a:off x="5126815" y="4941168"/>
            <a:ext cx="4172420" cy="1259607"/>
          </a:xfrm>
          <a:prstGeom prst="round1Rect">
            <a:avLst/>
          </a:prstGeom>
          <a:solidFill>
            <a:srgbClr val="F1F8FD"/>
          </a:solidFill>
          <a:ln w="3175">
            <a:solidFill>
              <a:schemeClr val="tx2"/>
            </a:solidFill>
          </a:ln>
          <a:effectLst/>
        </p:spPr>
        <p:txBody>
          <a:bodyPr rot="0" spcFirstLastPara="0" vertOverflow="overflow" horzOverflow="overflow" vert="horz" wrap="none" lIns="108000" tIns="108000" rIns="108000" bIns="90000" numCol="1" spcCol="0" rtlCol="0" fromWordArt="0" anchor="t" anchorCtr="0" forceAA="0" compatLnSpc="1">
            <a:prstTxWarp prst="textNoShape">
              <a:avLst/>
            </a:prstTxWarp>
            <a:noAutofit/>
          </a:bodyPr>
          <a:lstStyle/>
          <a:p>
            <a:pPr>
              <a:lnSpc>
                <a:spcPts val="1300"/>
              </a:lnSpc>
              <a:spcBef>
                <a:spcPct val="0"/>
              </a:spcBef>
              <a:spcAft>
                <a:spcPts val="600"/>
              </a:spcAft>
            </a:pPr>
            <a:r>
              <a:rPr lang="ja-JP" altLang="en-US" sz="1600" b="1" dirty="0">
                <a:solidFill>
                  <a:schemeClr val="tx2"/>
                </a:solidFill>
                <a:latin typeface="メイリオ" pitchFamily="50" charset="-128"/>
                <a:ea typeface="メイリオ" pitchFamily="50" charset="-128"/>
                <a:cs typeface="メイリオ" pitchFamily="50" charset="-128"/>
              </a:rPr>
              <a:t>所得代替率への影響</a:t>
            </a:r>
            <a:endParaRPr lang="en-US" altLang="ja-JP" sz="1600" b="1" dirty="0">
              <a:solidFill>
                <a:schemeClr val="tx2"/>
              </a:solidFill>
              <a:latin typeface="メイリオ" pitchFamily="50" charset="-128"/>
              <a:ea typeface="メイリオ" pitchFamily="50" charset="-128"/>
              <a:cs typeface="メイリオ" pitchFamily="50" charset="-128"/>
            </a:endParaRPr>
          </a:p>
          <a:p>
            <a:pPr>
              <a:lnSpc>
                <a:spcPts val="1300"/>
              </a:lnSpc>
              <a:spcBef>
                <a:spcPct val="0"/>
              </a:spcBef>
              <a:spcAft>
                <a:spcPts val="600"/>
              </a:spcAft>
            </a:pPr>
            <a:r>
              <a:rPr lang="ja-JP" altLang="en-US" sz="1400" b="1" dirty="0">
                <a:latin typeface="メイリオ" pitchFamily="50" charset="-128"/>
                <a:ea typeface="メイリオ" pitchFamily="50" charset="-128"/>
                <a:cs typeface="メイリオ" pitchFamily="50" charset="-128"/>
              </a:rPr>
              <a:t>　　　</a:t>
            </a:r>
            <a:r>
              <a:rPr lang="en-US" altLang="ja-JP" sz="1400" b="1" dirty="0">
                <a:latin typeface="メイリオ" pitchFamily="50" charset="-128"/>
                <a:ea typeface="メイリオ" pitchFamily="50" charset="-128"/>
                <a:cs typeface="メイリオ" pitchFamily="50" charset="-128"/>
              </a:rPr>
              <a:t>75</a:t>
            </a:r>
            <a:r>
              <a:rPr lang="ja-JP" altLang="en-US" sz="1400" b="1" dirty="0">
                <a:latin typeface="メイリオ" pitchFamily="50" charset="-128"/>
                <a:ea typeface="メイリオ" pitchFamily="50" charset="-128"/>
                <a:cs typeface="メイリオ" pitchFamily="50" charset="-128"/>
              </a:rPr>
              <a:t>万円　　　 </a:t>
            </a:r>
            <a:r>
              <a:rPr lang="en-US" altLang="ja-JP" sz="1400" b="1" dirty="0">
                <a:latin typeface="メイリオ" pitchFamily="50" charset="-128"/>
                <a:ea typeface="メイリオ" pitchFamily="50" charset="-128"/>
                <a:cs typeface="メイリオ" pitchFamily="50" charset="-128"/>
              </a:rPr>
              <a:t>83</a:t>
            </a:r>
            <a:r>
              <a:rPr lang="ja-JP" altLang="en-US" sz="1400" b="1" dirty="0">
                <a:latin typeface="メイリオ" pitchFamily="50" charset="-128"/>
                <a:ea typeface="メイリオ" pitchFamily="50" charset="-128"/>
                <a:cs typeface="メイリオ" pitchFamily="50" charset="-128"/>
              </a:rPr>
              <a:t>万円　　　　</a:t>
            </a:r>
            <a:r>
              <a:rPr lang="en-US" altLang="ja-JP" sz="1400" b="1" dirty="0">
                <a:latin typeface="メイリオ" pitchFamily="50" charset="-128"/>
                <a:ea typeface="メイリオ" pitchFamily="50" charset="-128"/>
                <a:cs typeface="メイリオ" pitchFamily="50" charset="-128"/>
              </a:rPr>
              <a:t>98</a:t>
            </a:r>
            <a:r>
              <a:rPr lang="ja-JP" altLang="en-US" sz="1400" b="1" dirty="0">
                <a:latin typeface="メイリオ" pitchFamily="50" charset="-128"/>
                <a:ea typeface="メイリオ" pitchFamily="50" charset="-128"/>
                <a:cs typeface="メイリオ" pitchFamily="50" charset="-128"/>
              </a:rPr>
              <a:t>万円</a:t>
            </a:r>
            <a:endParaRPr lang="en-US" altLang="ja-JP" sz="1400" b="1" dirty="0">
              <a:latin typeface="メイリオ" pitchFamily="50" charset="-128"/>
              <a:ea typeface="メイリオ" pitchFamily="50" charset="-128"/>
              <a:cs typeface="メイリオ" pitchFamily="50" charset="-128"/>
            </a:endParaRPr>
          </a:p>
          <a:p>
            <a:pPr>
              <a:lnSpc>
                <a:spcPts val="1300"/>
              </a:lnSpc>
              <a:spcBef>
                <a:spcPct val="0"/>
              </a:spcBef>
              <a:spcAft>
                <a:spcPts val="600"/>
              </a:spcAft>
            </a:pPr>
            <a:r>
              <a:rPr lang="ja-JP" altLang="en-US" sz="1400" b="1" dirty="0">
                <a:latin typeface="メイリオ" pitchFamily="50" charset="-128"/>
                <a:ea typeface="メイリオ" pitchFamily="50" charset="-128"/>
                <a:cs typeface="メイリオ" pitchFamily="50" charset="-128"/>
              </a:rPr>
              <a:t>比例：＋</a:t>
            </a:r>
            <a:r>
              <a:rPr lang="en-US" altLang="ja-JP" sz="1400" b="1" dirty="0">
                <a:latin typeface="メイリオ" pitchFamily="50" charset="-128"/>
                <a:ea typeface="メイリオ" pitchFamily="50" charset="-128"/>
                <a:cs typeface="メイリオ" pitchFamily="50" charset="-128"/>
              </a:rPr>
              <a:t>0.2</a:t>
            </a:r>
            <a:r>
              <a:rPr lang="ja-JP" altLang="en-US" sz="1400" b="1" dirty="0">
                <a:latin typeface="メイリオ" pitchFamily="50" charset="-128"/>
                <a:ea typeface="メイリオ" pitchFamily="50" charset="-128"/>
                <a:cs typeface="メイリオ" pitchFamily="50" charset="-128"/>
              </a:rPr>
              <a:t>％　　　＋</a:t>
            </a:r>
            <a:r>
              <a:rPr lang="en-US" altLang="ja-JP" sz="1400" b="1" dirty="0">
                <a:latin typeface="メイリオ" pitchFamily="50" charset="-128"/>
                <a:ea typeface="メイリオ" pitchFamily="50" charset="-128"/>
                <a:cs typeface="メイリオ" pitchFamily="50" charset="-128"/>
              </a:rPr>
              <a:t>0.4</a:t>
            </a:r>
            <a:r>
              <a:rPr lang="ja-JP" altLang="en-US" sz="1400" b="1" dirty="0">
                <a:latin typeface="メイリオ" pitchFamily="50" charset="-128"/>
                <a:ea typeface="メイリオ" pitchFamily="50" charset="-128"/>
                <a:cs typeface="メイリオ" pitchFamily="50" charset="-128"/>
              </a:rPr>
              <a:t>％　　　　＋</a:t>
            </a:r>
            <a:r>
              <a:rPr lang="en-US" altLang="ja-JP" sz="1400" b="1" dirty="0">
                <a:latin typeface="メイリオ" pitchFamily="50" charset="-128"/>
                <a:ea typeface="メイリオ" pitchFamily="50" charset="-128"/>
                <a:cs typeface="メイリオ" pitchFamily="50" charset="-128"/>
              </a:rPr>
              <a:t>0.5</a:t>
            </a:r>
            <a:r>
              <a:rPr lang="ja-JP" altLang="en-US" sz="1400" b="1" dirty="0">
                <a:latin typeface="メイリオ" pitchFamily="50" charset="-128"/>
                <a:ea typeface="メイリオ" pitchFamily="50" charset="-128"/>
                <a:cs typeface="メイリオ" pitchFamily="50" charset="-128"/>
              </a:rPr>
              <a:t>％</a:t>
            </a:r>
            <a:endParaRPr lang="en-US" altLang="ja-JP" sz="1400" b="1" dirty="0">
              <a:latin typeface="メイリオ" pitchFamily="50" charset="-128"/>
              <a:ea typeface="メイリオ" pitchFamily="50" charset="-128"/>
              <a:cs typeface="メイリオ" pitchFamily="50" charset="-128"/>
            </a:endParaRPr>
          </a:p>
          <a:p>
            <a:pPr>
              <a:lnSpc>
                <a:spcPts val="1300"/>
              </a:lnSpc>
              <a:spcBef>
                <a:spcPct val="0"/>
              </a:spcBef>
              <a:spcAft>
                <a:spcPts val="600"/>
              </a:spcAft>
            </a:pPr>
            <a:r>
              <a:rPr lang="ja-JP" altLang="en-US" sz="1400" b="1" dirty="0">
                <a:latin typeface="メイリオ" pitchFamily="50" charset="-128"/>
                <a:ea typeface="メイリオ" pitchFamily="50" charset="-128"/>
                <a:cs typeface="メイリオ" pitchFamily="50" charset="-128"/>
              </a:rPr>
              <a:t>基礎：影響なし　　　影響なし　　　影響なし</a:t>
            </a:r>
            <a:endParaRPr lang="en-US" altLang="ja-JP" sz="1400" b="1" dirty="0">
              <a:latin typeface="メイリオ" pitchFamily="50" charset="-128"/>
              <a:ea typeface="メイリオ" pitchFamily="50" charset="-128"/>
              <a:cs typeface="メイリオ" pitchFamily="50" charset="-128"/>
            </a:endParaRPr>
          </a:p>
          <a:p>
            <a:pPr>
              <a:lnSpc>
                <a:spcPts val="1300"/>
              </a:lnSpc>
              <a:spcBef>
                <a:spcPct val="0"/>
              </a:spcBef>
              <a:spcAft>
                <a:spcPts val="600"/>
              </a:spcAft>
            </a:pPr>
            <a:r>
              <a:rPr lang="ja-JP" altLang="en-US" sz="1200" dirty="0">
                <a:solidFill>
                  <a:schemeClr val="tx2"/>
                </a:solidFill>
                <a:latin typeface="メイリオ" pitchFamily="50" charset="-128"/>
                <a:ea typeface="メイリオ" pitchFamily="50" charset="-128"/>
                <a:cs typeface="メイリオ" pitchFamily="50" charset="-128"/>
              </a:rPr>
              <a:t>保険料負担増加、現役・将来の受給世代の給付増加</a:t>
            </a:r>
            <a:endParaRPr lang="en-US" altLang="ja-JP" sz="1200" dirty="0">
              <a:solidFill>
                <a:schemeClr val="tx2"/>
              </a:solidFill>
              <a:latin typeface="メイリオ" pitchFamily="50" charset="-128"/>
              <a:ea typeface="メイリオ" pitchFamily="50" charset="-128"/>
              <a:cs typeface="メイリオ" pitchFamily="50" charset="-128"/>
            </a:endParaRPr>
          </a:p>
        </p:txBody>
      </p:sp>
      <p:sp>
        <p:nvSpPr>
          <p:cNvPr id="5" name="テキスト ボックス 4">
            <a:extLst>
              <a:ext uri="{FF2B5EF4-FFF2-40B4-BE49-F238E27FC236}">
                <a16:creationId xmlns:a16="http://schemas.microsoft.com/office/drawing/2014/main" id="{C349AE62-D73B-645E-7537-D375210589BC}"/>
              </a:ext>
            </a:extLst>
          </p:cNvPr>
          <p:cNvSpPr txBox="1"/>
          <p:nvPr/>
        </p:nvSpPr>
        <p:spPr>
          <a:xfrm>
            <a:off x="5697839" y="1068995"/>
            <a:ext cx="3935681" cy="307777"/>
          </a:xfrm>
          <a:prstGeom prst="rect">
            <a:avLst/>
          </a:prstGeom>
          <a:noFill/>
        </p:spPr>
        <p:txBody>
          <a:bodyPr wrap="square" rtlCol="0">
            <a:spAutoFit/>
          </a:bodyPr>
          <a:lstStyle/>
          <a:p>
            <a:r>
              <a:rPr kumimoji="1" lang="ja-JP" altLang="en-US" sz="1400" b="1" dirty="0">
                <a:solidFill>
                  <a:schemeClr val="tx2"/>
                </a:solidFill>
              </a:rPr>
              <a:t>成長型経済移行・継続ケース</a:t>
            </a:r>
          </a:p>
        </p:txBody>
      </p:sp>
      <p:sp>
        <p:nvSpPr>
          <p:cNvPr id="8" name="テキスト ボックス 7">
            <a:extLst>
              <a:ext uri="{FF2B5EF4-FFF2-40B4-BE49-F238E27FC236}">
                <a16:creationId xmlns:a16="http://schemas.microsoft.com/office/drawing/2014/main" id="{DF0FCB61-EE07-A94B-83EF-1A59C29C5009}"/>
              </a:ext>
            </a:extLst>
          </p:cNvPr>
          <p:cNvSpPr txBox="1"/>
          <p:nvPr/>
        </p:nvSpPr>
        <p:spPr>
          <a:xfrm>
            <a:off x="5692645" y="2509155"/>
            <a:ext cx="4051012" cy="307777"/>
          </a:xfrm>
          <a:prstGeom prst="rect">
            <a:avLst/>
          </a:prstGeom>
          <a:noFill/>
        </p:spPr>
        <p:txBody>
          <a:bodyPr wrap="square" rtlCol="0">
            <a:spAutoFit/>
          </a:bodyPr>
          <a:lstStyle/>
          <a:p>
            <a:r>
              <a:rPr kumimoji="1" lang="ja-JP" altLang="en-US" sz="1400" b="1" dirty="0">
                <a:solidFill>
                  <a:schemeClr val="tx2"/>
                </a:solidFill>
                <a:latin typeface="+mj-ea"/>
                <a:ea typeface="+mj-ea"/>
              </a:rPr>
              <a:t>過去</a:t>
            </a:r>
            <a:r>
              <a:rPr kumimoji="1" lang="en-US" altLang="ja-JP" sz="1400" b="1" dirty="0">
                <a:solidFill>
                  <a:schemeClr val="tx2"/>
                </a:solidFill>
                <a:latin typeface="+mj-ea"/>
                <a:ea typeface="+mj-ea"/>
              </a:rPr>
              <a:t>30</a:t>
            </a:r>
            <a:r>
              <a:rPr kumimoji="1" lang="ja-JP" altLang="en-US" sz="1400" b="1" dirty="0">
                <a:solidFill>
                  <a:schemeClr val="tx2"/>
                </a:solidFill>
                <a:latin typeface="+mj-ea"/>
                <a:ea typeface="+mj-ea"/>
              </a:rPr>
              <a:t>年投影ケース</a:t>
            </a:r>
          </a:p>
        </p:txBody>
      </p:sp>
    </p:spTree>
    <p:extLst>
      <p:ext uri="{BB962C8B-B14F-4D97-AF65-F5344CB8AC3E}">
        <p14:creationId xmlns:p14="http://schemas.microsoft.com/office/powerpoint/2010/main" val="3922869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30</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cs typeface="メイリオ" pitchFamily="50" charset="-128"/>
              </a:rPr>
              <a:t>４．</a:t>
            </a:r>
            <a:r>
              <a:rPr lang="en-US" altLang="ja-JP" b="1" dirty="0">
                <a:solidFill>
                  <a:schemeClr val="tx2"/>
                </a:solidFill>
                <a:cs typeface="メイリオ" pitchFamily="50" charset="-128"/>
              </a:rPr>
              <a:t>2024</a:t>
            </a:r>
            <a:r>
              <a:rPr lang="ja-JP" altLang="en-US" b="1" dirty="0">
                <a:solidFill>
                  <a:schemeClr val="tx2"/>
                </a:solidFill>
                <a:cs typeface="メイリオ" pitchFamily="50" charset="-128"/>
              </a:rPr>
              <a:t>年「財政検証」のポイントと将来の見通し</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692696"/>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⑺　</a:t>
            </a:r>
            <a:r>
              <a:rPr lang="en-US" altLang="ja-JP" sz="1600" b="1" dirty="0">
                <a:solidFill>
                  <a:schemeClr val="accent1"/>
                </a:solidFill>
                <a:latin typeface="+mj-ea"/>
                <a:ea typeface="+mj-ea"/>
              </a:rPr>
              <a:t> </a:t>
            </a:r>
            <a:r>
              <a:rPr lang="ja-JP" altLang="en-US" sz="1600" b="1" dirty="0">
                <a:solidFill>
                  <a:schemeClr val="accent1"/>
                </a:solidFill>
                <a:latin typeface="+mj-ea"/>
                <a:ea typeface="+mj-ea"/>
              </a:rPr>
              <a:t>年金額の将来見通し</a:t>
            </a:r>
            <a:endParaRPr kumimoji="1" lang="ja-JP" altLang="en-US" sz="1600" dirty="0">
              <a:solidFill>
                <a:schemeClr val="accent1"/>
              </a:solidFill>
              <a:latin typeface="+mj-ea"/>
              <a:ea typeface="+mj-ea"/>
            </a:endParaRPr>
          </a:p>
        </p:txBody>
      </p:sp>
      <p:sp>
        <p:nvSpPr>
          <p:cNvPr id="20" name="テキスト ボックス 19">
            <a:extLst>
              <a:ext uri="{FF2B5EF4-FFF2-40B4-BE49-F238E27FC236}">
                <a16:creationId xmlns:a16="http://schemas.microsoft.com/office/drawing/2014/main" id="{69E806D7-94FF-3231-71FB-03710065AE37}"/>
              </a:ext>
            </a:extLst>
          </p:cNvPr>
          <p:cNvSpPr txBox="1"/>
          <p:nvPr/>
        </p:nvSpPr>
        <p:spPr>
          <a:xfrm>
            <a:off x="621360" y="5121188"/>
            <a:ext cx="8704882" cy="1233569"/>
          </a:xfrm>
          <a:prstGeom prst="roundRect">
            <a:avLst/>
          </a:prstGeom>
          <a:solidFill>
            <a:srgbClr val="FFFBFB"/>
          </a:solidFill>
          <a:ln w="6350">
            <a:solidFill>
              <a:schemeClr val="accent4"/>
            </a:solidFill>
          </a:ln>
        </p:spPr>
        <p:txBody>
          <a:bodyPr wrap="square" rtlCol="0" anchor="ctr" anchorCtr="0">
            <a:noAutofit/>
          </a:bodyPr>
          <a:lstStyle/>
          <a:p>
            <a:pPr marL="179388" indent="-179388">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年金額は、実質賃金上昇と労働参加の進展による厚生年金加入期間の延伸が上昇原因、マクロ経済スライドが低下要因</a:t>
            </a:r>
            <a:endParaRPr lang="en-US" altLang="ja-JP" sz="1200" dirty="0">
              <a:latin typeface="メイリオ" panose="020B0604030504040204" pitchFamily="50" charset="-128"/>
              <a:ea typeface="メイリオ" panose="020B0604030504040204" pitchFamily="50" charset="-128"/>
            </a:endParaRPr>
          </a:p>
          <a:p>
            <a:pPr>
              <a:lnSpc>
                <a:spcPts val="600"/>
              </a:lnSpc>
            </a:pPr>
            <a:endParaRPr lang="en-US" altLang="ja-JP" sz="1200" dirty="0">
              <a:latin typeface="メイリオ" panose="020B0604030504040204" pitchFamily="50" charset="-128"/>
              <a:ea typeface="メイリオ" panose="020B0604030504040204" pitchFamily="50" charset="-128"/>
            </a:endParaRPr>
          </a:p>
          <a:p>
            <a:pPr marL="179388" indent="-179388">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成長型経済移行・継続ケースでは、実質賃金上昇率が高いのでマクロ経済スライド調整期間においてもモデル年金・平均年金は物価の伸びを上回って上昇し、低年金化も減少していく見通し</a:t>
            </a:r>
            <a:endParaRPr lang="en-US" altLang="ja-JP" sz="1200" dirty="0">
              <a:latin typeface="メイリオ" panose="020B0604030504040204" pitchFamily="50" charset="-128"/>
              <a:ea typeface="メイリオ" panose="020B0604030504040204" pitchFamily="50" charset="-128"/>
            </a:endParaRPr>
          </a:p>
          <a:p>
            <a:pPr marL="179388" indent="-179388">
              <a:lnSpc>
                <a:spcPts val="600"/>
              </a:lnSpc>
              <a:buFont typeface="Wingdings" panose="05000000000000000000" pitchFamily="2" charset="2"/>
              <a:buChar char="Ø"/>
            </a:pPr>
            <a:endParaRPr lang="en-US" altLang="ja-JP" sz="1200" dirty="0">
              <a:latin typeface="メイリオ" panose="020B0604030504040204" pitchFamily="50" charset="-128"/>
              <a:ea typeface="メイリオ" panose="020B0604030504040204" pitchFamily="50" charset="-128"/>
            </a:endParaRPr>
          </a:p>
          <a:p>
            <a:pPr marL="179388" indent="-179388">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過去３０年投影ケースでは、マクロ経済スライド調整期間におけるモデル年金は物価の伸びを下回るものの、女性の平均年金額は概ね賃金と同等の伸びとなり、低年金化も減少していく見通し</a:t>
            </a:r>
            <a:endParaRPr lang="en-US" altLang="ja-JP" sz="12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80C38B9-4FA5-4733-F778-64994EF2D3EE}"/>
              </a:ext>
            </a:extLst>
          </p:cNvPr>
          <p:cNvSpPr txBox="1"/>
          <p:nvPr/>
        </p:nvSpPr>
        <p:spPr>
          <a:xfrm>
            <a:off x="632518" y="980728"/>
            <a:ext cx="4860542" cy="307777"/>
          </a:xfrm>
          <a:prstGeom prst="rect">
            <a:avLst/>
          </a:prstGeom>
          <a:noFill/>
        </p:spPr>
        <p:txBody>
          <a:bodyPr wrap="square" rtlCol="0">
            <a:spAutoFit/>
          </a:bodyPr>
          <a:lstStyle/>
          <a:p>
            <a:r>
              <a:rPr kumimoji="1" lang="ja-JP" altLang="en-US" sz="1400" b="1" dirty="0">
                <a:solidFill>
                  <a:schemeClr val="tx2"/>
                </a:solidFill>
                <a:latin typeface="+mj-ea"/>
                <a:ea typeface="+mj-ea"/>
              </a:rPr>
              <a:t>成長型経済移行・継続ケース（実質賃金上昇率</a:t>
            </a:r>
            <a:r>
              <a:rPr kumimoji="1" lang="en-US" altLang="ja-JP" sz="1400" b="1" dirty="0">
                <a:solidFill>
                  <a:schemeClr val="tx2"/>
                </a:solidFill>
                <a:latin typeface="+mj-ea"/>
                <a:ea typeface="+mj-ea"/>
              </a:rPr>
              <a:t>1.5</a:t>
            </a:r>
            <a:r>
              <a:rPr kumimoji="1" lang="ja-JP" altLang="en-US" sz="1400" b="1" dirty="0">
                <a:solidFill>
                  <a:schemeClr val="tx2"/>
                </a:solidFill>
                <a:latin typeface="+mj-ea"/>
                <a:ea typeface="+mj-ea"/>
              </a:rPr>
              <a:t>％）</a:t>
            </a:r>
          </a:p>
        </p:txBody>
      </p:sp>
      <p:sp>
        <p:nvSpPr>
          <p:cNvPr id="16" name="テキスト ボックス 15">
            <a:extLst>
              <a:ext uri="{FF2B5EF4-FFF2-40B4-BE49-F238E27FC236}">
                <a16:creationId xmlns:a16="http://schemas.microsoft.com/office/drawing/2014/main" id="{BB392410-E93A-E334-F877-150FC106BADE}"/>
              </a:ext>
            </a:extLst>
          </p:cNvPr>
          <p:cNvSpPr txBox="1"/>
          <p:nvPr/>
        </p:nvSpPr>
        <p:spPr>
          <a:xfrm>
            <a:off x="632518" y="3068960"/>
            <a:ext cx="4860542" cy="307777"/>
          </a:xfrm>
          <a:prstGeom prst="rect">
            <a:avLst/>
          </a:prstGeom>
          <a:noFill/>
        </p:spPr>
        <p:txBody>
          <a:bodyPr wrap="square" rtlCol="0">
            <a:spAutoFit/>
          </a:bodyPr>
          <a:lstStyle/>
          <a:p>
            <a:r>
              <a:rPr kumimoji="1" lang="ja-JP" altLang="en-US" sz="1400" b="1" dirty="0">
                <a:solidFill>
                  <a:schemeClr val="tx2"/>
                </a:solidFill>
                <a:latin typeface="+mj-ea"/>
                <a:ea typeface="+mj-ea"/>
              </a:rPr>
              <a:t>過去</a:t>
            </a:r>
            <a:r>
              <a:rPr kumimoji="1" lang="en-US" altLang="ja-JP" sz="1400" b="1" dirty="0">
                <a:solidFill>
                  <a:schemeClr val="tx2"/>
                </a:solidFill>
                <a:latin typeface="+mj-ea"/>
                <a:ea typeface="+mj-ea"/>
              </a:rPr>
              <a:t>30</a:t>
            </a:r>
            <a:r>
              <a:rPr kumimoji="1" lang="ja-JP" altLang="en-US" sz="1400" b="1" dirty="0">
                <a:solidFill>
                  <a:schemeClr val="tx2"/>
                </a:solidFill>
                <a:latin typeface="+mj-ea"/>
                <a:ea typeface="+mj-ea"/>
              </a:rPr>
              <a:t>年投影ケース（実質賃金上昇率</a:t>
            </a:r>
            <a:r>
              <a:rPr kumimoji="1" lang="en-US" altLang="ja-JP" sz="1400" b="1" dirty="0">
                <a:solidFill>
                  <a:schemeClr val="tx2"/>
                </a:solidFill>
                <a:latin typeface="+mj-ea"/>
                <a:ea typeface="+mj-ea"/>
              </a:rPr>
              <a:t>0.5</a:t>
            </a:r>
            <a:r>
              <a:rPr kumimoji="1" lang="ja-JP" altLang="en-US" sz="1400" b="1" dirty="0">
                <a:solidFill>
                  <a:schemeClr val="tx2"/>
                </a:solidFill>
                <a:latin typeface="+mj-ea"/>
                <a:ea typeface="+mj-ea"/>
              </a:rPr>
              <a:t>％）</a:t>
            </a:r>
          </a:p>
        </p:txBody>
      </p:sp>
      <p:graphicFrame>
        <p:nvGraphicFramePr>
          <p:cNvPr id="7" name="表 6">
            <a:extLst>
              <a:ext uri="{FF2B5EF4-FFF2-40B4-BE49-F238E27FC236}">
                <a16:creationId xmlns:a16="http://schemas.microsoft.com/office/drawing/2014/main" id="{1C3D28E4-39CF-A0D4-C966-383382701FDD}"/>
              </a:ext>
            </a:extLst>
          </p:cNvPr>
          <p:cNvGraphicFramePr>
            <a:graphicFrameLocks noGrp="1"/>
          </p:cNvGraphicFramePr>
          <p:nvPr>
            <p:extLst>
              <p:ext uri="{D42A27DB-BD31-4B8C-83A1-F6EECF244321}">
                <p14:modId xmlns:p14="http://schemas.microsoft.com/office/powerpoint/2010/main" val="2541389083"/>
              </p:ext>
            </p:extLst>
          </p:nvPr>
        </p:nvGraphicFramePr>
        <p:xfrm>
          <a:off x="633473" y="1268760"/>
          <a:ext cx="8640000" cy="1692000"/>
        </p:xfrm>
        <a:graphic>
          <a:graphicData uri="http://schemas.openxmlformats.org/drawingml/2006/table">
            <a:tbl>
              <a:tblPr firstRow="1" bandRow="1">
                <a:tableStyleId>{72833802-FEF1-4C79-8D5D-14CF1EAF98D9}</a:tableStyleId>
              </a:tblPr>
              <a:tblGrid>
                <a:gridCol w="875583">
                  <a:extLst>
                    <a:ext uri="{9D8B030D-6E8A-4147-A177-3AD203B41FA5}">
                      <a16:colId xmlns:a16="http://schemas.microsoft.com/office/drawing/2014/main" val="2803653082"/>
                    </a:ext>
                  </a:extLst>
                </a:gridCol>
                <a:gridCol w="672963">
                  <a:extLst>
                    <a:ext uri="{9D8B030D-6E8A-4147-A177-3AD203B41FA5}">
                      <a16:colId xmlns:a16="http://schemas.microsoft.com/office/drawing/2014/main" val="1623014589"/>
                    </a:ext>
                  </a:extLst>
                </a:gridCol>
                <a:gridCol w="892941">
                  <a:extLst>
                    <a:ext uri="{9D8B030D-6E8A-4147-A177-3AD203B41FA5}">
                      <a16:colId xmlns:a16="http://schemas.microsoft.com/office/drawing/2014/main" val="4252943585"/>
                    </a:ext>
                  </a:extLst>
                </a:gridCol>
                <a:gridCol w="892941">
                  <a:extLst>
                    <a:ext uri="{9D8B030D-6E8A-4147-A177-3AD203B41FA5}">
                      <a16:colId xmlns:a16="http://schemas.microsoft.com/office/drawing/2014/main" val="117237116"/>
                    </a:ext>
                  </a:extLst>
                </a:gridCol>
                <a:gridCol w="892941">
                  <a:extLst>
                    <a:ext uri="{9D8B030D-6E8A-4147-A177-3AD203B41FA5}">
                      <a16:colId xmlns:a16="http://schemas.microsoft.com/office/drawing/2014/main" val="1281731423"/>
                    </a:ext>
                  </a:extLst>
                </a:gridCol>
                <a:gridCol w="892941">
                  <a:extLst>
                    <a:ext uri="{9D8B030D-6E8A-4147-A177-3AD203B41FA5}">
                      <a16:colId xmlns:a16="http://schemas.microsoft.com/office/drawing/2014/main" val="755894022"/>
                    </a:ext>
                  </a:extLst>
                </a:gridCol>
                <a:gridCol w="892941">
                  <a:extLst>
                    <a:ext uri="{9D8B030D-6E8A-4147-A177-3AD203B41FA5}">
                      <a16:colId xmlns:a16="http://schemas.microsoft.com/office/drawing/2014/main" val="2174337770"/>
                    </a:ext>
                  </a:extLst>
                </a:gridCol>
                <a:gridCol w="875583">
                  <a:extLst>
                    <a:ext uri="{9D8B030D-6E8A-4147-A177-3AD203B41FA5}">
                      <a16:colId xmlns:a16="http://schemas.microsoft.com/office/drawing/2014/main" val="3498698686"/>
                    </a:ext>
                  </a:extLst>
                </a:gridCol>
                <a:gridCol w="875583">
                  <a:extLst>
                    <a:ext uri="{9D8B030D-6E8A-4147-A177-3AD203B41FA5}">
                      <a16:colId xmlns:a16="http://schemas.microsoft.com/office/drawing/2014/main" val="2598765179"/>
                    </a:ext>
                  </a:extLst>
                </a:gridCol>
                <a:gridCol w="875583">
                  <a:extLst>
                    <a:ext uri="{9D8B030D-6E8A-4147-A177-3AD203B41FA5}">
                      <a16:colId xmlns:a16="http://schemas.microsoft.com/office/drawing/2014/main" val="2700109847"/>
                    </a:ext>
                  </a:extLst>
                </a:gridCol>
              </a:tblGrid>
              <a:tr h="350159">
                <a:tc gridSpan="2">
                  <a:txBody>
                    <a:bodyPr/>
                    <a:lstStyle/>
                    <a:p>
                      <a:pPr algn="ctr"/>
                      <a:r>
                        <a:rPr kumimoji="1" lang="ja-JP" altLang="en-US" sz="1400" b="1" dirty="0">
                          <a:solidFill>
                            <a:schemeClr val="bg1"/>
                          </a:solidFill>
                        </a:rPr>
                        <a:t>年度</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9C3FF"/>
                    </a:solidFill>
                  </a:tcPr>
                </a:tc>
                <a:tc hMerge="1">
                  <a:txBody>
                    <a:bodyPr/>
                    <a:lstStyle/>
                    <a:p>
                      <a:endParaRPr kumimoji="1" lang="ja-JP" altLang="en-US" dirty="0">
                        <a:solidFill>
                          <a:schemeClr val="tx2"/>
                        </a:solidFill>
                      </a:endParaRPr>
                    </a:p>
                  </a:txBody>
                  <a:tcPr>
                    <a:solidFill>
                      <a:srgbClr val="19C3FF"/>
                    </a:solidFill>
                  </a:tcPr>
                </a:tc>
                <a:tc gridSpan="2">
                  <a:txBody>
                    <a:bodyPr/>
                    <a:lstStyle/>
                    <a:p>
                      <a:pPr algn="ctr"/>
                      <a:r>
                        <a:rPr kumimoji="1" lang="en-US" altLang="ja-JP" sz="1400" b="1" dirty="0">
                          <a:solidFill>
                            <a:schemeClr val="bg1"/>
                          </a:solidFill>
                        </a:rPr>
                        <a:t>2024</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9C3FF"/>
                    </a:solidFill>
                  </a:tcPr>
                </a:tc>
                <a:tc hMerge="1">
                  <a:txBody>
                    <a:bodyPr/>
                    <a:lstStyle/>
                    <a:p>
                      <a:endParaRPr dirty="0"/>
                    </a:p>
                  </a:txBody>
                  <a:tcPr anchor="ctr">
                    <a:solidFill>
                      <a:srgbClr val="19C3FF"/>
                    </a:solidFill>
                  </a:tcPr>
                </a:tc>
                <a:tc gridSpan="2">
                  <a:txBody>
                    <a:bodyPr/>
                    <a:lstStyle/>
                    <a:p>
                      <a:pPr algn="ctr"/>
                      <a:r>
                        <a:rPr kumimoji="1" lang="en-US" altLang="ja-JP" sz="1400" b="1" dirty="0">
                          <a:solidFill>
                            <a:schemeClr val="bg1"/>
                          </a:solidFill>
                        </a:rPr>
                        <a:t>2039</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9C3FF"/>
                    </a:solidFill>
                  </a:tcPr>
                </a:tc>
                <a:tc hMerge="1">
                  <a:txBody>
                    <a:bodyPr/>
                    <a:lstStyle/>
                    <a:p>
                      <a:endParaRPr dirty="0"/>
                    </a:p>
                  </a:txBody>
                  <a:tcPr anchor="ctr">
                    <a:solidFill>
                      <a:srgbClr val="19C3FF"/>
                    </a:solidFill>
                  </a:tcPr>
                </a:tc>
                <a:tc gridSpan="2">
                  <a:txBody>
                    <a:bodyPr/>
                    <a:lstStyle/>
                    <a:p>
                      <a:pPr algn="ctr"/>
                      <a:r>
                        <a:rPr kumimoji="1" lang="en-US" altLang="ja-JP" sz="1400" b="1" dirty="0">
                          <a:solidFill>
                            <a:schemeClr val="bg1"/>
                          </a:solidFill>
                        </a:rPr>
                        <a:t>2049</a:t>
                      </a:r>
                      <a:endParaRPr kumimoji="1" lang="ja-JP" altLang="en-US" sz="1400" b="1"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9C3FF"/>
                    </a:solidFill>
                  </a:tcPr>
                </a:tc>
                <a:tc hMerge="1">
                  <a:txBody>
                    <a:bodyPr/>
                    <a:lstStyle/>
                    <a:p>
                      <a:pPr algn="ctr"/>
                      <a:endParaRPr kumimoji="1" lang="ja-JP" altLang="en-US" sz="1400" b="1" dirty="0">
                        <a:solidFill>
                          <a:schemeClr val="bg1"/>
                        </a:solidFill>
                      </a:endParaRPr>
                    </a:p>
                  </a:txBody>
                  <a:tcPr anchor="ctr">
                    <a:solidFill>
                      <a:srgbClr val="19C3FF"/>
                    </a:solidFill>
                  </a:tcPr>
                </a:tc>
                <a:tc gridSpan="2">
                  <a:txBody>
                    <a:bodyPr/>
                    <a:lstStyle/>
                    <a:p>
                      <a:pPr algn="ctr"/>
                      <a:r>
                        <a:rPr kumimoji="1" lang="en-US" altLang="ja-JP" sz="1400" b="1" dirty="0">
                          <a:solidFill>
                            <a:schemeClr val="bg1"/>
                          </a:solidFill>
                        </a:rPr>
                        <a:t>2059</a:t>
                      </a:r>
                      <a:endParaRPr kumimoji="1" lang="ja-JP" altLang="en-US" sz="1400" b="1"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9C3FF"/>
                    </a:solidFill>
                  </a:tcPr>
                </a:tc>
                <a:tc hMerge="1">
                  <a:txBody>
                    <a:bodyPr/>
                    <a:lstStyle/>
                    <a:p>
                      <a:pPr algn="ctr"/>
                      <a:endParaRPr kumimoji="1" lang="ja-JP" altLang="en-US" sz="1400" b="1" dirty="0">
                        <a:solidFill>
                          <a:schemeClr val="bg1"/>
                        </a:solidFill>
                      </a:endParaRPr>
                    </a:p>
                  </a:txBody>
                  <a:tcPr anchor="ctr">
                    <a:solidFill>
                      <a:srgbClr val="19C3FF"/>
                    </a:solidFill>
                  </a:tcPr>
                </a:tc>
                <a:extLst>
                  <a:ext uri="{0D108BD9-81ED-4DB2-BD59-A6C34878D82A}">
                    <a16:rowId xmlns:a16="http://schemas.microsoft.com/office/drawing/2014/main" val="2834746378"/>
                  </a:ext>
                </a:extLst>
              </a:tr>
              <a:tr h="670957">
                <a:tc>
                  <a:txBody>
                    <a:bodyPr/>
                    <a:lstStyle/>
                    <a:p>
                      <a:pPr algn="ctr"/>
                      <a:r>
                        <a:rPr kumimoji="1" lang="ja-JP" altLang="en-US" sz="1600" b="1" dirty="0">
                          <a:solidFill>
                            <a:schemeClr val="tx1"/>
                          </a:solidFill>
                          <a:latin typeface="+mj-ea"/>
                          <a:ea typeface="+mj-ea"/>
                        </a:rPr>
                        <a:t>男性</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1F8FD"/>
                    </a:solidFill>
                  </a:tcPr>
                </a:tc>
                <a:tc>
                  <a:txBody>
                    <a:bodyPr/>
                    <a:lstStyle/>
                    <a:p>
                      <a:pPr algn="ctr"/>
                      <a:r>
                        <a:rPr kumimoji="1" lang="ja-JP" altLang="en-US" sz="1600" b="1" dirty="0">
                          <a:solidFill>
                            <a:schemeClr val="tx1"/>
                          </a:solidFill>
                          <a:latin typeface="+mj-ea"/>
                          <a:ea typeface="+mj-ea"/>
                        </a:rPr>
                        <a:t>女性</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4F3"/>
                    </a:solidFill>
                  </a:tcPr>
                </a:tc>
                <a:tc>
                  <a:txBody>
                    <a:bodyPr/>
                    <a:lstStyle/>
                    <a:p>
                      <a:pPr algn="ctr"/>
                      <a:r>
                        <a:rPr kumimoji="1" lang="en-US" altLang="ja-JP" sz="1600" b="1" dirty="0">
                          <a:solidFill>
                            <a:schemeClr val="tx1"/>
                          </a:solidFill>
                          <a:latin typeface="+mj-ea"/>
                          <a:ea typeface="+mj-ea"/>
                        </a:rPr>
                        <a:t>14.9</a:t>
                      </a:r>
                    </a:p>
                    <a:p>
                      <a:pPr algn="ctr"/>
                      <a:r>
                        <a:rPr kumimoji="1" lang="ja-JP" altLang="en-US" sz="1400" b="1" dirty="0">
                          <a:solidFill>
                            <a:schemeClr val="tx1"/>
                          </a:solidFill>
                          <a:latin typeface="+mj-ea"/>
                          <a:ea typeface="+mj-ea"/>
                        </a:rPr>
                        <a:t>万円</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1F8FD"/>
                    </a:solidFill>
                  </a:tcPr>
                </a:tc>
                <a:tc>
                  <a:txBody>
                    <a:bodyPr/>
                    <a:lstStyle/>
                    <a:p>
                      <a:pPr algn="ctr"/>
                      <a:r>
                        <a:rPr kumimoji="1" lang="en-US" altLang="ja-JP" sz="1600" b="1" dirty="0">
                          <a:solidFill>
                            <a:schemeClr val="tx1"/>
                          </a:solidFill>
                          <a:latin typeface="+mj-ea"/>
                          <a:ea typeface="+mj-ea"/>
                        </a:rPr>
                        <a:t>9.3</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4F3"/>
                    </a:solidFill>
                  </a:tcPr>
                </a:tc>
                <a:tc>
                  <a:txBody>
                    <a:bodyPr/>
                    <a:lstStyle/>
                    <a:p>
                      <a:pPr algn="ctr"/>
                      <a:r>
                        <a:rPr kumimoji="1" lang="en-US" altLang="ja-JP" sz="1600" b="1" dirty="0">
                          <a:solidFill>
                            <a:schemeClr val="tx1"/>
                          </a:solidFill>
                          <a:latin typeface="+mj-ea"/>
                          <a:ea typeface="+mj-ea"/>
                        </a:rPr>
                        <a:t>15.6</a:t>
                      </a:r>
                    </a:p>
                    <a:p>
                      <a:pPr algn="ctr"/>
                      <a:r>
                        <a:rPr kumimoji="1" lang="ja-JP" altLang="en-US" sz="1400" b="1" dirty="0">
                          <a:solidFill>
                            <a:schemeClr val="tx1"/>
                          </a:solidFill>
                          <a:latin typeface="+mj-ea"/>
                          <a:ea typeface="+mj-ea"/>
                        </a:rPr>
                        <a:t>万円</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1F8FD"/>
                    </a:solidFill>
                  </a:tcPr>
                </a:tc>
                <a:tc>
                  <a:txBody>
                    <a:bodyPr/>
                    <a:lstStyle/>
                    <a:p>
                      <a:pPr algn="ctr"/>
                      <a:r>
                        <a:rPr kumimoji="1" lang="en-US" altLang="ja-JP" sz="1600" b="1" dirty="0">
                          <a:solidFill>
                            <a:schemeClr val="tx1"/>
                          </a:solidFill>
                          <a:latin typeface="+mj-ea"/>
                          <a:ea typeface="+mj-ea"/>
                        </a:rPr>
                        <a:t>10.9</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4F3"/>
                    </a:solidFill>
                  </a:tcPr>
                </a:tc>
                <a:tc>
                  <a:txBody>
                    <a:bodyPr/>
                    <a:lstStyle/>
                    <a:p>
                      <a:pPr algn="ctr"/>
                      <a:r>
                        <a:rPr kumimoji="1" lang="en-US" altLang="ja-JP" sz="1600" b="1" dirty="0">
                          <a:solidFill>
                            <a:schemeClr val="tx1"/>
                          </a:solidFill>
                          <a:latin typeface="+mj-ea"/>
                          <a:ea typeface="+mj-ea"/>
                        </a:rPr>
                        <a:t>18.0</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1F8FD"/>
                    </a:solidFill>
                  </a:tcPr>
                </a:tc>
                <a:tc>
                  <a:txBody>
                    <a:bodyPr/>
                    <a:lstStyle/>
                    <a:p>
                      <a:pPr algn="ctr"/>
                      <a:r>
                        <a:rPr kumimoji="1" lang="en-US" altLang="ja-JP" sz="1600" b="1" dirty="0">
                          <a:solidFill>
                            <a:schemeClr val="tx1"/>
                          </a:solidFill>
                          <a:latin typeface="+mj-ea"/>
                          <a:ea typeface="+mj-ea"/>
                        </a:rPr>
                        <a:t>13.2</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4F3"/>
                    </a:solidFill>
                  </a:tcPr>
                </a:tc>
                <a:tc>
                  <a:txBody>
                    <a:bodyPr/>
                    <a:lstStyle/>
                    <a:p>
                      <a:pPr algn="ctr"/>
                      <a:r>
                        <a:rPr kumimoji="1" lang="en-US" altLang="ja-JP" sz="1600" b="1" dirty="0">
                          <a:solidFill>
                            <a:schemeClr val="tx1"/>
                          </a:solidFill>
                          <a:latin typeface="+mj-ea"/>
                          <a:ea typeface="+mj-ea"/>
                        </a:rPr>
                        <a:t>21.6</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1F8FD"/>
                    </a:solidFill>
                  </a:tcPr>
                </a:tc>
                <a:tc>
                  <a:txBody>
                    <a:bodyPr/>
                    <a:lstStyle/>
                    <a:p>
                      <a:pPr algn="ctr"/>
                      <a:r>
                        <a:rPr kumimoji="1" lang="en-US" altLang="ja-JP" sz="1600" b="1" dirty="0">
                          <a:solidFill>
                            <a:schemeClr val="tx1"/>
                          </a:solidFill>
                          <a:latin typeface="+mj-ea"/>
                          <a:ea typeface="+mj-ea"/>
                        </a:rPr>
                        <a:t>16.4</a:t>
                      </a: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4F3"/>
                    </a:solidFill>
                  </a:tcPr>
                </a:tc>
                <a:extLst>
                  <a:ext uri="{0D108BD9-81ED-4DB2-BD59-A6C34878D82A}">
                    <a16:rowId xmlns:a16="http://schemas.microsoft.com/office/drawing/2014/main" val="569729433"/>
                  </a:ext>
                </a:extLst>
              </a:tr>
              <a:tr h="335442">
                <a:tc gridSpan="2">
                  <a:txBody>
                    <a:bodyPr/>
                    <a:lstStyle/>
                    <a:p>
                      <a:pPr algn="ctr"/>
                      <a:r>
                        <a:rPr kumimoji="1" lang="ja-JP" altLang="en-US" sz="1400" b="1" dirty="0">
                          <a:solidFill>
                            <a:schemeClr val="tx1"/>
                          </a:solidFill>
                          <a:latin typeface="+mj-ea"/>
                          <a:ea typeface="+mj-ea"/>
                        </a:rPr>
                        <a:t>生年</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1959</a:t>
                      </a:r>
                      <a:r>
                        <a:rPr kumimoji="1" lang="ja-JP" altLang="en-US" sz="1400" b="0" dirty="0">
                          <a:solidFill>
                            <a:schemeClr val="tx1"/>
                          </a:solidFill>
                          <a:latin typeface="+mj-ea"/>
                          <a:ea typeface="+mj-ea"/>
                        </a:rPr>
                        <a:t>年</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1974</a:t>
                      </a:r>
                      <a:r>
                        <a:rPr kumimoji="1" lang="ja-JP" altLang="en-US" sz="1400" b="0" dirty="0">
                          <a:solidFill>
                            <a:schemeClr val="tx1"/>
                          </a:solidFill>
                          <a:latin typeface="+mj-ea"/>
                          <a:ea typeface="+mj-ea"/>
                        </a:rPr>
                        <a:t>年</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2049</a:t>
                      </a:r>
                      <a:r>
                        <a:rPr kumimoji="1" lang="ja-JP" altLang="en-US" sz="1400" b="0" dirty="0">
                          <a:solidFill>
                            <a:schemeClr val="tx1"/>
                          </a:solidFill>
                          <a:latin typeface="+mj-ea"/>
                          <a:ea typeface="+mj-ea"/>
                        </a:rPr>
                        <a:t>年</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2059</a:t>
                      </a:r>
                      <a:r>
                        <a:rPr kumimoji="1" lang="ja-JP" altLang="en-US" sz="1400" b="0" dirty="0">
                          <a:solidFill>
                            <a:schemeClr val="tx1"/>
                          </a:solidFill>
                          <a:latin typeface="+mj-ea"/>
                          <a:ea typeface="+mj-ea"/>
                        </a:rPr>
                        <a:t>年</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45145504"/>
                  </a:ext>
                </a:extLst>
              </a:tr>
              <a:tr h="335442">
                <a:tc gridSpan="2">
                  <a:txBody>
                    <a:bodyPr/>
                    <a:lstStyle/>
                    <a:p>
                      <a:pPr algn="ctr"/>
                      <a:r>
                        <a:rPr kumimoji="1" lang="en-US" altLang="ja-JP" sz="1400" b="1" dirty="0">
                          <a:solidFill>
                            <a:schemeClr val="tx1"/>
                          </a:solidFill>
                          <a:latin typeface="+mj-ea"/>
                          <a:ea typeface="+mj-ea"/>
                        </a:rPr>
                        <a:t>2024</a:t>
                      </a:r>
                      <a:r>
                        <a:rPr kumimoji="1" lang="ja-JP" altLang="en-US" sz="1400" b="1" dirty="0">
                          <a:solidFill>
                            <a:schemeClr val="tx1"/>
                          </a:solidFill>
                          <a:latin typeface="+mj-ea"/>
                          <a:ea typeface="+mj-ea"/>
                        </a:rPr>
                        <a:t>年度年齢</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65</a:t>
                      </a:r>
                      <a:r>
                        <a:rPr kumimoji="1" lang="ja-JP" altLang="en-US" sz="1400" b="0" dirty="0">
                          <a:solidFill>
                            <a:schemeClr val="tx1"/>
                          </a:solidFill>
                          <a:latin typeface="+mj-ea"/>
                          <a:ea typeface="+mj-ea"/>
                        </a:rPr>
                        <a:t>歳</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50</a:t>
                      </a:r>
                      <a:r>
                        <a:rPr kumimoji="1" lang="ja-JP" altLang="en-US" sz="1400" b="0" dirty="0">
                          <a:solidFill>
                            <a:schemeClr val="tx1"/>
                          </a:solidFill>
                          <a:latin typeface="+mj-ea"/>
                          <a:ea typeface="+mj-ea"/>
                        </a:rPr>
                        <a:t>歳</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40</a:t>
                      </a:r>
                      <a:r>
                        <a:rPr kumimoji="1" lang="ja-JP" altLang="en-US" sz="1400" b="0" dirty="0">
                          <a:solidFill>
                            <a:schemeClr val="tx1"/>
                          </a:solidFill>
                          <a:latin typeface="+mj-ea"/>
                          <a:ea typeface="+mj-ea"/>
                        </a:rPr>
                        <a:t>歳</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30</a:t>
                      </a:r>
                      <a:r>
                        <a:rPr kumimoji="1" lang="ja-JP" altLang="en-US" sz="1400" b="0" dirty="0">
                          <a:solidFill>
                            <a:schemeClr val="tx1"/>
                          </a:solidFill>
                          <a:latin typeface="+mj-ea"/>
                          <a:ea typeface="+mj-ea"/>
                        </a:rPr>
                        <a:t>歳</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67704980"/>
                  </a:ext>
                </a:extLst>
              </a:tr>
            </a:tbl>
          </a:graphicData>
        </a:graphic>
      </p:graphicFrame>
      <p:graphicFrame>
        <p:nvGraphicFramePr>
          <p:cNvPr id="8" name="表 7">
            <a:extLst>
              <a:ext uri="{FF2B5EF4-FFF2-40B4-BE49-F238E27FC236}">
                <a16:creationId xmlns:a16="http://schemas.microsoft.com/office/drawing/2014/main" id="{BB9835C7-C1EF-D106-C9A0-52D780D8F9EC}"/>
              </a:ext>
            </a:extLst>
          </p:cNvPr>
          <p:cNvGraphicFramePr>
            <a:graphicFrameLocks noGrp="1"/>
          </p:cNvGraphicFramePr>
          <p:nvPr>
            <p:extLst>
              <p:ext uri="{D42A27DB-BD31-4B8C-83A1-F6EECF244321}">
                <p14:modId xmlns:p14="http://schemas.microsoft.com/office/powerpoint/2010/main" val="3080760566"/>
              </p:ext>
            </p:extLst>
          </p:nvPr>
        </p:nvGraphicFramePr>
        <p:xfrm>
          <a:off x="632520" y="3343130"/>
          <a:ext cx="8640000" cy="1692000"/>
        </p:xfrm>
        <a:graphic>
          <a:graphicData uri="http://schemas.openxmlformats.org/drawingml/2006/table">
            <a:tbl>
              <a:tblPr firstRow="1" bandRow="1">
                <a:tableStyleId>{72833802-FEF1-4C79-8D5D-14CF1EAF98D9}</a:tableStyleId>
              </a:tblPr>
              <a:tblGrid>
                <a:gridCol w="875583">
                  <a:extLst>
                    <a:ext uri="{9D8B030D-6E8A-4147-A177-3AD203B41FA5}">
                      <a16:colId xmlns:a16="http://schemas.microsoft.com/office/drawing/2014/main" val="2803653082"/>
                    </a:ext>
                  </a:extLst>
                </a:gridCol>
                <a:gridCol w="672963">
                  <a:extLst>
                    <a:ext uri="{9D8B030D-6E8A-4147-A177-3AD203B41FA5}">
                      <a16:colId xmlns:a16="http://schemas.microsoft.com/office/drawing/2014/main" val="1623014589"/>
                    </a:ext>
                  </a:extLst>
                </a:gridCol>
                <a:gridCol w="892941">
                  <a:extLst>
                    <a:ext uri="{9D8B030D-6E8A-4147-A177-3AD203B41FA5}">
                      <a16:colId xmlns:a16="http://schemas.microsoft.com/office/drawing/2014/main" val="4252943585"/>
                    </a:ext>
                  </a:extLst>
                </a:gridCol>
                <a:gridCol w="892941">
                  <a:extLst>
                    <a:ext uri="{9D8B030D-6E8A-4147-A177-3AD203B41FA5}">
                      <a16:colId xmlns:a16="http://schemas.microsoft.com/office/drawing/2014/main" val="117237116"/>
                    </a:ext>
                  </a:extLst>
                </a:gridCol>
                <a:gridCol w="892941">
                  <a:extLst>
                    <a:ext uri="{9D8B030D-6E8A-4147-A177-3AD203B41FA5}">
                      <a16:colId xmlns:a16="http://schemas.microsoft.com/office/drawing/2014/main" val="1281731423"/>
                    </a:ext>
                  </a:extLst>
                </a:gridCol>
                <a:gridCol w="892941">
                  <a:extLst>
                    <a:ext uri="{9D8B030D-6E8A-4147-A177-3AD203B41FA5}">
                      <a16:colId xmlns:a16="http://schemas.microsoft.com/office/drawing/2014/main" val="755894022"/>
                    </a:ext>
                  </a:extLst>
                </a:gridCol>
                <a:gridCol w="892941">
                  <a:extLst>
                    <a:ext uri="{9D8B030D-6E8A-4147-A177-3AD203B41FA5}">
                      <a16:colId xmlns:a16="http://schemas.microsoft.com/office/drawing/2014/main" val="2174337770"/>
                    </a:ext>
                  </a:extLst>
                </a:gridCol>
                <a:gridCol w="875583">
                  <a:extLst>
                    <a:ext uri="{9D8B030D-6E8A-4147-A177-3AD203B41FA5}">
                      <a16:colId xmlns:a16="http://schemas.microsoft.com/office/drawing/2014/main" val="3498698686"/>
                    </a:ext>
                  </a:extLst>
                </a:gridCol>
                <a:gridCol w="875583">
                  <a:extLst>
                    <a:ext uri="{9D8B030D-6E8A-4147-A177-3AD203B41FA5}">
                      <a16:colId xmlns:a16="http://schemas.microsoft.com/office/drawing/2014/main" val="2598765179"/>
                    </a:ext>
                  </a:extLst>
                </a:gridCol>
                <a:gridCol w="875583">
                  <a:extLst>
                    <a:ext uri="{9D8B030D-6E8A-4147-A177-3AD203B41FA5}">
                      <a16:colId xmlns:a16="http://schemas.microsoft.com/office/drawing/2014/main" val="2700109847"/>
                    </a:ext>
                  </a:extLst>
                </a:gridCol>
              </a:tblGrid>
              <a:tr h="350159">
                <a:tc gridSpan="2">
                  <a:txBody>
                    <a:bodyPr/>
                    <a:lstStyle/>
                    <a:p>
                      <a:pPr algn="ctr"/>
                      <a:r>
                        <a:rPr kumimoji="1" lang="ja-JP" altLang="en-US" sz="1400" b="1" dirty="0">
                          <a:solidFill>
                            <a:schemeClr val="bg1"/>
                          </a:solidFill>
                        </a:rPr>
                        <a:t>年度</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9C3FF"/>
                    </a:solidFill>
                  </a:tcPr>
                </a:tc>
                <a:tc hMerge="1">
                  <a:txBody>
                    <a:bodyPr/>
                    <a:lstStyle/>
                    <a:p>
                      <a:endParaRPr kumimoji="1" lang="ja-JP" altLang="en-US" dirty="0">
                        <a:solidFill>
                          <a:schemeClr val="tx2"/>
                        </a:solidFill>
                      </a:endParaRPr>
                    </a:p>
                  </a:txBody>
                  <a:tcPr>
                    <a:solidFill>
                      <a:srgbClr val="19C3FF"/>
                    </a:solidFill>
                  </a:tcPr>
                </a:tc>
                <a:tc gridSpan="2">
                  <a:txBody>
                    <a:bodyPr/>
                    <a:lstStyle/>
                    <a:p>
                      <a:pPr algn="ctr"/>
                      <a:r>
                        <a:rPr kumimoji="1" lang="en-US" altLang="ja-JP" sz="1400" b="1" dirty="0">
                          <a:solidFill>
                            <a:schemeClr val="bg1"/>
                          </a:solidFill>
                        </a:rPr>
                        <a:t>2024</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9C3FF"/>
                    </a:solidFill>
                  </a:tcPr>
                </a:tc>
                <a:tc hMerge="1">
                  <a:txBody>
                    <a:bodyPr/>
                    <a:lstStyle/>
                    <a:p>
                      <a:endParaRPr dirty="0"/>
                    </a:p>
                  </a:txBody>
                  <a:tcPr anchor="ctr">
                    <a:solidFill>
                      <a:srgbClr val="19C3FF"/>
                    </a:solidFill>
                  </a:tcPr>
                </a:tc>
                <a:tc gridSpan="2">
                  <a:txBody>
                    <a:bodyPr/>
                    <a:lstStyle/>
                    <a:p>
                      <a:pPr algn="ctr"/>
                      <a:r>
                        <a:rPr kumimoji="1" lang="en-US" altLang="ja-JP" sz="1400" b="1" dirty="0">
                          <a:solidFill>
                            <a:schemeClr val="bg1"/>
                          </a:solidFill>
                        </a:rPr>
                        <a:t>2039</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9C3FF"/>
                    </a:solidFill>
                  </a:tcPr>
                </a:tc>
                <a:tc hMerge="1">
                  <a:txBody>
                    <a:bodyPr/>
                    <a:lstStyle/>
                    <a:p>
                      <a:endParaRPr dirty="0"/>
                    </a:p>
                  </a:txBody>
                  <a:tcPr anchor="ctr">
                    <a:solidFill>
                      <a:srgbClr val="19C3FF"/>
                    </a:solidFill>
                  </a:tcPr>
                </a:tc>
                <a:tc gridSpan="2">
                  <a:txBody>
                    <a:bodyPr/>
                    <a:lstStyle/>
                    <a:p>
                      <a:pPr algn="ctr"/>
                      <a:r>
                        <a:rPr kumimoji="1" lang="en-US" altLang="ja-JP" sz="1400" b="1" dirty="0">
                          <a:solidFill>
                            <a:schemeClr val="bg1"/>
                          </a:solidFill>
                        </a:rPr>
                        <a:t>2049</a:t>
                      </a:r>
                      <a:endParaRPr kumimoji="1" lang="ja-JP" altLang="en-US" sz="1400" b="1"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9C3FF"/>
                    </a:solidFill>
                  </a:tcPr>
                </a:tc>
                <a:tc hMerge="1">
                  <a:txBody>
                    <a:bodyPr/>
                    <a:lstStyle/>
                    <a:p>
                      <a:pPr algn="ctr"/>
                      <a:endParaRPr kumimoji="1" lang="ja-JP" altLang="en-US" sz="1400" b="1" dirty="0">
                        <a:solidFill>
                          <a:schemeClr val="bg1"/>
                        </a:solidFill>
                      </a:endParaRPr>
                    </a:p>
                  </a:txBody>
                  <a:tcPr anchor="ctr">
                    <a:solidFill>
                      <a:srgbClr val="19C3FF"/>
                    </a:solidFill>
                  </a:tcPr>
                </a:tc>
                <a:tc gridSpan="2">
                  <a:txBody>
                    <a:bodyPr/>
                    <a:lstStyle/>
                    <a:p>
                      <a:pPr algn="ctr"/>
                      <a:r>
                        <a:rPr kumimoji="1" lang="en-US" altLang="ja-JP" sz="1400" b="1" dirty="0">
                          <a:solidFill>
                            <a:schemeClr val="bg1"/>
                          </a:solidFill>
                        </a:rPr>
                        <a:t>2059</a:t>
                      </a:r>
                      <a:endParaRPr kumimoji="1" lang="ja-JP" altLang="en-US" sz="1400" b="1"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19C3FF"/>
                    </a:solidFill>
                  </a:tcPr>
                </a:tc>
                <a:tc hMerge="1">
                  <a:txBody>
                    <a:bodyPr/>
                    <a:lstStyle/>
                    <a:p>
                      <a:pPr algn="ctr"/>
                      <a:endParaRPr kumimoji="1" lang="ja-JP" altLang="en-US" sz="1400" b="1" dirty="0">
                        <a:solidFill>
                          <a:schemeClr val="bg1"/>
                        </a:solidFill>
                      </a:endParaRPr>
                    </a:p>
                  </a:txBody>
                  <a:tcPr anchor="ctr">
                    <a:solidFill>
                      <a:srgbClr val="19C3FF"/>
                    </a:solidFill>
                  </a:tcPr>
                </a:tc>
                <a:extLst>
                  <a:ext uri="{0D108BD9-81ED-4DB2-BD59-A6C34878D82A}">
                    <a16:rowId xmlns:a16="http://schemas.microsoft.com/office/drawing/2014/main" val="2834746378"/>
                  </a:ext>
                </a:extLst>
              </a:tr>
              <a:tr h="670957">
                <a:tc>
                  <a:txBody>
                    <a:bodyPr/>
                    <a:lstStyle/>
                    <a:p>
                      <a:pPr algn="ctr"/>
                      <a:r>
                        <a:rPr kumimoji="1" lang="ja-JP" altLang="en-US" sz="1600" b="1" dirty="0">
                          <a:solidFill>
                            <a:schemeClr val="tx1"/>
                          </a:solidFill>
                          <a:latin typeface="+mj-ea"/>
                          <a:ea typeface="+mj-ea"/>
                        </a:rPr>
                        <a:t>男性</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1F8FD"/>
                    </a:solidFill>
                  </a:tcPr>
                </a:tc>
                <a:tc>
                  <a:txBody>
                    <a:bodyPr/>
                    <a:lstStyle/>
                    <a:p>
                      <a:pPr algn="ctr"/>
                      <a:r>
                        <a:rPr kumimoji="1" lang="ja-JP" altLang="en-US" sz="1600" b="1" dirty="0">
                          <a:solidFill>
                            <a:schemeClr val="tx1"/>
                          </a:solidFill>
                          <a:latin typeface="+mj-ea"/>
                          <a:ea typeface="+mj-ea"/>
                        </a:rPr>
                        <a:t>女性</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4F3"/>
                    </a:solidFill>
                  </a:tcPr>
                </a:tc>
                <a:tc>
                  <a:txBody>
                    <a:bodyPr/>
                    <a:lstStyle/>
                    <a:p>
                      <a:pPr algn="ctr"/>
                      <a:r>
                        <a:rPr kumimoji="1" lang="en-US" altLang="ja-JP" sz="1600" b="1" dirty="0">
                          <a:solidFill>
                            <a:schemeClr val="tx1"/>
                          </a:solidFill>
                          <a:latin typeface="+mj-ea"/>
                          <a:ea typeface="+mj-ea"/>
                        </a:rPr>
                        <a:t>14.9</a:t>
                      </a:r>
                    </a:p>
                    <a:p>
                      <a:pPr algn="ctr"/>
                      <a:r>
                        <a:rPr kumimoji="1" lang="ja-JP" altLang="en-US" sz="1400" b="1" dirty="0">
                          <a:solidFill>
                            <a:schemeClr val="tx1"/>
                          </a:solidFill>
                          <a:latin typeface="+mj-ea"/>
                          <a:ea typeface="+mj-ea"/>
                        </a:rPr>
                        <a:t>万円</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1F8FD"/>
                    </a:solidFill>
                  </a:tcPr>
                </a:tc>
                <a:tc>
                  <a:txBody>
                    <a:bodyPr/>
                    <a:lstStyle/>
                    <a:p>
                      <a:pPr algn="ctr"/>
                      <a:r>
                        <a:rPr kumimoji="1" lang="en-US" altLang="ja-JP" sz="1600" b="1" dirty="0">
                          <a:solidFill>
                            <a:schemeClr val="tx1"/>
                          </a:solidFill>
                          <a:latin typeface="+mj-ea"/>
                          <a:ea typeface="+mj-ea"/>
                        </a:rPr>
                        <a:t>9.3</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4F3"/>
                    </a:solidFill>
                  </a:tcPr>
                </a:tc>
                <a:tc>
                  <a:txBody>
                    <a:bodyPr/>
                    <a:lstStyle/>
                    <a:p>
                      <a:pPr algn="ctr"/>
                      <a:r>
                        <a:rPr kumimoji="1" lang="en-US" altLang="ja-JP" sz="1600" b="1" dirty="0">
                          <a:solidFill>
                            <a:schemeClr val="tx1"/>
                          </a:solidFill>
                          <a:latin typeface="+mj-ea"/>
                          <a:ea typeface="+mj-ea"/>
                        </a:rPr>
                        <a:t>14.1</a:t>
                      </a:r>
                    </a:p>
                    <a:p>
                      <a:pPr algn="ctr"/>
                      <a:r>
                        <a:rPr kumimoji="1" lang="ja-JP" altLang="en-US" sz="1400" b="1" dirty="0">
                          <a:solidFill>
                            <a:schemeClr val="tx1"/>
                          </a:solidFill>
                          <a:latin typeface="+mj-ea"/>
                          <a:ea typeface="+mj-ea"/>
                        </a:rPr>
                        <a:t>万円</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1F8FD"/>
                    </a:solidFill>
                  </a:tcPr>
                </a:tc>
                <a:tc>
                  <a:txBody>
                    <a:bodyPr/>
                    <a:lstStyle/>
                    <a:p>
                      <a:pPr algn="ctr"/>
                      <a:r>
                        <a:rPr kumimoji="1" lang="en-US" altLang="ja-JP" sz="1600" b="1" dirty="0">
                          <a:solidFill>
                            <a:schemeClr val="tx1"/>
                          </a:solidFill>
                          <a:latin typeface="+mj-ea"/>
                          <a:ea typeface="+mj-ea"/>
                        </a:rPr>
                        <a:t>9.8</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4F3"/>
                    </a:solidFill>
                  </a:tcPr>
                </a:tc>
                <a:tc>
                  <a:txBody>
                    <a:bodyPr/>
                    <a:lstStyle/>
                    <a:p>
                      <a:pPr algn="ctr"/>
                      <a:r>
                        <a:rPr kumimoji="1" lang="en-US" altLang="ja-JP" sz="1600" b="1" dirty="0">
                          <a:solidFill>
                            <a:schemeClr val="tx1"/>
                          </a:solidFill>
                          <a:latin typeface="+mj-ea"/>
                          <a:ea typeface="+mj-ea"/>
                        </a:rPr>
                        <a:t>14.1</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1F8FD"/>
                    </a:solidFill>
                  </a:tcPr>
                </a:tc>
                <a:tc>
                  <a:txBody>
                    <a:bodyPr/>
                    <a:lstStyle/>
                    <a:p>
                      <a:pPr algn="ctr"/>
                      <a:r>
                        <a:rPr kumimoji="1" lang="en-US" altLang="ja-JP" sz="1600" b="1" dirty="0">
                          <a:solidFill>
                            <a:schemeClr val="tx1"/>
                          </a:solidFill>
                          <a:latin typeface="+mj-ea"/>
                          <a:ea typeface="+mj-ea"/>
                        </a:rPr>
                        <a:t>9.9</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4F3"/>
                    </a:solidFill>
                  </a:tcPr>
                </a:tc>
                <a:tc>
                  <a:txBody>
                    <a:bodyPr/>
                    <a:lstStyle/>
                    <a:p>
                      <a:pPr algn="ctr"/>
                      <a:r>
                        <a:rPr kumimoji="1" lang="en-US" altLang="ja-JP" sz="1600" b="1" dirty="0">
                          <a:solidFill>
                            <a:schemeClr val="tx1"/>
                          </a:solidFill>
                          <a:latin typeface="+mj-ea"/>
                          <a:ea typeface="+mj-ea"/>
                        </a:rPr>
                        <a:t>14.7</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1F8FD"/>
                    </a:solidFill>
                  </a:tcPr>
                </a:tc>
                <a:tc>
                  <a:txBody>
                    <a:bodyPr/>
                    <a:lstStyle/>
                    <a:p>
                      <a:pPr algn="ctr"/>
                      <a:r>
                        <a:rPr kumimoji="1" lang="en-US" altLang="ja-JP" sz="1600" b="1" dirty="0">
                          <a:solidFill>
                            <a:schemeClr val="tx1"/>
                          </a:solidFill>
                          <a:latin typeface="+mj-ea"/>
                          <a:ea typeface="+mj-ea"/>
                        </a:rPr>
                        <a:t>10.7</a:t>
                      </a:r>
                    </a:p>
                    <a:p>
                      <a:pPr algn="ctr"/>
                      <a:r>
                        <a:rPr kumimoji="1" lang="ja-JP" altLang="en-US" sz="1400" b="1" dirty="0">
                          <a:solidFill>
                            <a:schemeClr val="tx1"/>
                          </a:solidFill>
                          <a:latin typeface="+mj-ea"/>
                          <a:ea typeface="+mj-ea"/>
                        </a:rPr>
                        <a:t>万円</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4F3"/>
                    </a:solidFill>
                  </a:tcPr>
                </a:tc>
                <a:extLst>
                  <a:ext uri="{0D108BD9-81ED-4DB2-BD59-A6C34878D82A}">
                    <a16:rowId xmlns:a16="http://schemas.microsoft.com/office/drawing/2014/main" val="569729433"/>
                  </a:ext>
                </a:extLst>
              </a:tr>
              <a:tr h="335442">
                <a:tc gridSpan="2">
                  <a:txBody>
                    <a:bodyPr/>
                    <a:lstStyle/>
                    <a:p>
                      <a:pPr algn="ctr"/>
                      <a:r>
                        <a:rPr kumimoji="1" lang="ja-JP" altLang="en-US" sz="1400" b="1" dirty="0">
                          <a:solidFill>
                            <a:schemeClr val="tx1"/>
                          </a:solidFill>
                          <a:latin typeface="+mj-ea"/>
                          <a:ea typeface="+mj-ea"/>
                        </a:rPr>
                        <a:t>生年</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1959</a:t>
                      </a:r>
                      <a:r>
                        <a:rPr kumimoji="1" lang="ja-JP" altLang="en-US" sz="1400" b="0" dirty="0">
                          <a:solidFill>
                            <a:schemeClr val="tx1"/>
                          </a:solidFill>
                          <a:latin typeface="+mj-ea"/>
                          <a:ea typeface="+mj-ea"/>
                        </a:rPr>
                        <a:t>年</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1974</a:t>
                      </a:r>
                      <a:r>
                        <a:rPr kumimoji="1" lang="ja-JP" altLang="en-US" sz="1400" b="0" dirty="0">
                          <a:solidFill>
                            <a:schemeClr val="tx1"/>
                          </a:solidFill>
                          <a:latin typeface="+mj-ea"/>
                          <a:ea typeface="+mj-ea"/>
                        </a:rPr>
                        <a:t>年</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2049</a:t>
                      </a:r>
                      <a:r>
                        <a:rPr kumimoji="1" lang="ja-JP" altLang="en-US" sz="1400" b="0" dirty="0">
                          <a:solidFill>
                            <a:schemeClr val="tx1"/>
                          </a:solidFill>
                          <a:latin typeface="+mj-ea"/>
                          <a:ea typeface="+mj-ea"/>
                        </a:rPr>
                        <a:t>年</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2059</a:t>
                      </a:r>
                      <a:r>
                        <a:rPr kumimoji="1" lang="ja-JP" altLang="en-US" sz="1400" b="0" dirty="0">
                          <a:solidFill>
                            <a:schemeClr val="tx1"/>
                          </a:solidFill>
                          <a:latin typeface="+mj-ea"/>
                          <a:ea typeface="+mj-ea"/>
                        </a:rPr>
                        <a:t>年</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45145504"/>
                  </a:ext>
                </a:extLst>
              </a:tr>
              <a:tr h="335442">
                <a:tc gridSpan="2">
                  <a:txBody>
                    <a:bodyPr/>
                    <a:lstStyle/>
                    <a:p>
                      <a:pPr algn="ctr"/>
                      <a:r>
                        <a:rPr kumimoji="1" lang="en-US" altLang="ja-JP" sz="1400" b="1" dirty="0">
                          <a:solidFill>
                            <a:schemeClr val="tx1"/>
                          </a:solidFill>
                          <a:latin typeface="+mj-ea"/>
                          <a:ea typeface="+mj-ea"/>
                        </a:rPr>
                        <a:t>2024</a:t>
                      </a:r>
                      <a:r>
                        <a:rPr kumimoji="1" lang="ja-JP" altLang="en-US" sz="1400" b="1" dirty="0">
                          <a:solidFill>
                            <a:schemeClr val="tx1"/>
                          </a:solidFill>
                          <a:latin typeface="+mj-ea"/>
                          <a:ea typeface="+mj-ea"/>
                        </a:rPr>
                        <a:t>年度年齢</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65</a:t>
                      </a:r>
                      <a:r>
                        <a:rPr kumimoji="1" lang="ja-JP" altLang="en-US" sz="1400" b="0" dirty="0">
                          <a:solidFill>
                            <a:schemeClr val="tx1"/>
                          </a:solidFill>
                          <a:latin typeface="+mj-ea"/>
                          <a:ea typeface="+mj-ea"/>
                        </a:rPr>
                        <a:t>歳</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50</a:t>
                      </a:r>
                      <a:r>
                        <a:rPr kumimoji="1" lang="ja-JP" altLang="en-US" sz="1400" b="0" dirty="0">
                          <a:solidFill>
                            <a:schemeClr val="tx1"/>
                          </a:solidFill>
                          <a:latin typeface="+mj-ea"/>
                          <a:ea typeface="+mj-ea"/>
                        </a:rPr>
                        <a:t>歳</a:t>
                      </a: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40</a:t>
                      </a:r>
                      <a:r>
                        <a:rPr kumimoji="1" lang="ja-JP" altLang="en-US" sz="1400" b="0" dirty="0">
                          <a:solidFill>
                            <a:schemeClr val="tx1"/>
                          </a:solidFill>
                          <a:latin typeface="+mj-ea"/>
                          <a:ea typeface="+mj-ea"/>
                        </a:rPr>
                        <a:t>歳</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r>
                        <a:rPr kumimoji="1" lang="en-US" altLang="ja-JP" sz="1400" b="0" dirty="0">
                          <a:solidFill>
                            <a:schemeClr val="tx1"/>
                          </a:solidFill>
                          <a:latin typeface="+mj-ea"/>
                          <a:ea typeface="+mj-ea"/>
                        </a:rPr>
                        <a:t>30</a:t>
                      </a:r>
                      <a:r>
                        <a:rPr kumimoji="1" lang="ja-JP" altLang="en-US" sz="1400" b="0" dirty="0">
                          <a:solidFill>
                            <a:schemeClr val="tx1"/>
                          </a:solidFill>
                          <a:latin typeface="+mj-ea"/>
                          <a:ea typeface="+mj-ea"/>
                        </a:rPr>
                        <a:t>歳</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kumimoji="1" lang="ja-JP" altLang="en-US" sz="14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67704980"/>
                  </a:ext>
                </a:extLst>
              </a:tr>
            </a:tbl>
          </a:graphicData>
        </a:graphic>
      </p:graphicFrame>
      <p:sp>
        <p:nvSpPr>
          <p:cNvPr id="5" name="テキスト ボックス 4">
            <a:extLst>
              <a:ext uri="{FF2B5EF4-FFF2-40B4-BE49-F238E27FC236}">
                <a16:creationId xmlns:a16="http://schemas.microsoft.com/office/drawing/2014/main" id="{844CA150-4FD1-8CFC-A03D-913AB6DC3C92}"/>
              </a:ext>
            </a:extLst>
          </p:cNvPr>
          <p:cNvSpPr txBox="1"/>
          <p:nvPr/>
        </p:nvSpPr>
        <p:spPr>
          <a:xfrm>
            <a:off x="5025007" y="1043154"/>
            <a:ext cx="4722109" cy="261610"/>
          </a:xfrm>
          <a:prstGeom prst="rect">
            <a:avLst/>
          </a:prstGeom>
          <a:noFill/>
        </p:spPr>
        <p:txBody>
          <a:bodyPr wrap="square" rtlCol="0">
            <a:spAutoFit/>
          </a:bodyPr>
          <a:lstStyle/>
          <a:p>
            <a:pPr algn="ct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物価上昇率で割戻した平均年金額（実質年金額／基礎年金含む）</a:t>
            </a:r>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5886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31</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cs typeface="メイリオ" pitchFamily="50" charset="-128"/>
              </a:rPr>
              <a:t>４．</a:t>
            </a:r>
            <a:r>
              <a:rPr lang="en-US" altLang="ja-JP" b="1" dirty="0">
                <a:solidFill>
                  <a:schemeClr val="tx2"/>
                </a:solidFill>
                <a:cs typeface="メイリオ" pitchFamily="50" charset="-128"/>
              </a:rPr>
              <a:t>2024</a:t>
            </a:r>
            <a:r>
              <a:rPr lang="ja-JP" altLang="en-US" b="1" dirty="0">
                <a:solidFill>
                  <a:schemeClr val="tx2"/>
                </a:solidFill>
                <a:cs typeface="メイリオ" pitchFamily="50" charset="-128"/>
              </a:rPr>
              <a:t>年「財政検証」のポイントと将来の見通し</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28700"/>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⑻　</a:t>
            </a:r>
            <a:r>
              <a:rPr lang="en-US" altLang="ja-JP" sz="1600" b="1" dirty="0">
                <a:solidFill>
                  <a:schemeClr val="accent1"/>
                </a:solidFill>
                <a:latin typeface="+mj-ea"/>
                <a:ea typeface="+mj-ea"/>
              </a:rPr>
              <a:t> 2024</a:t>
            </a:r>
            <a:r>
              <a:rPr lang="ja-JP" altLang="en-US" sz="1600" b="1" dirty="0">
                <a:solidFill>
                  <a:schemeClr val="accent1"/>
                </a:solidFill>
                <a:latin typeface="+mj-ea"/>
                <a:ea typeface="+mj-ea"/>
              </a:rPr>
              <a:t>年「財政検証（</a:t>
            </a:r>
            <a:r>
              <a:rPr lang="en-US" altLang="ja-JP" sz="1600" b="1" dirty="0">
                <a:solidFill>
                  <a:schemeClr val="accent1"/>
                </a:solidFill>
                <a:latin typeface="+mj-ea"/>
                <a:ea typeface="+mj-ea"/>
              </a:rPr>
              <a:t>2024.7.3</a:t>
            </a:r>
            <a:r>
              <a:rPr lang="ja-JP" altLang="en-US" sz="1600" b="1" dirty="0">
                <a:solidFill>
                  <a:schemeClr val="accent1"/>
                </a:solidFill>
                <a:latin typeface="+mj-ea"/>
                <a:ea typeface="+mj-ea"/>
              </a:rPr>
              <a:t>）」による「年金制度の健康診断」結果</a:t>
            </a:r>
            <a:endParaRPr lang="en-US" altLang="ja-JP" sz="1600" b="1" dirty="0">
              <a:solidFill>
                <a:schemeClr val="accent1"/>
              </a:solidFill>
              <a:latin typeface="+mj-ea"/>
              <a:ea typeface="+mj-ea"/>
            </a:endParaRPr>
          </a:p>
        </p:txBody>
      </p:sp>
      <p:sp>
        <p:nvSpPr>
          <p:cNvPr id="6" name="テキスト ボックス 5">
            <a:extLst>
              <a:ext uri="{FF2B5EF4-FFF2-40B4-BE49-F238E27FC236}">
                <a16:creationId xmlns:a16="http://schemas.microsoft.com/office/drawing/2014/main" id="{2E70C6FF-418D-0BB6-1F4D-89B0AA1F2B83}"/>
              </a:ext>
            </a:extLst>
          </p:cNvPr>
          <p:cNvSpPr txBox="1"/>
          <p:nvPr/>
        </p:nvSpPr>
        <p:spPr>
          <a:xfrm>
            <a:off x="600559" y="1260558"/>
            <a:ext cx="8704882" cy="4916949"/>
          </a:xfrm>
          <a:prstGeom prst="roundRect">
            <a:avLst/>
          </a:prstGeom>
          <a:solidFill>
            <a:srgbClr val="FFFBFB"/>
          </a:solidFill>
          <a:ln w="6350">
            <a:solidFill>
              <a:schemeClr val="accent4"/>
            </a:solidFill>
          </a:ln>
        </p:spPr>
        <p:txBody>
          <a:bodyPr wrap="square" rtlCol="0" anchor="ctr" anchorCtr="0">
            <a:spAutoFit/>
          </a:bodyPr>
          <a:lstStyle/>
          <a:p>
            <a:pPr marL="285750" indent="-285750">
              <a:lnSpc>
                <a:spcPts val="1700"/>
              </a:lnSpc>
              <a:buFont typeface="Wingdings" panose="05000000000000000000" pitchFamily="2" charset="2"/>
              <a:buChar char="u"/>
            </a:pPr>
            <a:r>
              <a:rPr kumimoji="1" lang="ja-JP" altLang="en-US" sz="1400" b="1" dirty="0">
                <a:solidFill>
                  <a:schemeClr val="tx2"/>
                </a:solidFill>
                <a:latin typeface="メイリオ" panose="020B0604030504040204" pitchFamily="50" charset="-128"/>
                <a:ea typeface="メイリオ" panose="020B0604030504040204" pitchFamily="50" charset="-128"/>
              </a:rPr>
              <a:t>年金財政は前回</a:t>
            </a:r>
            <a:r>
              <a:rPr kumimoji="1" lang="en-US" altLang="ja-JP" sz="1400" b="1" dirty="0">
                <a:solidFill>
                  <a:schemeClr val="tx2"/>
                </a:solidFill>
                <a:latin typeface="メイリオ" panose="020B0604030504040204" pitchFamily="50" charset="-128"/>
                <a:ea typeface="メイリオ" panose="020B0604030504040204" pitchFamily="50" charset="-128"/>
              </a:rPr>
              <a:t>2019</a:t>
            </a:r>
            <a:r>
              <a:rPr kumimoji="1" lang="ja-JP" altLang="en-US" sz="1400" b="1" dirty="0">
                <a:solidFill>
                  <a:schemeClr val="tx2"/>
                </a:solidFill>
                <a:latin typeface="メイリオ" panose="020B0604030504040204" pitchFamily="50" charset="-128"/>
                <a:ea typeface="メイリオ" panose="020B0604030504040204" pitchFamily="50" charset="-128"/>
              </a:rPr>
              <a:t>年「財政検証」より改善し、将来の給付水準は以前の予測より上昇</a:t>
            </a:r>
            <a:endParaRPr lang="en-US" altLang="ja-JP" sz="1400" b="1" dirty="0">
              <a:solidFill>
                <a:schemeClr val="tx2"/>
              </a:solidFill>
              <a:latin typeface="メイリオ" panose="020B0604030504040204" pitchFamily="50" charset="-128"/>
              <a:ea typeface="メイリオ" panose="020B0604030504040204" pitchFamily="50" charset="-128"/>
            </a:endParaRPr>
          </a:p>
          <a:p>
            <a:pPr marL="342900" indent="-171450">
              <a:lnSpc>
                <a:spcPts val="17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女性や高年齢者の労働参加が想定以上に進展</a:t>
            </a:r>
            <a:endParaRPr lang="en-US" altLang="ja-JP" sz="1200" dirty="0">
              <a:latin typeface="メイリオ" panose="020B0604030504040204" pitchFamily="50" charset="-128"/>
              <a:ea typeface="メイリオ" panose="020B0604030504040204" pitchFamily="50" charset="-128"/>
            </a:endParaRPr>
          </a:p>
          <a:p>
            <a:pPr marL="342900" indent="-171450">
              <a:lnSpc>
                <a:spcPts val="17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積立金の運用が想定以上に好調</a:t>
            </a:r>
            <a:endParaRPr lang="en-US" altLang="ja-JP" sz="1200" dirty="0">
              <a:latin typeface="メイリオ" panose="020B0604030504040204" pitchFamily="50" charset="-128"/>
              <a:ea typeface="メイリオ" panose="020B0604030504040204" pitchFamily="50" charset="-128"/>
            </a:endParaRPr>
          </a:p>
          <a:p>
            <a:pPr algn="just">
              <a:lnSpc>
                <a:spcPts val="1700"/>
              </a:lnSpc>
            </a:pPr>
            <a:endParaRPr lang="en-US" altLang="ja-JP" sz="1400" b="1" dirty="0">
              <a:latin typeface="メイリオ" panose="020B0604030504040204" pitchFamily="50" charset="-128"/>
              <a:ea typeface="メイリオ" panose="020B0604030504040204" pitchFamily="50" charset="-128"/>
            </a:endParaRPr>
          </a:p>
          <a:p>
            <a:pPr marL="285750" indent="-285750" algn="just">
              <a:lnSpc>
                <a:spcPts val="1700"/>
              </a:lnSpc>
              <a:buFont typeface="Wingdings" panose="05000000000000000000" pitchFamily="2" charset="2"/>
              <a:buChar char="u"/>
            </a:pPr>
            <a:r>
              <a:rPr lang="ja-JP" altLang="en-US" sz="1400" b="1" dirty="0">
                <a:solidFill>
                  <a:schemeClr val="accent3"/>
                </a:solidFill>
                <a:latin typeface="メイリオ" panose="020B0604030504040204" pitchFamily="50" charset="-128"/>
                <a:ea typeface="メイリオ" panose="020B0604030504040204" pitchFamily="50" charset="-128"/>
              </a:rPr>
              <a:t>基礎年金の調整期間が長期化（</a:t>
            </a:r>
            <a:r>
              <a:rPr lang="en-US" altLang="ja-JP" sz="1400" b="1" dirty="0">
                <a:solidFill>
                  <a:schemeClr val="accent3"/>
                </a:solidFill>
                <a:latin typeface="メイリオ" panose="020B0604030504040204" pitchFamily="50" charset="-128"/>
                <a:ea typeface="メイリオ" panose="020B0604030504040204" pitchFamily="50" charset="-128"/>
              </a:rPr>
              <a:t>2057</a:t>
            </a:r>
            <a:r>
              <a:rPr lang="ja-JP" altLang="en-US" sz="1400" b="1" dirty="0">
                <a:solidFill>
                  <a:schemeClr val="accent3"/>
                </a:solidFill>
                <a:latin typeface="メイリオ" panose="020B0604030504040204" pitchFamily="50" charset="-128"/>
                <a:ea typeface="メイリオ" panose="020B0604030504040204" pitchFamily="50" charset="-128"/>
              </a:rPr>
              <a:t>年）し、基礎年金のみの受給世帯が低年金化</a:t>
            </a:r>
            <a:endParaRPr lang="en-US" altLang="ja-JP" sz="1400" b="1" dirty="0">
              <a:solidFill>
                <a:schemeClr val="accent3"/>
              </a:solidFill>
              <a:latin typeface="メイリオ" panose="020B0604030504040204" pitchFamily="50" charset="-128"/>
              <a:ea typeface="メイリオ" panose="020B0604030504040204" pitchFamily="50" charset="-128"/>
            </a:endParaRPr>
          </a:p>
          <a:p>
            <a:pPr algn="just">
              <a:lnSpc>
                <a:spcPts val="1700"/>
              </a:lnSpc>
            </a:pPr>
            <a:endParaRPr lang="en-US" altLang="ja-JP" sz="1400" b="1" dirty="0">
              <a:solidFill>
                <a:schemeClr val="accent3"/>
              </a:solidFill>
              <a:latin typeface="メイリオ" panose="020B0604030504040204" pitchFamily="50" charset="-128"/>
              <a:ea typeface="メイリオ" panose="020B0604030504040204" pitchFamily="50" charset="-128"/>
            </a:endParaRPr>
          </a:p>
          <a:p>
            <a:pPr marL="285750" indent="-285750" algn="just">
              <a:lnSpc>
                <a:spcPts val="1700"/>
              </a:lnSpc>
              <a:buFont typeface="Wingdings" panose="05000000000000000000" pitchFamily="2" charset="2"/>
              <a:buChar char="u"/>
            </a:pPr>
            <a:r>
              <a:rPr lang="ja-JP" altLang="en-US" sz="1400" b="1" dirty="0">
                <a:solidFill>
                  <a:schemeClr val="accent3"/>
                </a:solidFill>
                <a:latin typeface="メイリオ" panose="020B0604030504040204" pitchFamily="50" charset="-128"/>
                <a:ea typeface="メイリオ" panose="020B0604030504040204" pitchFamily="50" charset="-128"/>
              </a:rPr>
              <a:t>経済の前提について「①非現実的、②めざすべきだが楽観的、③実際よりも良い前提」の指摘</a:t>
            </a:r>
            <a:endParaRPr lang="en-US" altLang="ja-JP" sz="1400" b="1" dirty="0">
              <a:solidFill>
                <a:schemeClr val="accent3"/>
              </a:solidFill>
              <a:latin typeface="メイリオ" panose="020B0604030504040204" pitchFamily="50" charset="-128"/>
              <a:ea typeface="メイリオ" panose="020B0604030504040204" pitchFamily="50" charset="-128"/>
            </a:endParaRPr>
          </a:p>
          <a:p>
            <a:pPr marL="342900" indent="-171450" algn="just">
              <a:lnSpc>
                <a:spcPts val="17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賃金や</a:t>
            </a:r>
            <a:r>
              <a:rPr lang="ja-JP" altLang="en-US" sz="1200" dirty="0">
                <a:latin typeface="メイリオ" panose="020B0604030504040204" pitchFamily="50" charset="-128"/>
                <a:ea typeface="メイリオ" panose="020B0604030504040204" pitchFamily="50" charset="-128"/>
              </a:rPr>
              <a:t>物価がプラスを継続しないとマクロ経済スライドという給付調整の仕組みは機能しない</a:t>
            </a:r>
            <a:endParaRPr lang="en-US" altLang="ja-JP" sz="1200" dirty="0">
              <a:latin typeface="メイリオ" panose="020B0604030504040204" pitchFamily="50" charset="-128"/>
              <a:ea typeface="メイリオ" panose="020B0604030504040204" pitchFamily="50" charset="-128"/>
            </a:endParaRPr>
          </a:p>
          <a:p>
            <a:pPr marL="342900" indent="-171450" algn="just">
              <a:lnSpc>
                <a:spcPts val="17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現役世代の実質賃金がプラスにならなければ年金の実質価値も低下する（実質賃金プラスが経済前提）</a:t>
            </a:r>
            <a:endParaRPr lang="en-US" altLang="ja-JP" sz="1200" dirty="0">
              <a:latin typeface="メイリオ" panose="020B0604030504040204" pitchFamily="50" charset="-128"/>
              <a:ea typeface="メイリオ" panose="020B0604030504040204" pitchFamily="50" charset="-128"/>
            </a:endParaRPr>
          </a:p>
          <a:p>
            <a:pPr algn="just">
              <a:lnSpc>
                <a:spcPts val="1700"/>
              </a:lnSpc>
            </a:pPr>
            <a:endParaRPr lang="en-US" altLang="ja-JP" sz="1600" b="1" dirty="0">
              <a:solidFill>
                <a:schemeClr val="accent3"/>
              </a:solidFill>
              <a:latin typeface="メイリオ" panose="020B0604030504040204" pitchFamily="50" charset="-128"/>
              <a:ea typeface="メイリオ" panose="020B0604030504040204" pitchFamily="50" charset="-128"/>
            </a:endParaRPr>
          </a:p>
          <a:p>
            <a:pPr marL="285750" indent="-285750" algn="just">
              <a:lnSpc>
                <a:spcPts val="1700"/>
              </a:lnSpc>
              <a:buFont typeface="Wingdings" panose="05000000000000000000" pitchFamily="2" charset="2"/>
              <a:buChar char="u"/>
            </a:pPr>
            <a:r>
              <a:rPr lang="ja-JP" altLang="en-US" sz="1400" b="1" dirty="0">
                <a:solidFill>
                  <a:schemeClr val="tx2"/>
                </a:solidFill>
                <a:latin typeface="メイリオ" panose="020B0604030504040204" pitchFamily="50" charset="-128"/>
                <a:ea typeface="メイリオ" panose="020B0604030504040204" pitchFamily="50" charset="-128"/>
              </a:rPr>
              <a:t>オプション試算により将来の給付水準の上昇（在職老齢年金制度除く）に寄与</a:t>
            </a:r>
            <a:endParaRPr kumimoji="1" lang="en-US" altLang="ja-JP" sz="1400" b="1" dirty="0">
              <a:solidFill>
                <a:schemeClr val="tx2"/>
              </a:solidFill>
              <a:latin typeface="メイリオ" panose="020B0604030504040204" pitchFamily="50" charset="-128"/>
              <a:ea typeface="メイリオ" panose="020B0604030504040204" pitchFamily="50" charset="-128"/>
            </a:endParaRPr>
          </a:p>
          <a:p>
            <a:pPr marL="342900" indent="-171450" algn="just">
              <a:lnSpc>
                <a:spcPts val="17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被用者保険の適用拡大、マクロ経済スライドの調整期間の一致、標準報酬月額の上限見直しで給付水準上昇</a:t>
            </a:r>
            <a:endParaRPr lang="en-US" altLang="ja-JP" sz="1200" dirty="0">
              <a:latin typeface="メイリオ" panose="020B0604030504040204" pitchFamily="50" charset="-128"/>
              <a:ea typeface="メイリオ" panose="020B0604030504040204" pitchFamily="50" charset="-128"/>
            </a:endParaRPr>
          </a:p>
          <a:p>
            <a:pPr marL="342900" indent="-171450" algn="just">
              <a:lnSpc>
                <a:spcPts val="17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基礎年金の保険料拠出期間の</a:t>
            </a:r>
            <a:r>
              <a:rPr kumimoji="1" lang="en-US" altLang="ja-JP" sz="1200" dirty="0">
                <a:latin typeface="メイリオ" panose="020B0604030504040204" pitchFamily="50" charset="-128"/>
                <a:ea typeface="メイリオ" panose="020B0604030504040204" pitchFamily="50" charset="-128"/>
              </a:rPr>
              <a:t>45</a:t>
            </a:r>
            <a:r>
              <a:rPr kumimoji="1" lang="ja-JP" altLang="en-US" sz="1200" dirty="0">
                <a:latin typeface="メイリオ" panose="020B0604030504040204" pitchFamily="50" charset="-128"/>
                <a:ea typeface="メイリオ" panose="020B0604030504040204" pitchFamily="50" charset="-128"/>
              </a:rPr>
              <a:t>年延長は給付水準上昇に寄与する（保険料負担増が課題</a:t>
            </a:r>
            <a:r>
              <a:rPr lang="ja-JP" altLang="en-US" sz="1200" dirty="0">
                <a:latin typeface="メイリオ" panose="020B0604030504040204" pitchFamily="50" charset="-128"/>
                <a:ea typeface="メイリオ" panose="020B0604030504040204" pitchFamily="50" charset="-128"/>
              </a:rPr>
              <a:t>として早々に断念）</a:t>
            </a:r>
            <a:endParaRPr kumimoji="1" lang="en-US" altLang="ja-JP" sz="1200" dirty="0">
              <a:latin typeface="メイリオ" panose="020B0604030504040204" pitchFamily="50" charset="-128"/>
              <a:ea typeface="メイリオ" panose="020B0604030504040204" pitchFamily="50" charset="-128"/>
            </a:endParaRPr>
          </a:p>
          <a:p>
            <a:pPr marL="171450" algn="just">
              <a:lnSpc>
                <a:spcPts val="1700"/>
              </a:lnSpc>
            </a:pPr>
            <a:endParaRPr kumimoji="1" lang="en-US" altLang="ja-JP" sz="1200" dirty="0">
              <a:latin typeface="メイリオ" panose="020B0604030504040204" pitchFamily="50" charset="-128"/>
              <a:ea typeface="メイリオ" panose="020B0604030504040204" pitchFamily="50" charset="-128"/>
            </a:endParaRPr>
          </a:p>
          <a:p>
            <a:pPr marL="285750" indent="-285750" algn="just">
              <a:lnSpc>
                <a:spcPts val="1700"/>
              </a:lnSpc>
              <a:buFont typeface="Wingdings" panose="05000000000000000000" pitchFamily="2" charset="2"/>
              <a:buChar char="u"/>
            </a:pPr>
            <a:r>
              <a:rPr lang="ja-JP" altLang="en-US" sz="1400" b="1" dirty="0">
                <a:solidFill>
                  <a:schemeClr val="tx2"/>
                </a:solidFill>
                <a:latin typeface="メイリオ" panose="020B0604030504040204" pitchFamily="50" charset="-128"/>
                <a:ea typeface="メイリオ" panose="020B0604030504040204" pitchFamily="50" charset="-128"/>
              </a:rPr>
              <a:t>各世代の</a:t>
            </a:r>
            <a:r>
              <a:rPr lang="en-US" altLang="ja-JP" sz="1400" b="1" dirty="0">
                <a:solidFill>
                  <a:schemeClr val="tx2"/>
                </a:solidFill>
                <a:latin typeface="メイリオ" panose="020B0604030504040204" pitchFamily="50" charset="-128"/>
                <a:ea typeface="メイリオ" panose="020B0604030504040204" pitchFamily="50" charset="-128"/>
              </a:rPr>
              <a:t>65</a:t>
            </a:r>
            <a:r>
              <a:rPr lang="ja-JP" altLang="en-US" sz="1400" b="1" dirty="0">
                <a:solidFill>
                  <a:schemeClr val="tx2"/>
                </a:solidFill>
                <a:latin typeface="メイリオ" panose="020B0604030504040204" pitchFamily="50" charset="-128"/>
                <a:ea typeface="メイリオ" panose="020B0604030504040204" pitchFamily="50" charset="-128"/>
              </a:rPr>
              <a:t>歳時点の老齢年金の平均額見通し及び初の試みとして分布推計を作成</a:t>
            </a:r>
            <a:endParaRPr kumimoji="1" lang="en-US" altLang="ja-JP" sz="1400" b="1" dirty="0">
              <a:solidFill>
                <a:schemeClr val="tx2"/>
              </a:solidFill>
              <a:latin typeface="メイリオ" panose="020B0604030504040204" pitchFamily="50" charset="-128"/>
              <a:ea typeface="メイリオ" panose="020B0604030504040204" pitchFamily="50" charset="-128"/>
            </a:endParaRPr>
          </a:p>
          <a:p>
            <a:pPr marL="342900" indent="-171450" algn="just">
              <a:lnSpc>
                <a:spcPts val="17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労働参加の進展による厚生年金の被保険者期間の延伸と実質賃金上昇で若年世代ほど平均年金額が増加</a:t>
            </a:r>
            <a:endParaRPr kumimoji="1" lang="en-US" altLang="ja-JP" sz="1200" dirty="0">
              <a:latin typeface="メイリオ" panose="020B0604030504040204" pitchFamily="50" charset="-128"/>
              <a:ea typeface="メイリオ" panose="020B0604030504040204" pitchFamily="50" charset="-128"/>
            </a:endParaRPr>
          </a:p>
          <a:p>
            <a:pPr marL="342900" indent="-171450" algn="just">
              <a:lnSpc>
                <a:spcPts val="17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特に女性の平均年金額の伸びや低年金の減少が顕著</a:t>
            </a:r>
            <a:endParaRPr lang="en-US" altLang="ja-JP" sz="1200" dirty="0">
              <a:latin typeface="メイリオ" panose="020B0604030504040204" pitchFamily="50" charset="-128"/>
              <a:ea typeface="メイリオ" panose="020B0604030504040204" pitchFamily="50" charset="-128"/>
            </a:endParaRPr>
          </a:p>
          <a:p>
            <a:pPr marL="171450" algn="just">
              <a:lnSpc>
                <a:spcPts val="1700"/>
              </a:lnSpc>
            </a:pPr>
            <a:endParaRPr kumimoji="1" lang="en-US" altLang="ja-JP" sz="1400" dirty="0">
              <a:solidFill>
                <a:schemeClr val="accent3"/>
              </a:solidFill>
              <a:latin typeface="メイリオ" panose="020B0604030504040204" pitchFamily="50" charset="-128"/>
              <a:ea typeface="メイリオ" panose="020B0604030504040204" pitchFamily="50" charset="-128"/>
            </a:endParaRPr>
          </a:p>
          <a:p>
            <a:pPr marL="285750" indent="-285750" algn="just">
              <a:lnSpc>
                <a:spcPts val="1700"/>
              </a:lnSpc>
              <a:buFont typeface="Wingdings" panose="05000000000000000000" pitchFamily="2" charset="2"/>
              <a:buChar char="u"/>
            </a:pPr>
            <a:r>
              <a:rPr lang="ja-JP" altLang="en-US" sz="1400" b="1" dirty="0">
                <a:solidFill>
                  <a:schemeClr val="accent3"/>
                </a:solidFill>
                <a:latin typeface="メイリオ" panose="020B0604030504040204" pitchFamily="50" charset="-128"/>
                <a:ea typeface="メイリオ" panose="020B0604030504040204" pitchFamily="50" charset="-128"/>
              </a:rPr>
              <a:t>年金制度の安定・信頼性に人手不足への対応（労働参加）という全く新たな要素が加わる</a:t>
            </a:r>
            <a:endParaRPr lang="en-US" altLang="ja-JP" sz="1400" b="1" dirty="0">
              <a:solidFill>
                <a:schemeClr val="accent3"/>
              </a:solidFill>
              <a:latin typeface="メイリオ" panose="020B0604030504040204" pitchFamily="50" charset="-128"/>
              <a:ea typeface="メイリオ" panose="020B0604030504040204" pitchFamily="50" charset="-128"/>
            </a:endParaRPr>
          </a:p>
          <a:p>
            <a:pPr marL="342900" indent="-171450" algn="just">
              <a:lnSpc>
                <a:spcPts val="1700"/>
              </a:lnSpc>
              <a:buFont typeface="Wingdings" panose="05000000000000000000" pitchFamily="2" charset="2"/>
              <a:buChar char="Ø"/>
            </a:pPr>
            <a:r>
              <a:rPr kumimoji="1" lang="ja-JP" altLang="en-US" sz="1200" dirty="0">
                <a:latin typeface="メイリオ" panose="020B0604030504040204" pitchFamily="50" charset="-128"/>
                <a:ea typeface="メイリオ" panose="020B0604030504040204" pitchFamily="50" charset="-128"/>
              </a:rPr>
              <a:t>出生率の低下や外国人の入国超過</a:t>
            </a:r>
            <a:r>
              <a:rPr lang="ja-JP" altLang="en-US" sz="1200" dirty="0">
                <a:latin typeface="メイリオ" panose="020B0604030504040204" pitchFamily="50" charset="-128"/>
                <a:ea typeface="メイリオ" panose="020B0604030504040204" pitchFamily="50" charset="-128"/>
              </a:rPr>
              <a:t>数</a:t>
            </a:r>
            <a:r>
              <a:rPr kumimoji="1" lang="ja-JP" altLang="en-US" sz="1200" dirty="0">
                <a:latin typeface="メイリオ" panose="020B0604030504040204" pitchFamily="50" charset="-128"/>
                <a:ea typeface="メイリオ" panose="020B0604030504040204" pitchFamily="50" charset="-128"/>
              </a:rPr>
              <a:t>が減少すると将来の年金水準が低下する</a:t>
            </a:r>
            <a:endParaRPr kumimoji="1" lang="en-US" altLang="ja-JP" sz="1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08973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F7FC"/>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582F8A3-1D5A-45F6-8851-30FB12846BF1}"/>
              </a:ext>
            </a:extLst>
          </p:cNvPr>
          <p:cNvSpPr>
            <a:spLocks noGrp="1"/>
          </p:cNvSpPr>
          <p:nvPr>
            <p:ph type="title"/>
          </p:nvPr>
        </p:nvSpPr>
        <p:spPr>
          <a:xfrm>
            <a:off x="632520" y="2348880"/>
            <a:ext cx="8640960" cy="1080000"/>
          </a:xfrm>
          <a:solidFill>
            <a:schemeClr val="bg1"/>
          </a:solidFill>
        </p:spPr>
        <p:txBody>
          <a:bodyPr>
            <a:noAutofit/>
          </a:bodyPr>
          <a:lstStyle/>
          <a:p>
            <a:pPr>
              <a:lnSpc>
                <a:spcPct val="100000"/>
              </a:lnSpc>
              <a:spcBef>
                <a:spcPts val="1800"/>
              </a:spcBef>
              <a:spcAft>
                <a:spcPts val="1200"/>
              </a:spcAft>
            </a:pPr>
            <a:r>
              <a:rPr lang="ja-JP" altLang="en-US" sz="2800" b="1" dirty="0">
                <a:cs typeface="メイリオ" pitchFamily="50" charset="-128"/>
              </a:rPr>
              <a:t>５．年金部会「議論の整理」と</a:t>
            </a:r>
            <a:r>
              <a:rPr lang="en-US" altLang="ja-JP" sz="2800" b="1" dirty="0">
                <a:cs typeface="メイリオ" pitchFamily="50" charset="-128"/>
              </a:rPr>
              <a:t>2025</a:t>
            </a:r>
            <a:r>
              <a:rPr lang="ja-JP" altLang="en-US" sz="2800" b="1" dirty="0">
                <a:cs typeface="メイリオ" pitchFamily="50" charset="-128"/>
              </a:rPr>
              <a:t>年改正の方向</a:t>
            </a:r>
            <a:endParaRPr lang="en-US" altLang="ja-JP" sz="2400" b="1" dirty="0">
              <a:cs typeface="メイリオ" pitchFamily="50" charset="-128"/>
            </a:endParaRPr>
          </a:p>
        </p:txBody>
      </p:sp>
      <p:sp>
        <p:nvSpPr>
          <p:cNvPr id="3" name="フッター プレースホルダー 2">
            <a:extLst>
              <a:ext uri="{FF2B5EF4-FFF2-40B4-BE49-F238E27FC236}">
                <a16:creationId xmlns:a16="http://schemas.microsoft.com/office/drawing/2014/main" id="{EE5E053C-5EFD-4169-9B5A-CE23D523D7A2}"/>
              </a:ext>
            </a:extLst>
          </p:cNvPr>
          <p:cNvSpPr>
            <a:spLocks noGrp="1"/>
          </p:cNvSpPr>
          <p:nvPr>
            <p:ph type="ftr" sz="quarter" idx="10"/>
          </p:nvPr>
        </p:nvSpPr>
        <p:spPr/>
        <p:txBody>
          <a:bodyPr/>
          <a:lstStyle/>
          <a:p>
            <a:r>
              <a:rPr lang="en-US" altLang="ja-JP"/>
              <a:t>© </a:t>
            </a:r>
            <a:r>
              <a:rPr lang="ja-JP" altLang="en-US"/>
              <a:t>ワーク・ライフ・サポート大泉</a:t>
            </a:r>
            <a:endParaRPr lang="ja-JP" altLang="en-US" dirty="0"/>
          </a:p>
        </p:txBody>
      </p:sp>
      <p:sp>
        <p:nvSpPr>
          <p:cNvPr id="4" name="スライド番号プレースホルダー 3">
            <a:extLst>
              <a:ext uri="{FF2B5EF4-FFF2-40B4-BE49-F238E27FC236}">
                <a16:creationId xmlns:a16="http://schemas.microsoft.com/office/drawing/2014/main" id="{34A342D7-F097-48C5-9F76-C565F179980A}"/>
              </a:ext>
            </a:extLst>
          </p:cNvPr>
          <p:cNvSpPr>
            <a:spLocks noGrp="1"/>
          </p:cNvSpPr>
          <p:nvPr>
            <p:ph type="sldNum" sz="quarter" idx="11"/>
          </p:nvPr>
        </p:nvSpPr>
        <p:spPr/>
        <p:txBody>
          <a:bodyPr/>
          <a:lstStyle/>
          <a:p>
            <a:fld id="{FB3508C7-2FE0-4945-9CBD-863E05F850D2}" type="slidenum">
              <a:rPr lang="ja-JP" altLang="en-US" smtClean="0"/>
              <a:pPr/>
              <a:t>32</a:t>
            </a:fld>
            <a:endParaRPr lang="ja-JP" altLang="en-US" dirty="0"/>
          </a:p>
        </p:txBody>
      </p:sp>
    </p:spTree>
    <p:extLst>
      <p:ext uri="{BB962C8B-B14F-4D97-AF65-F5344CB8AC3E}">
        <p14:creationId xmlns:p14="http://schemas.microsoft.com/office/powerpoint/2010/main" val="2855080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33</a:t>
            </a:fld>
            <a:endParaRPr lang="ja-JP" altLang="en-US" dirty="0"/>
          </a:p>
        </p:txBody>
      </p:sp>
      <p:sp>
        <p:nvSpPr>
          <p:cNvPr id="4" name="タイトル 3"/>
          <p:cNvSpPr>
            <a:spLocks noGrp="1"/>
          </p:cNvSpPr>
          <p:nvPr>
            <p:ph type="title"/>
          </p:nvPr>
        </p:nvSpPr>
        <p:spPr/>
        <p:txBody>
          <a:bodyPr/>
          <a:lstStyle/>
          <a:p>
            <a:pPr>
              <a:lnSpc>
                <a:spcPct val="150000"/>
              </a:lnSpc>
              <a:spcBef>
                <a:spcPts val="1800"/>
              </a:spcBef>
              <a:spcAft>
                <a:spcPts val="1200"/>
              </a:spcAft>
            </a:pPr>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lang="en-US" altLang="ja-JP" sz="2400" b="1" dirty="0">
              <a:solidFill>
                <a:schemeClr val="tx2"/>
              </a:solidFill>
              <a:cs typeface="メイリオ" pitchFamily="50" charset="-128"/>
            </a:endParaRPr>
          </a:p>
        </p:txBody>
      </p:sp>
      <p:sp>
        <p:nvSpPr>
          <p:cNvPr id="5" name="テキスト ボックス 4">
            <a:extLst>
              <a:ext uri="{FF2B5EF4-FFF2-40B4-BE49-F238E27FC236}">
                <a16:creationId xmlns:a16="http://schemas.microsoft.com/office/drawing/2014/main" id="{1AAD9A9A-DF59-822A-EEBB-4A736531A327}"/>
              </a:ext>
            </a:extLst>
          </p:cNvPr>
          <p:cNvSpPr txBox="1"/>
          <p:nvPr/>
        </p:nvSpPr>
        <p:spPr>
          <a:xfrm>
            <a:off x="604602" y="1017312"/>
            <a:ext cx="8704882" cy="5364000"/>
          </a:xfrm>
          <a:prstGeom prst="roundRect">
            <a:avLst/>
          </a:prstGeom>
          <a:solidFill>
            <a:srgbClr val="FFFBFB"/>
          </a:solidFill>
          <a:ln w="6350">
            <a:solidFill>
              <a:schemeClr val="accent4"/>
            </a:solidFill>
          </a:ln>
        </p:spPr>
        <p:txBody>
          <a:bodyPr wrap="square" rtlCol="0" anchor="ctr" anchorCtr="0">
            <a:noAutofit/>
          </a:bodyPr>
          <a:lstStyle/>
          <a:p>
            <a:pPr marL="285750" indent="-285750">
              <a:lnSpc>
                <a:spcPts val="22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基礎年金のマクロ経済スライドによる給付調整の早期終了（参考１～３）</a:t>
            </a:r>
            <a:endParaRPr lang="en-US" altLang="ja-JP" sz="1600" b="1" dirty="0">
              <a:solidFill>
                <a:schemeClr val="tx2"/>
              </a:solidFill>
              <a:latin typeface="メイリオ" panose="020B0604030504040204" pitchFamily="50" charset="-128"/>
              <a:ea typeface="メイリオ" panose="020B0604030504040204" pitchFamily="50" charset="-128"/>
            </a:endParaRPr>
          </a:p>
          <a:p>
            <a:pPr marL="342900" indent="-171450" algn="just">
              <a:lnSpc>
                <a:spcPts val="2200"/>
              </a:lnSpc>
              <a:buFont typeface="Wingdings" panose="05000000000000000000" pitchFamily="2" charset="2"/>
              <a:buChar char="Ø"/>
            </a:pPr>
            <a:r>
              <a:rPr kumimoji="1" lang="ja-JP" altLang="en-US" sz="1400" dirty="0">
                <a:latin typeface="メイリオ" panose="020B0604030504040204" pitchFamily="50" charset="-128"/>
                <a:ea typeface="メイリオ" panose="020B0604030504040204" pitchFamily="50" charset="-128"/>
              </a:rPr>
              <a:t>個別に調整終了年度を決める２段階決定方式を見直し、公的年金全体の財政均衡で基礎年金水準を決定するとともに</a:t>
            </a:r>
            <a:r>
              <a:rPr lang="ja-JP" altLang="en-US" sz="1400" dirty="0">
                <a:latin typeface="メイリオ" panose="020B0604030504040204" pitchFamily="50" charset="-128"/>
                <a:ea typeface="メイリオ" panose="020B0604030504040204" pitchFamily="50" charset="-128"/>
              </a:rPr>
              <a:t>、基礎年金拠出金の仕組みを見直す（加入者比率から積立金比率で按分）</a:t>
            </a:r>
            <a:endParaRPr lang="en-US" altLang="ja-JP" sz="1400" dirty="0">
              <a:latin typeface="メイリオ" panose="020B0604030504040204" pitchFamily="50" charset="-128"/>
              <a:ea typeface="メイリオ" panose="020B0604030504040204" pitchFamily="50" charset="-128"/>
            </a:endParaRPr>
          </a:p>
          <a:p>
            <a:pPr marL="342900" indent="-171450" algn="just">
              <a:lnSpc>
                <a:spcPts val="2200"/>
              </a:lnSpc>
              <a:buFont typeface="Wingdings" panose="05000000000000000000" pitchFamily="2" charset="2"/>
              <a:buChar char="Ø"/>
            </a:pPr>
            <a:r>
              <a:rPr lang="ja-JP" altLang="en-US" sz="1400" dirty="0">
                <a:latin typeface="メイリオ" panose="020B0604030504040204" pitchFamily="50" charset="-128"/>
                <a:ea typeface="メイリオ" panose="020B0604030504040204" pitchFamily="50" charset="-128"/>
              </a:rPr>
              <a:t>現行制度では報酬比例</a:t>
            </a:r>
            <a:r>
              <a:rPr lang="en-US" altLang="ja-JP" sz="1400" dirty="0">
                <a:latin typeface="メイリオ" panose="020B0604030504040204" pitchFamily="50" charset="-128"/>
                <a:ea typeface="メイリオ" panose="020B0604030504040204" pitchFamily="50" charset="-128"/>
              </a:rPr>
              <a:t>2026</a:t>
            </a:r>
            <a:r>
              <a:rPr lang="ja-JP" altLang="en-US" sz="1400" dirty="0">
                <a:latin typeface="メイリオ" panose="020B0604030504040204" pitchFamily="50" charset="-128"/>
                <a:ea typeface="メイリオ" panose="020B0604030504040204" pitchFamily="50" charset="-128"/>
              </a:rPr>
              <a:t>年・基礎</a:t>
            </a:r>
            <a:r>
              <a:rPr lang="en-US" altLang="ja-JP" sz="1400" dirty="0">
                <a:latin typeface="メイリオ" panose="020B0604030504040204" pitchFamily="50" charset="-128"/>
                <a:ea typeface="メイリオ" panose="020B0604030504040204" pitchFamily="50" charset="-128"/>
              </a:rPr>
              <a:t>2057</a:t>
            </a:r>
            <a:r>
              <a:rPr lang="ja-JP" altLang="en-US" sz="1400" dirty="0">
                <a:latin typeface="メイリオ" panose="020B0604030504040204" pitchFamily="50" charset="-128"/>
                <a:ea typeface="メイリオ" panose="020B0604030504040204" pitchFamily="50" charset="-128"/>
              </a:rPr>
              <a:t>年で調整終了するところ、</a:t>
            </a:r>
            <a:r>
              <a:rPr lang="en-US" altLang="ja-JP" sz="1400" dirty="0">
                <a:latin typeface="メイリオ" panose="020B0604030504040204" pitchFamily="50" charset="-128"/>
                <a:ea typeface="メイリオ" panose="020B0604030504040204" pitchFamily="50" charset="-128"/>
              </a:rPr>
              <a:t>2036</a:t>
            </a:r>
            <a:r>
              <a:rPr lang="ja-JP" altLang="en-US" sz="1400" dirty="0">
                <a:latin typeface="メイリオ" panose="020B0604030504040204" pitchFamily="50" charset="-128"/>
                <a:ea typeface="メイリオ" panose="020B0604030504040204" pitchFamily="50" charset="-128"/>
              </a:rPr>
              <a:t>年に一致して終了させることについて検討したものの意見はまとまらず（積立金の流用、財源裏付け</a:t>
            </a:r>
            <a:r>
              <a:rPr lang="en-US" altLang="ja-JP" sz="1400" dirty="0" err="1">
                <a:latin typeface="メイリオ" panose="020B0604030504040204" pitchFamily="50" charset="-128"/>
                <a:ea typeface="メイリオ" panose="020B0604030504040204" pitchFamily="50" charset="-128"/>
              </a:rPr>
              <a:t>etc</a:t>
            </a:r>
            <a:r>
              <a:rPr lang="ja-JP" altLang="en-US" sz="1400" dirty="0">
                <a:latin typeface="メイリオ" panose="020B0604030504040204" pitchFamily="50" charset="-128"/>
                <a:ea typeface="メイリオ" panose="020B0604030504040204" pitchFamily="50" charset="-128"/>
              </a:rPr>
              <a:t>）、経済が好調に推移しない場合の備えの位置づけで再検討</a:t>
            </a:r>
            <a:endParaRPr lang="en-US" altLang="ja-JP" sz="1400" dirty="0">
              <a:latin typeface="メイリオ" panose="020B0604030504040204" pitchFamily="50" charset="-128"/>
              <a:ea typeface="メイリオ" panose="020B0604030504040204" pitchFamily="50" charset="-128"/>
            </a:endParaRPr>
          </a:p>
          <a:p>
            <a:pPr marL="342900" indent="-171450" algn="just">
              <a:lnSpc>
                <a:spcPts val="2200"/>
              </a:lnSpc>
              <a:buFont typeface="Wingdings" panose="05000000000000000000" pitchFamily="2" charset="2"/>
              <a:buChar char="Ø"/>
            </a:pPr>
            <a:r>
              <a:rPr lang="ja-JP" altLang="en-US" sz="1400" b="1" dirty="0">
                <a:solidFill>
                  <a:schemeClr val="accent3"/>
                </a:solidFill>
                <a:latin typeface="メイリオ" panose="020B0604030504040204" pitchFamily="50" charset="-128"/>
                <a:ea typeface="メイリオ" panose="020B0604030504040204" pitchFamily="50" charset="-128"/>
              </a:rPr>
              <a:t>基礎年金の調整期間の早期終了で殆どの年金水準は上がり（所得代替率＋</a:t>
            </a:r>
            <a:r>
              <a:rPr lang="en-US" altLang="ja-JP" sz="1400" b="1" dirty="0">
                <a:solidFill>
                  <a:schemeClr val="accent3"/>
                </a:solidFill>
                <a:latin typeface="メイリオ" panose="020B0604030504040204" pitchFamily="50" charset="-128"/>
                <a:ea typeface="メイリオ" panose="020B0604030504040204" pitchFamily="50" charset="-128"/>
              </a:rPr>
              <a:t>5.8</a:t>
            </a:r>
            <a:r>
              <a:rPr lang="ja-JP" altLang="en-US" sz="1400" b="1" dirty="0">
                <a:solidFill>
                  <a:schemeClr val="accent3"/>
                </a:solidFill>
                <a:latin typeface="メイリオ" panose="020B0604030504040204" pitchFamily="50" charset="-128"/>
                <a:ea typeface="メイリオ" panose="020B0604030504040204" pitchFamily="50" charset="-128"/>
              </a:rPr>
              <a:t>％）、所得再分配機能が強化される一方、一部受給世代は水準が低下（例：</a:t>
            </a:r>
            <a:r>
              <a:rPr lang="en-US" altLang="ja-JP" sz="1400" b="1" dirty="0">
                <a:solidFill>
                  <a:schemeClr val="accent3"/>
                </a:solidFill>
                <a:latin typeface="メイリオ" panose="020B0604030504040204" pitchFamily="50" charset="-128"/>
                <a:ea typeface="メイリオ" panose="020B0604030504040204" pitchFamily="50" charset="-128"/>
              </a:rPr>
              <a:t>1959</a:t>
            </a:r>
            <a:r>
              <a:rPr lang="ja-JP" altLang="en-US" sz="1400" b="1" dirty="0">
                <a:solidFill>
                  <a:schemeClr val="accent3"/>
                </a:solidFill>
                <a:latin typeface="メイリオ" panose="020B0604030504040204" pitchFamily="50" charset="-128"/>
                <a:ea typeface="メイリオ" panose="020B0604030504040204" pitchFamily="50" charset="-128"/>
              </a:rPr>
              <a:t>年度生まれ、</a:t>
            </a:r>
            <a:r>
              <a:rPr lang="en-US" altLang="ja-JP" sz="1400" b="1" dirty="0">
                <a:solidFill>
                  <a:schemeClr val="accent3"/>
                </a:solidFill>
                <a:latin typeface="メイリオ" panose="020B0604030504040204" pitchFamily="50" charset="-128"/>
                <a:ea typeface="メイリオ" panose="020B0604030504040204" pitchFamily="50" charset="-128"/>
              </a:rPr>
              <a:t>22</a:t>
            </a:r>
            <a:r>
              <a:rPr lang="ja-JP" altLang="en-US" sz="1400" b="1" dirty="0">
                <a:solidFill>
                  <a:schemeClr val="accent3"/>
                </a:solidFill>
                <a:latin typeface="メイリオ" panose="020B0604030504040204" pitchFamily="50" charset="-128"/>
                <a:ea typeface="メイリオ" panose="020B0604030504040204" pitchFamily="50" charset="-128"/>
              </a:rPr>
              <a:t>年間受給のモデル年金で▲</a:t>
            </a:r>
            <a:r>
              <a:rPr lang="en-US" altLang="ja-JP" sz="1400" b="1" dirty="0">
                <a:solidFill>
                  <a:schemeClr val="accent3"/>
                </a:solidFill>
                <a:latin typeface="メイリオ" panose="020B0604030504040204" pitchFamily="50" charset="-128"/>
                <a:ea typeface="メイリオ" panose="020B0604030504040204" pitchFamily="50" charset="-128"/>
              </a:rPr>
              <a:t>31</a:t>
            </a:r>
            <a:r>
              <a:rPr lang="ja-JP" altLang="en-US" sz="1400" b="1" dirty="0">
                <a:solidFill>
                  <a:schemeClr val="accent3"/>
                </a:solidFill>
                <a:latin typeface="メイリオ" panose="020B0604030504040204" pitchFamily="50" charset="-128"/>
                <a:ea typeface="メイリオ" panose="020B0604030504040204" pitchFamily="50" charset="-128"/>
              </a:rPr>
              <a:t>万円の抑制）</a:t>
            </a:r>
            <a:r>
              <a:rPr lang="ja-JP" altLang="en-US" sz="1400" dirty="0">
                <a:latin typeface="メイリオ" panose="020B0604030504040204" pitchFamily="50" charset="-128"/>
                <a:ea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endParaRPr>
          </a:p>
          <a:p>
            <a:pPr marL="342900" indent="-171450" algn="just">
              <a:lnSpc>
                <a:spcPts val="2200"/>
              </a:lnSpc>
              <a:buFont typeface="Wingdings" panose="05000000000000000000" pitchFamily="2" charset="2"/>
              <a:buChar char="Ø"/>
            </a:pPr>
            <a:r>
              <a:rPr lang="en-US" altLang="ja-JP" sz="1400" b="1" dirty="0">
                <a:solidFill>
                  <a:schemeClr val="accent3"/>
                </a:solidFill>
                <a:latin typeface="メイリオ" panose="020B0604030504040204" pitchFamily="50" charset="-128"/>
                <a:ea typeface="メイリオ" panose="020B0604030504040204" pitchFamily="50" charset="-128"/>
              </a:rPr>
              <a:t>2037</a:t>
            </a:r>
            <a:r>
              <a:rPr lang="ja-JP" altLang="en-US" sz="1400" b="1" dirty="0">
                <a:solidFill>
                  <a:schemeClr val="accent3"/>
                </a:solidFill>
                <a:latin typeface="メイリオ" panose="020B0604030504040204" pitchFamily="50" charset="-128"/>
                <a:ea typeface="メイリオ" panose="020B0604030504040204" pitchFamily="50" charset="-128"/>
              </a:rPr>
              <a:t>年以降、基礎年金水準が上がることに伴う国庫負担の財源の裏付けが課題だが、これまで水準が下がることで国庫負担の額は減少し続けてきた</a:t>
            </a:r>
            <a:endParaRPr lang="en-US" altLang="ja-JP" sz="1400" b="1" dirty="0">
              <a:solidFill>
                <a:schemeClr val="accent3"/>
              </a:solidFill>
              <a:latin typeface="メイリオ" panose="020B0604030504040204" pitchFamily="50" charset="-128"/>
              <a:ea typeface="メイリオ" panose="020B0604030504040204" pitchFamily="50" charset="-128"/>
            </a:endParaRPr>
          </a:p>
          <a:p>
            <a:pPr algn="just">
              <a:lnSpc>
                <a:spcPts val="1000"/>
              </a:lnSpc>
            </a:pPr>
            <a:endParaRPr lang="en-US" altLang="ja-JP" sz="1600" dirty="0">
              <a:latin typeface="メイリオ" panose="020B0604030504040204" pitchFamily="50" charset="-128"/>
              <a:ea typeface="メイリオ" panose="020B0604030504040204" pitchFamily="50" charset="-128"/>
            </a:endParaRPr>
          </a:p>
          <a:p>
            <a:pPr marL="285750" indent="-285750">
              <a:lnSpc>
                <a:spcPts val="22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被用者保険の適用拡大及び「年収の壁」対応の保険料負担割合の特例（参考４･５）</a:t>
            </a:r>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marL="342900" indent="-171450" algn="just">
              <a:lnSpc>
                <a:spcPts val="2200"/>
              </a:lnSpc>
              <a:buFont typeface="Wingdings" panose="05000000000000000000" pitchFamily="2" charset="2"/>
              <a:buChar char="Ø"/>
            </a:pPr>
            <a:r>
              <a:rPr lang="ja-JP" altLang="en-US" sz="1400" dirty="0">
                <a:latin typeface="メイリオ" panose="020B0604030504040204" pitchFamily="50" charset="-128"/>
                <a:ea typeface="メイリオ" panose="020B0604030504040204" pitchFamily="50" charset="-128"/>
              </a:rPr>
              <a:t>常時５人以上の従業員を使用する個人事業所における非適用業種の解消、特定適用事業所の企業規模要件の廃止、（拡大により被保険者は約</a:t>
            </a:r>
            <a:r>
              <a:rPr lang="en-US" altLang="ja-JP" sz="1400" dirty="0">
                <a:latin typeface="メイリオ" panose="020B0604030504040204" pitchFamily="50" charset="-128"/>
                <a:ea typeface="メイリオ" panose="020B0604030504040204" pitchFamily="50" charset="-128"/>
              </a:rPr>
              <a:t>90</a:t>
            </a:r>
            <a:r>
              <a:rPr lang="ja-JP" altLang="en-US" sz="1400" dirty="0">
                <a:latin typeface="メイリオ" panose="020B0604030504040204" pitchFamily="50" charset="-128"/>
                <a:ea typeface="メイリオ" panose="020B0604030504040204" pitchFamily="50" charset="-128"/>
              </a:rPr>
              <a:t>万人増加）</a:t>
            </a:r>
            <a:endParaRPr lang="en-US" altLang="ja-JP" sz="1400" dirty="0">
              <a:latin typeface="メイリオ" panose="020B0604030504040204" pitchFamily="50" charset="-128"/>
              <a:ea typeface="メイリオ" panose="020B0604030504040204" pitchFamily="50" charset="-128"/>
            </a:endParaRPr>
          </a:p>
          <a:p>
            <a:pPr marL="342900" indent="-171450" algn="just">
              <a:lnSpc>
                <a:spcPts val="2200"/>
              </a:lnSpc>
              <a:buFont typeface="Wingdings" panose="05000000000000000000" pitchFamily="2" charset="2"/>
              <a:buChar char="Ø"/>
            </a:pPr>
            <a:r>
              <a:rPr lang="ja-JP" altLang="en-US" sz="1400" dirty="0">
                <a:latin typeface="メイリオ" panose="020B0604030504040204" pitchFamily="50" charset="-128"/>
                <a:ea typeface="メイリオ" panose="020B0604030504040204" pitchFamily="50" charset="-128"/>
              </a:rPr>
              <a:t>労働時間要件は維持し、賃金要件は撤廃するも最低賃金の動向などを踏まえて時期に配慮</a:t>
            </a:r>
            <a:endParaRPr lang="en-US" altLang="ja-JP" sz="1400" dirty="0">
              <a:latin typeface="メイリオ" panose="020B0604030504040204" pitchFamily="50" charset="-128"/>
              <a:ea typeface="メイリオ" panose="020B0604030504040204" pitchFamily="50" charset="-128"/>
            </a:endParaRPr>
          </a:p>
          <a:p>
            <a:pPr marL="342900" indent="-171450" algn="just">
              <a:lnSpc>
                <a:spcPts val="2200"/>
              </a:lnSpc>
              <a:buFont typeface="Wingdings" panose="05000000000000000000" pitchFamily="2" charset="2"/>
              <a:buChar char="Ø"/>
            </a:pPr>
            <a:r>
              <a:rPr lang="ja-JP" altLang="en-US" sz="1400" dirty="0">
                <a:latin typeface="メイリオ" panose="020B0604030504040204" pitchFamily="50" charset="-128"/>
                <a:ea typeface="メイリオ" panose="020B0604030504040204" pitchFamily="50" charset="-128"/>
              </a:rPr>
              <a:t>労使折半の保険料負担に特例を設け、労使合意により会社の負担割合を増やす時限措置を設ける</a:t>
            </a:r>
            <a:endParaRPr lang="en-US" altLang="ja-JP" sz="1400" dirty="0">
              <a:latin typeface="メイリオ" panose="020B0604030504040204" pitchFamily="50" charset="-128"/>
              <a:ea typeface="メイリオ" panose="020B0604030504040204" pitchFamily="50" charset="-128"/>
            </a:endParaRPr>
          </a:p>
          <a:p>
            <a:pPr marL="342900" indent="-171450" algn="just">
              <a:lnSpc>
                <a:spcPts val="2200"/>
              </a:lnSpc>
              <a:buFont typeface="Wingdings" panose="05000000000000000000" pitchFamily="2" charset="2"/>
              <a:buChar char="Ø"/>
            </a:pPr>
            <a:r>
              <a:rPr lang="ja-JP" altLang="en-US" sz="1400" b="1" dirty="0">
                <a:solidFill>
                  <a:schemeClr val="accent3"/>
                </a:solidFill>
                <a:latin typeface="メイリオ" panose="020B0604030504040204" pitchFamily="50" charset="-128"/>
                <a:ea typeface="メイリオ" panose="020B0604030504040204" pitchFamily="50" charset="-128"/>
              </a:rPr>
              <a:t>拡大に伴う企業負担の拡大、健康保険組合にも保険料の負担割合の特例があるものの、一部の標準報酬月額に限って特例を認めることの是非や、企業間の待遇格差などの課題が指摘される</a:t>
            </a:r>
            <a:endParaRPr lang="en-US" altLang="ja-JP" sz="1400"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669199"/>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⑴　年金部会「議論の整理（</a:t>
            </a:r>
            <a:r>
              <a:rPr lang="en-US" altLang="ja-JP" sz="1600" b="1" dirty="0">
                <a:solidFill>
                  <a:schemeClr val="accent1"/>
                </a:solidFill>
                <a:latin typeface="+mj-ea"/>
                <a:ea typeface="+mj-ea"/>
              </a:rPr>
              <a:t>2024.12.25</a:t>
            </a:r>
            <a:r>
              <a:rPr lang="ja-JP" altLang="en-US" sz="1600" b="1" dirty="0">
                <a:solidFill>
                  <a:schemeClr val="accent1"/>
                </a:solidFill>
                <a:latin typeface="+mj-ea"/>
                <a:ea typeface="+mj-ea"/>
              </a:rPr>
              <a:t>）」のポイント</a:t>
            </a:r>
            <a:r>
              <a:rPr lang="en-US" altLang="ja-JP" sz="1600" b="1" dirty="0">
                <a:solidFill>
                  <a:schemeClr val="accent1"/>
                </a:solidFill>
                <a:latin typeface="+mj-ea"/>
                <a:ea typeface="+mj-ea"/>
              </a:rPr>
              <a:t>―</a:t>
            </a:r>
            <a:r>
              <a:rPr lang="ja-JP" altLang="en-US" sz="1600" b="1" dirty="0">
                <a:solidFill>
                  <a:schemeClr val="accent1"/>
                </a:solidFill>
                <a:latin typeface="+mj-ea"/>
                <a:ea typeface="+mj-ea"/>
              </a:rPr>
              <a:t>その１</a:t>
            </a:r>
            <a:endParaRPr kumimoji="1" lang="ja-JP" altLang="en-US" sz="1600" dirty="0">
              <a:solidFill>
                <a:schemeClr val="accent1"/>
              </a:solidFill>
              <a:latin typeface="+mj-ea"/>
              <a:ea typeface="+mj-ea"/>
            </a:endParaRPr>
          </a:p>
        </p:txBody>
      </p:sp>
      <p:grpSp>
        <p:nvGrpSpPr>
          <p:cNvPr id="6" name="グループ化 5">
            <a:extLst>
              <a:ext uri="{FF2B5EF4-FFF2-40B4-BE49-F238E27FC236}">
                <a16:creationId xmlns:a16="http://schemas.microsoft.com/office/drawing/2014/main" id="{5F62AFCF-7BE2-139A-3989-0BE874354FDB}"/>
              </a:ext>
            </a:extLst>
          </p:cNvPr>
          <p:cNvGrpSpPr/>
          <p:nvPr/>
        </p:nvGrpSpPr>
        <p:grpSpPr>
          <a:xfrm>
            <a:off x="8172335" y="909284"/>
            <a:ext cx="993133" cy="380077"/>
            <a:chOff x="8110868" y="927188"/>
            <a:chExt cx="694561" cy="473895"/>
          </a:xfrm>
        </p:grpSpPr>
        <p:sp>
          <p:nvSpPr>
            <p:cNvPr id="7" name="吹き出し: 円形 6">
              <a:extLst>
                <a:ext uri="{FF2B5EF4-FFF2-40B4-BE49-F238E27FC236}">
                  <a16:creationId xmlns:a16="http://schemas.microsoft.com/office/drawing/2014/main" id="{220C038E-E82D-8FD0-4F70-FB194321BEC3}"/>
                </a:ext>
              </a:extLst>
            </p:cNvPr>
            <p:cNvSpPr/>
            <p:nvPr/>
          </p:nvSpPr>
          <p:spPr bwMode="auto">
            <a:xfrm>
              <a:off x="8110868" y="927188"/>
              <a:ext cx="684077" cy="473895"/>
            </a:xfrm>
            <a:prstGeom prst="wedgeEllipseCallout">
              <a:avLst>
                <a:gd name="adj1" fmla="val -65405"/>
                <a:gd name="adj2" fmla="val 57882"/>
              </a:avLst>
            </a:prstGeom>
            <a:solidFill>
              <a:schemeClr val="bg1"/>
            </a:solidFill>
            <a:ln w="19050">
              <a:solidFill>
                <a:schemeClr val="accent3"/>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200" dirty="0">
                <a:solidFill>
                  <a:srgbClr val="4D4D4D"/>
                </a:solidFill>
                <a:latin typeface="メイリオ" pitchFamily="50" charset="-128"/>
                <a:ea typeface="メイリオ" pitchFamily="50" charset="-128"/>
                <a:cs typeface="メイリオ" pitchFamily="50" charset="-128"/>
              </a:endParaRPr>
            </a:p>
          </p:txBody>
        </p:sp>
        <p:sp>
          <p:nvSpPr>
            <p:cNvPr id="8" name="テキスト ボックス 7">
              <a:extLst>
                <a:ext uri="{FF2B5EF4-FFF2-40B4-BE49-F238E27FC236}">
                  <a16:creationId xmlns:a16="http://schemas.microsoft.com/office/drawing/2014/main" id="{8A9981D7-EE7C-4892-720D-8B7170DE8E77}"/>
                </a:ext>
              </a:extLst>
            </p:cNvPr>
            <p:cNvSpPr txBox="1"/>
            <p:nvPr/>
          </p:nvSpPr>
          <p:spPr>
            <a:xfrm>
              <a:off x="8121352" y="1009315"/>
              <a:ext cx="684077" cy="349652"/>
            </a:xfrm>
            <a:prstGeom prst="rect">
              <a:avLst/>
            </a:prstGeom>
            <a:noFill/>
            <a:ln w="19050">
              <a:noFill/>
            </a:ln>
          </p:spPr>
          <p:txBody>
            <a:bodyPr wrap="square" rtlCol="0">
              <a:spAutoFit/>
            </a:bodyPr>
            <a:lstStyle/>
            <a:p>
              <a:pPr algn="ctr"/>
              <a:r>
                <a:rPr lang="ja-JP" altLang="en-US" sz="1200" b="1" dirty="0">
                  <a:solidFill>
                    <a:srgbClr val="FF0000"/>
                  </a:solidFill>
                </a:rPr>
                <a:t>まとまらず</a:t>
              </a:r>
              <a:endParaRPr kumimoji="1" lang="ja-JP" altLang="en-US" sz="1200" b="1" dirty="0">
                <a:solidFill>
                  <a:srgbClr val="FF0000"/>
                </a:solidFill>
              </a:endParaRPr>
            </a:p>
          </p:txBody>
        </p:sp>
      </p:grpSp>
      <p:grpSp>
        <p:nvGrpSpPr>
          <p:cNvPr id="9" name="グループ化 8">
            <a:extLst>
              <a:ext uri="{FF2B5EF4-FFF2-40B4-BE49-F238E27FC236}">
                <a16:creationId xmlns:a16="http://schemas.microsoft.com/office/drawing/2014/main" id="{0987A4EC-F7F3-43DF-DF8F-D292B10C8FF8}"/>
              </a:ext>
            </a:extLst>
          </p:cNvPr>
          <p:cNvGrpSpPr/>
          <p:nvPr/>
        </p:nvGrpSpPr>
        <p:grpSpPr>
          <a:xfrm>
            <a:off x="7587292" y="3913019"/>
            <a:ext cx="1110124" cy="380077"/>
            <a:chOff x="8112684" y="947193"/>
            <a:chExt cx="692745" cy="473895"/>
          </a:xfrm>
        </p:grpSpPr>
        <p:sp>
          <p:nvSpPr>
            <p:cNvPr id="10" name="吹き出し: 円形 9">
              <a:extLst>
                <a:ext uri="{FF2B5EF4-FFF2-40B4-BE49-F238E27FC236}">
                  <a16:creationId xmlns:a16="http://schemas.microsoft.com/office/drawing/2014/main" id="{3534D898-299E-3F34-5802-B6A9D04BBABD}"/>
                </a:ext>
              </a:extLst>
            </p:cNvPr>
            <p:cNvSpPr/>
            <p:nvPr/>
          </p:nvSpPr>
          <p:spPr bwMode="auto">
            <a:xfrm>
              <a:off x="8112684" y="947193"/>
              <a:ext cx="684077" cy="473895"/>
            </a:xfrm>
            <a:prstGeom prst="wedgeEllipseCallout">
              <a:avLst>
                <a:gd name="adj1" fmla="val -53230"/>
                <a:gd name="adj2" fmla="val 71202"/>
              </a:avLst>
            </a:prstGeom>
            <a:solidFill>
              <a:schemeClr val="bg1"/>
            </a:solidFill>
            <a:ln w="19050">
              <a:solidFill>
                <a:schemeClr val="accent3"/>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200" dirty="0">
                <a:solidFill>
                  <a:srgbClr val="4D4D4D"/>
                </a:solidFill>
                <a:latin typeface="メイリオ" pitchFamily="50" charset="-128"/>
                <a:ea typeface="メイリオ" pitchFamily="50" charset="-128"/>
                <a:cs typeface="メイリオ" pitchFamily="50" charset="-128"/>
              </a:endParaRPr>
            </a:p>
          </p:txBody>
        </p:sp>
        <p:sp>
          <p:nvSpPr>
            <p:cNvPr id="11" name="テキスト ボックス 10">
              <a:extLst>
                <a:ext uri="{FF2B5EF4-FFF2-40B4-BE49-F238E27FC236}">
                  <a16:creationId xmlns:a16="http://schemas.microsoft.com/office/drawing/2014/main" id="{2C5E4C0D-F27F-DD27-10C9-EE7022633EBC}"/>
                </a:ext>
              </a:extLst>
            </p:cNvPr>
            <p:cNvSpPr txBox="1"/>
            <p:nvPr/>
          </p:nvSpPr>
          <p:spPr>
            <a:xfrm>
              <a:off x="8121352" y="1030825"/>
              <a:ext cx="684077" cy="345373"/>
            </a:xfrm>
            <a:prstGeom prst="rect">
              <a:avLst/>
            </a:prstGeom>
            <a:noFill/>
            <a:ln w="19050">
              <a:noFill/>
            </a:ln>
          </p:spPr>
          <p:txBody>
            <a:bodyPr wrap="square" rtlCol="0">
              <a:spAutoFit/>
            </a:bodyPr>
            <a:lstStyle/>
            <a:p>
              <a:pPr algn="ctr"/>
              <a:r>
                <a:rPr lang="ja-JP" altLang="en-US" sz="1200" b="1" dirty="0">
                  <a:solidFill>
                    <a:srgbClr val="FF0000"/>
                  </a:solidFill>
                </a:rPr>
                <a:t>慎重意見</a:t>
              </a:r>
              <a:endParaRPr kumimoji="1" lang="ja-JP" altLang="en-US" sz="1200" b="1" dirty="0">
                <a:solidFill>
                  <a:srgbClr val="FF0000"/>
                </a:solidFill>
              </a:endParaRPr>
            </a:p>
          </p:txBody>
        </p:sp>
      </p:grpSp>
    </p:spTree>
    <p:extLst>
      <p:ext uri="{BB962C8B-B14F-4D97-AF65-F5344CB8AC3E}">
        <p14:creationId xmlns:p14="http://schemas.microsoft.com/office/powerpoint/2010/main" val="247502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593873D-3A51-150E-B0C1-A604668BA92C}"/>
              </a:ext>
            </a:extLst>
          </p:cNvPr>
          <p:cNvSpPr>
            <a:spLocks noGrp="1"/>
          </p:cNvSpPr>
          <p:nvPr>
            <p:ph type="ftr" sz="quarter" idx="10"/>
          </p:nvPr>
        </p:nvSpPr>
        <p:spPr/>
        <p:txBody>
          <a:bodyPr/>
          <a:lstStyle/>
          <a:p>
            <a:r>
              <a:rPr lang="en-US" altLang="ja-JP"/>
              <a:t>© </a:t>
            </a:r>
            <a:r>
              <a:rPr lang="ja-JP" altLang="en-US"/>
              <a:t>ワーク・ライフ・サポート大泉</a:t>
            </a:r>
            <a:endParaRPr lang="ja-JP" altLang="en-US" dirty="0"/>
          </a:p>
        </p:txBody>
      </p:sp>
      <p:sp>
        <p:nvSpPr>
          <p:cNvPr id="3" name="スライド番号プレースホルダー 2">
            <a:extLst>
              <a:ext uri="{FF2B5EF4-FFF2-40B4-BE49-F238E27FC236}">
                <a16:creationId xmlns:a16="http://schemas.microsoft.com/office/drawing/2014/main" id="{606D9A10-06E0-8E48-5C35-2230A6E588B7}"/>
              </a:ext>
            </a:extLst>
          </p:cNvPr>
          <p:cNvSpPr>
            <a:spLocks noGrp="1"/>
          </p:cNvSpPr>
          <p:nvPr>
            <p:ph type="sldNum" sz="quarter" idx="11"/>
          </p:nvPr>
        </p:nvSpPr>
        <p:spPr/>
        <p:txBody>
          <a:bodyPr/>
          <a:lstStyle/>
          <a:p>
            <a:fld id="{FB3508C7-2FE0-4945-9CBD-863E05F850D2}" type="slidenum">
              <a:rPr lang="ja-JP" altLang="en-US" smtClean="0"/>
              <a:pPr/>
              <a:t>34</a:t>
            </a:fld>
            <a:endParaRPr lang="ja-JP" altLang="en-US" dirty="0"/>
          </a:p>
        </p:txBody>
      </p:sp>
      <p:sp>
        <p:nvSpPr>
          <p:cNvPr id="5" name="タイトル 3">
            <a:extLst>
              <a:ext uri="{FF2B5EF4-FFF2-40B4-BE49-F238E27FC236}">
                <a16:creationId xmlns:a16="http://schemas.microsoft.com/office/drawing/2014/main" id="{DA9A6B25-9126-B287-1AAD-F2A4B5924800}"/>
              </a:ext>
            </a:extLst>
          </p:cNvPr>
          <p:cNvSpPr>
            <a:spLocks noGrp="1"/>
          </p:cNvSpPr>
          <p:nvPr>
            <p:ph type="title"/>
          </p:nvPr>
        </p:nvSpPr>
        <p:spPr>
          <a:xfrm>
            <a:off x="273050" y="152400"/>
            <a:ext cx="9359900" cy="396875"/>
          </a:xfrm>
        </p:spPr>
        <p:txBody>
          <a:bodyPr/>
          <a:lstStyle/>
          <a:p>
            <a:pPr>
              <a:lnSpc>
                <a:spcPct val="150000"/>
              </a:lnSpc>
              <a:spcBef>
                <a:spcPts val="1800"/>
              </a:spcBef>
              <a:spcAft>
                <a:spcPts val="1200"/>
              </a:spcAft>
            </a:pPr>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lang="en-US" altLang="ja-JP" sz="2400" b="1" dirty="0">
              <a:solidFill>
                <a:schemeClr val="tx2"/>
              </a:solidFill>
              <a:cs typeface="メイリオ" pitchFamily="50" charset="-128"/>
            </a:endParaRPr>
          </a:p>
        </p:txBody>
      </p:sp>
      <p:sp>
        <p:nvSpPr>
          <p:cNvPr id="6" name="テキスト ボックス 5">
            <a:extLst>
              <a:ext uri="{FF2B5EF4-FFF2-40B4-BE49-F238E27FC236}">
                <a16:creationId xmlns:a16="http://schemas.microsoft.com/office/drawing/2014/main" id="{B46C1BF6-48B6-1BC5-29AC-621E76126B93}"/>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参考１：基礎年金水準は公的年金全体の財政均衡で給付と負担のバランスを図る（１段階方式）⑱</a:t>
            </a:r>
            <a:endParaRPr kumimoji="1" lang="ja-JP" altLang="en-US" sz="1600" dirty="0">
              <a:solidFill>
                <a:schemeClr val="accent1"/>
              </a:solidFill>
              <a:latin typeface="+mj-ea"/>
              <a:ea typeface="+mj-ea"/>
            </a:endParaRPr>
          </a:p>
        </p:txBody>
      </p:sp>
      <p:sp>
        <p:nvSpPr>
          <p:cNvPr id="7" name="正方形/長方形 6">
            <a:extLst>
              <a:ext uri="{FF2B5EF4-FFF2-40B4-BE49-F238E27FC236}">
                <a16:creationId xmlns:a16="http://schemas.microsoft.com/office/drawing/2014/main" id="{9FDE3A86-6E62-446D-7DED-A5492AF897D6}"/>
              </a:ext>
              <a:ext uri="{C183D7F6-B498-43B3-948B-1728B52AA6E4}">
                <adec:decorative xmlns:adec="http://schemas.microsoft.com/office/drawing/2017/decorative" val="1"/>
              </a:ext>
            </a:extLst>
          </p:cNvPr>
          <p:cNvSpPr/>
          <p:nvPr/>
        </p:nvSpPr>
        <p:spPr bwMode="auto">
          <a:xfrm>
            <a:off x="668524" y="3609476"/>
            <a:ext cx="4103765" cy="1908000"/>
          </a:xfrm>
          <a:prstGeom prst="rect">
            <a:avLst/>
          </a:prstGeom>
          <a:noFill/>
          <a:ln w="28575">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9" name="正方形/長方形 8">
            <a:extLst>
              <a:ext uri="{FF2B5EF4-FFF2-40B4-BE49-F238E27FC236}">
                <a16:creationId xmlns:a16="http://schemas.microsoft.com/office/drawing/2014/main" id="{6250BD5F-AE2E-CB19-E88B-D716FA1F04B6}"/>
              </a:ext>
            </a:extLst>
          </p:cNvPr>
          <p:cNvSpPr/>
          <p:nvPr/>
        </p:nvSpPr>
        <p:spPr bwMode="auto">
          <a:xfrm>
            <a:off x="2828764" y="3681484"/>
            <a:ext cx="792000" cy="1800000"/>
          </a:xfrm>
          <a:prstGeom prst="rect">
            <a:avLst/>
          </a:prstGeom>
          <a:solidFill>
            <a:srgbClr val="E2F1FA"/>
          </a:solidFill>
          <a:ln w="190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100" b="1" dirty="0">
                <a:solidFill>
                  <a:schemeClr val="accent2"/>
                </a:solidFill>
                <a:latin typeface="メイリオ" pitchFamily="50" charset="-128"/>
                <a:ea typeface="メイリオ" pitchFamily="50" charset="-128"/>
                <a:cs typeface="メイリオ" pitchFamily="50" charset="-128"/>
              </a:rPr>
              <a:t>厚生年金</a:t>
            </a:r>
            <a:endParaRPr kumimoji="1" lang="en-US" altLang="ja-JP" sz="1100" b="1" dirty="0">
              <a:solidFill>
                <a:schemeClr val="accent2"/>
              </a:solidFill>
              <a:latin typeface="メイリオ" pitchFamily="50" charset="-128"/>
              <a:ea typeface="メイリオ" pitchFamily="50" charset="-128"/>
              <a:cs typeface="メイリオ" pitchFamily="50" charset="-128"/>
            </a:endParaRPr>
          </a:p>
          <a:p>
            <a:pPr algn="ctr">
              <a:lnSpc>
                <a:spcPct val="140000"/>
              </a:lnSpc>
              <a:spcBef>
                <a:spcPct val="0"/>
              </a:spcBef>
              <a:spcAft>
                <a:spcPts val="600"/>
              </a:spcAft>
            </a:pPr>
            <a:endParaRPr kumimoji="1" lang="en-US" altLang="ja-JP" sz="1100" b="1" dirty="0">
              <a:latin typeface="メイリオ" pitchFamily="50" charset="-128"/>
              <a:ea typeface="メイリオ" pitchFamily="50" charset="-128"/>
              <a:cs typeface="メイリオ" pitchFamily="50" charset="-128"/>
            </a:endParaRPr>
          </a:p>
          <a:p>
            <a:pPr algn="ctr">
              <a:lnSpc>
                <a:spcPct val="140000"/>
              </a:lnSpc>
              <a:spcBef>
                <a:spcPct val="0"/>
              </a:spcBef>
              <a:spcAft>
                <a:spcPts val="600"/>
              </a:spcAft>
            </a:pPr>
            <a:r>
              <a:rPr kumimoji="1" lang="ja-JP" altLang="en-US" sz="1400" b="1" dirty="0">
                <a:latin typeface="メイリオ" pitchFamily="50" charset="-128"/>
                <a:ea typeface="メイリオ" pitchFamily="50" charset="-128"/>
                <a:cs typeface="メイリオ" pitchFamily="50" charset="-128"/>
              </a:rPr>
              <a:t>積立金</a:t>
            </a:r>
            <a:endParaRPr kumimoji="1" lang="en-US" altLang="ja-JP" sz="1400" b="1" dirty="0">
              <a:latin typeface="メイリオ" pitchFamily="50" charset="-128"/>
              <a:ea typeface="メイリオ" pitchFamily="50" charset="-128"/>
              <a:cs typeface="メイリオ" pitchFamily="50" charset="-128"/>
            </a:endParaRPr>
          </a:p>
          <a:p>
            <a:pPr algn="ctr">
              <a:lnSpc>
                <a:spcPct val="140000"/>
              </a:lnSpc>
              <a:spcBef>
                <a:spcPct val="0"/>
              </a:spcBef>
              <a:spcAft>
                <a:spcPts val="600"/>
              </a:spcAft>
            </a:pPr>
            <a:endParaRPr kumimoji="1" lang="en-US" altLang="ja-JP" sz="1400" b="1" dirty="0">
              <a:latin typeface="メイリオ" pitchFamily="50" charset="-128"/>
              <a:ea typeface="メイリオ" pitchFamily="50" charset="-128"/>
              <a:cs typeface="メイリオ" pitchFamily="50" charset="-128"/>
            </a:endParaRPr>
          </a:p>
          <a:p>
            <a:pPr algn="ctr">
              <a:lnSpc>
                <a:spcPct val="140000"/>
              </a:lnSpc>
              <a:spcBef>
                <a:spcPct val="0"/>
              </a:spcBef>
              <a:spcAft>
                <a:spcPts val="600"/>
              </a:spcAft>
            </a:pPr>
            <a:r>
              <a:rPr lang="ja-JP" altLang="en-US" sz="1100" b="1" dirty="0">
                <a:solidFill>
                  <a:schemeClr val="accent3"/>
                </a:solidFill>
                <a:latin typeface="メイリオ" pitchFamily="50" charset="-128"/>
                <a:ea typeface="メイリオ" pitchFamily="50" charset="-128"/>
                <a:cs typeface="メイリオ" pitchFamily="50" charset="-128"/>
              </a:rPr>
              <a:t>国民年金</a:t>
            </a:r>
            <a:endParaRPr kumimoji="1" lang="ja-JP" altLang="en-US" sz="1100" b="1" dirty="0">
              <a:solidFill>
                <a:schemeClr val="accent3"/>
              </a:solidFill>
              <a:latin typeface="メイリオ" pitchFamily="50" charset="-128"/>
              <a:ea typeface="メイリオ" pitchFamily="50" charset="-128"/>
              <a:cs typeface="メイリオ" pitchFamily="50" charset="-128"/>
            </a:endParaRPr>
          </a:p>
        </p:txBody>
      </p:sp>
      <p:sp>
        <p:nvSpPr>
          <p:cNvPr id="10" name="正方形/長方形 9">
            <a:extLst>
              <a:ext uri="{FF2B5EF4-FFF2-40B4-BE49-F238E27FC236}">
                <a16:creationId xmlns:a16="http://schemas.microsoft.com/office/drawing/2014/main" id="{DDD73758-D099-6798-DA21-603922FD4D3C}"/>
              </a:ext>
            </a:extLst>
          </p:cNvPr>
          <p:cNvSpPr/>
          <p:nvPr/>
        </p:nvSpPr>
        <p:spPr bwMode="auto">
          <a:xfrm>
            <a:off x="740532" y="3681684"/>
            <a:ext cx="2088000" cy="1800000"/>
          </a:xfrm>
          <a:prstGeom prst="rect">
            <a:avLst/>
          </a:prstGeom>
          <a:solidFill>
            <a:srgbClr val="E2F1FA"/>
          </a:solidFill>
          <a:ln w="190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lang="ja-JP" altLang="en-US" sz="1400" b="1" dirty="0">
                <a:solidFill>
                  <a:schemeClr val="accent2"/>
                </a:solidFill>
                <a:latin typeface="メイリオ" pitchFamily="50" charset="-128"/>
                <a:ea typeface="メイリオ" pitchFamily="50" charset="-128"/>
                <a:cs typeface="メイリオ" pitchFamily="50" charset="-128"/>
              </a:rPr>
              <a:t>厚生年金保険料</a:t>
            </a:r>
            <a:endParaRPr lang="en-US" altLang="ja-JP" sz="1600" b="1" dirty="0">
              <a:solidFill>
                <a:schemeClr val="accent2"/>
              </a:solidFill>
              <a:latin typeface="メイリオ" pitchFamily="50" charset="-128"/>
              <a:ea typeface="メイリオ" pitchFamily="50" charset="-128"/>
              <a:cs typeface="メイリオ" pitchFamily="50" charset="-128"/>
            </a:endParaRPr>
          </a:p>
          <a:p>
            <a:pPr algn="ctr">
              <a:lnSpc>
                <a:spcPct val="140000"/>
              </a:lnSpc>
              <a:spcBef>
                <a:spcPct val="0"/>
              </a:spcBef>
              <a:spcAft>
                <a:spcPts val="600"/>
              </a:spcAft>
            </a:pPr>
            <a:r>
              <a:rPr lang="ja-JP" altLang="en-US" b="1" dirty="0">
                <a:latin typeface="メイリオ" pitchFamily="50" charset="-128"/>
                <a:ea typeface="メイリオ" pitchFamily="50" charset="-128"/>
                <a:cs typeface="メイリオ" pitchFamily="50" charset="-128"/>
              </a:rPr>
              <a:t>保険料</a:t>
            </a:r>
            <a:endParaRPr lang="en-US" altLang="ja-JP" b="1" dirty="0">
              <a:latin typeface="メイリオ" pitchFamily="50" charset="-128"/>
              <a:ea typeface="メイリオ" pitchFamily="50" charset="-128"/>
              <a:cs typeface="メイリオ" pitchFamily="50" charset="-128"/>
            </a:endParaRPr>
          </a:p>
          <a:p>
            <a:pPr algn="ctr">
              <a:lnSpc>
                <a:spcPct val="140000"/>
              </a:lnSpc>
              <a:spcBef>
                <a:spcPct val="0"/>
              </a:spcBef>
              <a:spcAft>
                <a:spcPts val="600"/>
              </a:spcAft>
            </a:pPr>
            <a:endParaRPr lang="en-US" altLang="ja-JP" b="1" dirty="0">
              <a:latin typeface="メイリオ" pitchFamily="50" charset="-128"/>
              <a:ea typeface="メイリオ" pitchFamily="50" charset="-128"/>
              <a:cs typeface="メイリオ" pitchFamily="50" charset="-128"/>
            </a:endParaRPr>
          </a:p>
          <a:p>
            <a:pPr algn="ctr">
              <a:lnSpc>
                <a:spcPct val="140000"/>
              </a:lnSpc>
              <a:spcBef>
                <a:spcPct val="0"/>
              </a:spcBef>
              <a:spcAft>
                <a:spcPts val="600"/>
              </a:spcAft>
            </a:pPr>
            <a:r>
              <a:rPr kumimoji="1" lang="ja-JP" altLang="en-US" sz="1400" b="1" dirty="0">
                <a:solidFill>
                  <a:schemeClr val="accent3"/>
                </a:solidFill>
                <a:latin typeface="メイリオ" pitchFamily="50" charset="-128"/>
                <a:ea typeface="メイリオ" pitchFamily="50" charset="-128"/>
                <a:cs typeface="メイリオ" pitchFamily="50" charset="-128"/>
              </a:rPr>
              <a:t>国民年金保険料</a:t>
            </a:r>
          </a:p>
        </p:txBody>
      </p:sp>
      <p:sp>
        <p:nvSpPr>
          <p:cNvPr id="11" name="正方形/長方形 10">
            <a:extLst>
              <a:ext uri="{FF2B5EF4-FFF2-40B4-BE49-F238E27FC236}">
                <a16:creationId xmlns:a16="http://schemas.microsoft.com/office/drawing/2014/main" id="{1F9ECA6F-B591-FCFB-8686-21579473E423}"/>
              </a:ext>
            </a:extLst>
          </p:cNvPr>
          <p:cNvSpPr/>
          <p:nvPr/>
        </p:nvSpPr>
        <p:spPr bwMode="auto">
          <a:xfrm>
            <a:off x="3620532" y="3681484"/>
            <a:ext cx="1080000" cy="1800000"/>
          </a:xfrm>
          <a:prstGeom prst="rect">
            <a:avLst/>
          </a:prstGeom>
          <a:solidFill>
            <a:srgbClr val="E2F1FA"/>
          </a:solidFill>
          <a:ln w="190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400" b="1" dirty="0">
                <a:latin typeface="メイリオ" pitchFamily="50" charset="-128"/>
                <a:ea typeface="メイリオ" pitchFamily="50" charset="-128"/>
                <a:cs typeface="メイリオ" pitchFamily="50" charset="-128"/>
              </a:rPr>
              <a:t>国庫負担</a:t>
            </a:r>
          </a:p>
        </p:txBody>
      </p:sp>
      <p:grpSp>
        <p:nvGrpSpPr>
          <p:cNvPr id="12" name="グループ化 11">
            <a:extLst>
              <a:ext uri="{FF2B5EF4-FFF2-40B4-BE49-F238E27FC236}">
                <a16:creationId xmlns:a16="http://schemas.microsoft.com/office/drawing/2014/main" id="{FF01DFFD-9276-8F9D-3408-A695F294041B}"/>
              </a:ext>
            </a:extLst>
          </p:cNvPr>
          <p:cNvGrpSpPr/>
          <p:nvPr/>
        </p:nvGrpSpPr>
        <p:grpSpPr>
          <a:xfrm>
            <a:off x="614351" y="5524544"/>
            <a:ext cx="8731138" cy="496744"/>
            <a:chOff x="632520" y="3536100"/>
            <a:chExt cx="8640960" cy="496744"/>
          </a:xfrm>
          <a:solidFill>
            <a:srgbClr val="FF9933"/>
          </a:solidFill>
        </p:grpSpPr>
        <p:sp>
          <p:nvSpPr>
            <p:cNvPr id="13" name="台形 12">
              <a:extLst>
                <a:ext uri="{FF2B5EF4-FFF2-40B4-BE49-F238E27FC236}">
                  <a16:creationId xmlns:a16="http://schemas.microsoft.com/office/drawing/2014/main" id="{BF47F11E-4FE3-4118-F3E3-EB18191902E7}"/>
                </a:ext>
              </a:extLst>
            </p:cNvPr>
            <p:cNvSpPr/>
            <p:nvPr/>
          </p:nvSpPr>
          <p:spPr bwMode="auto">
            <a:xfrm>
              <a:off x="4738019" y="3673260"/>
              <a:ext cx="431005" cy="359584"/>
            </a:xfrm>
            <a:prstGeom prst="trapezoid">
              <a:avLst>
                <a:gd name="adj" fmla="val 44842"/>
              </a:avLst>
            </a:prstGeom>
            <a:grpFill/>
            <a:ln w="28575">
              <a:solidFill>
                <a:schemeClr val="accent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4" name="正方形/長方形 13">
              <a:extLst>
                <a:ext uri="{FF2B5EF4-FFF2-40B4-BE49-F238E27FC236}">
                  <a16:creationId xmlns:a16="http://schemas.microsoft.com/office/drawing/2014/main" id="{2D3925C9-19D8-3D67-0159-5D706D292EB5}"/>
                </a:ext>
              </a:extLst>
            </p:cNvPr>
            <p:cNvSpPr/>
            <p:nvPr/>
          </p:nvSpPr>
          <p:spPr bwMode="auto">
            <a:xfrm flipV="1">
              <a:off x="632520" y="3536100"/>
              <a:ext cx="8640960" cy="144471"/>
            </a:xfrm>
            <a:prstGeom prst="rect">
              <a:avLst/>
            </a:prstGeom>
            <a:grpFill/>
            <a:ln w="19050">
              <a:solidFill>
                <a:schemeClr val="accent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sp>
        <p:nvSpPr>
          <p:cNvPr id="16" name="正方形/長方形 15">
            <a:extLst>
              <a:ext uri="{FF2B5EF4-FFF2-40B4-BE49-F238E27FC236}">
                <a16:creationId xmlns:a16="http://schemas.microsoft.com/office/drawing/2014/main" id="{085C8384-5A8E-3B03-083D-E13ACB35D6AA}"/>
              </a:ext>
              <a:ext uri="{C183D7F6-B498-43B3-948B-1728B52AA6E4}">
                <adec:decorative xmlns:adec="http://schemas.microsoft.com/office/drawing/2017/decorative" val="1"/>
              </a:ext>
            </a:extLst>
          </p:cNvPr>
          <p:cNvSpPr/>
          <p:nvPr/>
        </p:nvSpPr>
        <p:spPr bwMode="auto">
          <a:xfrm>
            <a:off x="5169460" y="3308888"/>
            <a:ext cx="3924000" cy="329536"/>
          </a:xfrm>
          <a:prstGeom prst="rect">
            <a:avLst/>
          </a:prstGeom>
          <a:noFill/>
          <a:ln w="28575">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8" name="正方形/長方形 17">
            <a:extLst>
              <a:ext uri="{FF2B5EF4-FFF2-40B4-BE49-F238E27FC236}">
                <a16:creationId xmlns:a16="http://schemas.microsoft.com/office/drawing/2014/main" id="{375653FD-03E9-DCBD-1606-0B9D6DCDB391}"/>
              </a:ext>
            </a:extLst>
          </p:cNvPr>
          <p:cNvSpPr/>
          <p:nvPr/>
        </p:nvSpPr>
        <p:spPr bwMode="auto">
          <a:xfrm>
            <a:off x="5157857" y="3681684"/>
            <a:ext cx="1800000" cy="1800000"/>
          </a:xfrm>
          <a:prstGeom prst="rect">
            <a:avLst/>
          </a:prstGeom>
          <a:solidFill>
            <a:schemeClr val="accent3">
              <a:lumMod val="40000"/>
              <a:lumOff val="60000"/>
            </a:schemeClr>
          </a:solidFill>
          <a:ln w="190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b="1" dirty="0">
                <a:latin typeface="メイリオ" pitchFamily="50" charset="-128"/>
                <a:ea typeface="メイリオ" pitchFamily="50" charset="-128"/>
                <a:cs typeface="メイリオ" pitchFamily="50" charset="-128"/>
              </a:rPr>
              <a:t>基礎年金</a:t>
            </a:r>
          </a:p>
        </p:txBody>
      </p:sp>
      <p:sp>
        <p:nvSpPr>
          <p:cNvPr id="19" name="矢印: 下 18">
            <a:extLst>
              <a:ext uri="{FF2B5EF4-FFF2-40B4-BE49-F238E27FC236}">
                <a16:creationId xmlns:a16="http://schemas.microsoft.com/office/drawing/2014/main" id="{8F794DB9-2A12-59E5-9975-88EF29405448}"/>
              </a:ext>
              <a:ext uri="{C183D7F6-B498-43B3-948B-1728B52AA6E4}">
                <adec:decorative xmlns:adec="http://schemas.microsoft.com/office/drawing/2017/decorative" val="1"/>
              </a:ext>
            </a:extLst>
          </p:cNvPr>
          <p:cNvSpPr/>
          <p:nvPr/>
        </p:nvSpPr>
        <p:spPr bwMode="auto">
          <a:xfrm>
            <a:off x="6900072" y="3352201"/>
            <a:ext cx="490340" cy="257275"/>
          </a:xfrm>
          <a:prstGeom prst="downArrow">
            <a:avLst/>
          </a:prstGeom>
          <a:solidFill>
            <a:schemeClr val="accent2"/>
          </a:solidFill>
          <a:ln w="190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0" name="吹き出し: 角を丸めた四角形 19">
            <a:extLst>
              <a:ext uri="{FF2B5EF4-FFF2-40B4-BE49-F238E27FC236}">
                <a16:creationId xmlns:a16="http://schemas.microsoft.com/office/drawing/2014/main" id="{36D5952A-84BC-CB47-ED5D-C76D87D6D8E6}"/>
              </a:ext>
            </a:extLst>
          </p:cNvPr>
          <p:cNvSpPr/>
          <p:nvPr/>
        </p:nvSpPr>
        <p:spPr bwMode="auto">
          <a:xfrm>
            <a:off x="812800" y="3108300"/>
            <a:ext cx="611807" cy="216000"/>
          </a:xfrm>
          <a:prstGeom prst="wedgeRoundRectCallout">
            <a:avLst>
              <a:gd name="adj1" fmla="val 39366"/>
              <a:gd name="adj2" fmla="val 197187"/>
              <a:gd name="adj3" fmla="val 16667"/>
            </a:avLst>
          </a:prstGeom>
          <a:solidFill>
            <a:schemeClr val="bg1"/>
          </a:solidFill>
          <a:ln w="12700">
            <a:solidFill>
              <a:schemeClr val="tx2"/>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tx2"/>
                </a:solidFill>
                <a:latin typeface="メイリオ" pitchFamily="50" charset="-128"/>
                <a:ea typeface="メイリオ" pitchFamily="50" charset="-128"/>
                <a:cs typeface="メイリオ" pitchFamily="50" charset="-128"/>
              </a:rPr>
              <a:t>固定</a:t>
            </a:r>
          </a:p>
        </p:txBody>
      </p:sp>
      <p:sp>
        <p:nvSpPr>
          <p:cNvPr id="21" name="吹き出し: 角を丸めた四角形 20">
            <a:extLst>
              <a:ext uri="{FF2B5EF4-FFF2-40B4-BE49-F238E27FC236}">
                <a16:creationId xmlns:a16="http://schemas.microsoft.com/office/drawing/2014/main" id="{370069F2-53C5-A029-C212-446CFC9C9BEB}"/>
              </a:ext>
            </a:extLst>
          </p:cNvPr>
          <p:cNvSpPr/>
          <p:nvPr/>
        </p:nvSpPr>
        <p:spPr bwMode="auto">
          <a:xfrm>
            <a:off x="7390412" y="2956613"/>
            <a:ext cx="1296000" cy="216000"/>
          </a:xfrm>
          <a:prstGeom prst="wedgeRoundRectCallout">
            <a:avLst>
              <a:gd name="adj1" fmla="val -63999"/>
              <a:gd name="adj2" fmla="val 137769"/>
              <a:gd name="adj3" fmla="val 16667"/>
            </a:avLst>
          </a:prstGeom>
          <a:solidFill>
            <a:schemeClr val="bg1"/>
          </a:solidFill>
          <a:ln w="12700">
            <a:solidFill>
              <a:schemeClr val="accent3"/>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accent3"/>
                </a:solidFill>
                <a:latin typeface="メイリオ" pitchFamily="50" charset="-128"/>
                <a:ea typeface="メイリオ" pitchFamily="50" charset="-128"/>
                <a:cs typeface="メイリオ" pitchFamily="50" charset="-128"/>
              </a:rPr>
              <a:t>スライド調整</a:t>
            </a:r>
          </a:p>
        </p:txBody>
      </p:sp>
      <p:sp>
        <p:nvSpPr>
          <p:cNvPr id="23" name="正方形/長方形 22">
            <a:extLst>
              <a:ext uri="{FF2B5EF4-FFF2-40B4-BE49-F238E27FC236}">
                <a16:creationId xmlns:a16="http://schemas.microsoft.com/office/drawing/2014/main" id="{6309C869-5885-6A33-973F-6F7C48476B45}"/>
              </a:ext>
            </a:extLst>
          </p:cNvPr>
          <p:cNvSpPr/>
          <p:nvPr/>
        </p:nvSpPr>
        <p:spPr bwMode="auto">
          <a:xfrm>
            <a:off x="6932289" y="3681484"/>
            <a:ext cx="2160000" cy="1800000"/>
          </a:xfrm>
          <a:prstGeom prst="rect">
            <a:avLst/>
          </a:prstGeom>
          <a:solidFill>
            <a:schemeClr val="bg2">
              <a:lumMod val="90000"/>
            </a:schemeClr>
          </a:solidFill>
          <a:ln w="190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b="1" dirty="0">
                <a:latin typeface="メイリオ" pitchFamily="50" charset="-128"/>
                <a:ea typeface="メイリオ" pitchFamily="50" charset="-128"/>
                <a:cs typeface="メイリオ" pitchFamily="50" charset="-128"/>
              </a:rPr>
              <a:t>報酬比例部分</a:t>
            </a:r>
          </a:p>
        </p:txBody>
      </p:sp>
      <p:sp>
        <p:nvSpPr>
          <p:cNvPr id="24" name="テキスト ボックス 23">
            <a:extLst>
              <a:ext uri="{FF2B5EF4-FFF2-40B4-BE49-F238E27FC236}">
                <a16:creationId xmlns:a16="http://schemas.microsoft.com/office/drawing/2014/main" id="{1B85174E-E255-6180-A118-16D719C79D8D}"/>
              </a:ext>
            </a:extLst>
          </p:cNvPr>
          <p:cNvSpPr txBox="1"/>
          <p:nvPr/>
        </p:nvSpPr>
        <p:spPr>
          <a:xfrm>
            <a:off x="627478" y="1285828"/>
            <a:ext cx="8704882" cy="1080000"/>
          </a:xfrm>
          <a:prstGeom prst="roundRect">
            <a:avLst/>
          </a:prstGeom>
          <a:solidFill>
            <a:srgbClr val="FFFBFB"/>
          </a:solidFill>
          <a:ln w="6350">
            <a:solidFill>
              <a:schemeClr val="accent4"/>
            </a:solidFill>
          </a:ln>
        </p:spPr>
        <p:txBody>
          <a:bodyPr wrap="square" rtlCol="0" anchor="ctr" anchorCtr="0">
            <a:noAutofit/>
          </a:bodyPr>
          <a:lstStyle/>
          <a:p>
            <a:pPr marL="266700" indent="-26670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調整期間を一致させるために基礎年金水準と報酬比例水準を同時に決定</a:t>
            </a:r>
            <a:endParaRPr kumimoji="1" lang="en-US" altLang="ja-JP" sz="1400" dirty="0">
              <a:latin typeface="メイリオ" panose="020B0604030504040204" pitchFamily="50" charset="-128"/>
              <a:ea typeface="メイリオ" panose="020B0604030504040204" pitchFamily="50" charset="-128"/>
            </a:endParaRPr>
          </a:p>
          <a:p>
            <a:pPr marL="266700" indent="-266700">
              <a:lnSpc>
                <a:spcPts val="1000"/>
              </a:lnSpc>
              <a:buFont typeface="Wingdings" panose="05000000000000000000" pitchFamily="2" charset="2"/>
              <a:buChar char="u"/>
            </a:pPr>
            <a:endParaRPr kumimoji="1" lang="en-US" altLang="ja-JP" sz="1200" dirty="0">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公的年金全体の財政均衡で</a:t>
            </a:r>
            <a:r>
              <a:rPr lang="ja-JP" altLang="en-US" sz="1400" dirty="0">
                <a:latin typeface="メイリオ" panose="020B0604030504040204" pitchFamily="50" charset="-128"/>
                <a:ea typeface="メイリオ" panose="020B0604030504040204" pitchFamily="50" charset="-128"/>
              </a:rPr>
              <a:t>年金</a:t>
            </a:r>
            <a:r>
              <a:rPr kumimoji="1" lang="ja-JP" altLang="en-US" sz="1400" dirty="0">
                <a:latin typeface="メイリオ" panose="020B0604030504040204" pitchFamily="50" charset="-128"/>
                <a:ea typeface="メイリオ" panose="020B0604030504040204" pitchFamily="50" charset="-128"/>
              </a:rPr>
              <a:t>水準を決定することとなり、全国民共通の基礎年金という制度の趣旨に適合</a:t>
            </a:r>
            <a:endParaRPr kumimoji="1" lang="en-US" altLang="ja-JP" sz="1400" dirty="0">
              <a:latin typeface="メイリオ" panose="020B0604030504040204" pitchFamily="50" charset="-128"/>
              <a:ea typeface="メイリオ" panose="020B0604030504040204" pitchFamily="50" charset="-128"/>
            </a:endParaRPr>
          </a:p>
        </p:txBody>
      </p:sp>
      <p:cxnSp>
        <p:nvCxnSpPr>
          <p:cNvPr id="26" name="直線コネクタ 25">
            <a:extLst>
              <a:ext uri="{FF2B5EF4-FFF2-40B4-BE49-F238E27FC236}">
                <a16:creationId xmlns:a16="http://schemas.microsoft.com/office/drawing/2014/main" id="{637BA243-A3EE-E107-E5CD-B5F6B5075F13}"/>
              </a:ext>
              <a:ext uri="{C183D7F6-B498-43B3-948B-1728B52AA6E4}">
                <adec:decorative xmlns:adec="http://schemas.microsoft.com/office/drawing/2017/decorative" val="1"/>
              </a:ext>
            </a:extLst>
          </p:cNvPr>
          <p:cNvCxnSpPr>
            <a:cxnSpLocks/>
          </p:cNvCxnSpPr>
          <p:nvPr/>
        </p:nvCxnSpPr>
        <p:spPr>
          <a:xfrm>
            <a:off x="740532" y="5049180"/>
            <a:ext cx="208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5391DE9-149B-CEC8-6685-41F01361092B}"/>
              </a:ext>
              <a:ext uri="{C183D7F6-B498-43B3-948B-1728B52AA6E4}">
                <adec:decorative xmlns:adec="http://schemas.microsoft.com/office/drawing/2017/decorative" val="1"/>
              </a:ext>
            </a:extLst>
          </p:cNvPr>
          <p:cNvCxnSpPr>
            <a:cxnSpLocks/>
          </p:cNvCxnSpPr>
          <p:nvPr/>
        </p:nvCxnSpPr>
        <p:spPr>
          <a:xfrm>
            <a:off x="2828532" y="5121188"/>
            <a:ext cx="792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6658CE0-1B72-7651-9DE5-37FCD83FF76D}"/>
              </a:ext>
            </a:extLst>
          </p:cNvPr>
          <p:cNvSpPr txBox="1"/>
          <p:nvPr/>
        </p:nvSpPr>
        <p:spPr>
          <a:xfrm>
            <a:off x="3314818" y="2606713"/>
            <a:ext cx="3276364" cy="338554"/>
          </a:xfrm>
          <a:prstGeom prst="rect">
            <a:avLst/>
          </a:prstGeom>
          <a:noFill/>
        </p:spPr>
        <p:txBody>
          <a:bodyPr wrap="square" rtlCol="0">
            <a:spAutoFit/>
          </a:bodyPr>
          <a:lstStyle/>
          <a:p>
            <a:pPr algn="ctr"/>
            <a:r>
              <a:rPr kumimoji="1" lang="ja-JP" altLang="en-US" sz="1600" b="1" dirty="0">
                <a:solidFill>
                  <a:schemeClr val="tx2"/>
                </a:solidFill>
              </a:rPr>
              <a:t>調整期間の一致（１段階方式）</a:t>
            </a:r>
          </a:p>
        </p:txBody>
      </p:sp>
    </p:spTree>
    <p:extLst>
      <p:ext uri="{BB962C8B-B14F-4D97-AF65-F5344CB8AC3E}">
        <p14:creationId xmlns:p14="http://schemas.microsoft.com/office/powerpoint/2010/main" val="2370990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A510C8F-3861-1634-3B8D-B2310D278AD2}"/>
              </a:ext>
            </a:extLst>
          </p:cNvPr>
          <p:cNvSpPr>
            <a:spLocks noGrp="1"/>
          </p:cNvSpPr>
          <p:nvPr>
            <p:ph type="ftr" sz="quarter" idx="10"/>
          </p:nvPr>
        </p:nvSpPr>
        <p:spPr/>
        <p:txBody>
          <a:bodyPr/>
          <a:lstStyle/>
          <a:p>
            <a:r>
              <a:rPr lang="en-US" altLang="ja-JP"/>
              <a:t>© </a:t>
            </a:r>
            <a:r>
              <a:rPr lang="ja-JP" altLang="en-US"/>
              <a:t>ワーク・ライフ・サポート大泉</a:t>
            </a:r>
            <a:endParaRPr lang="ja-JP" altLang="en-US" dirty="0"/>
          </a:p>
        </p:txBody>
      </p:sp>
      <p:sp>
        <p:nvSpPr>
          <p:cNvPr id="3" name="スライド番号プレースホルダー 2">
            <a:extLst>
              <a:ext uri="{FF2B5EF4-FFF2-40B4-BE49-F238E27FC236}">
                <a16:creationId xmlns:a16="http://schemas.microsoft.com/office/drawing/2014/main" id="{891EC420-CEE3-EAE2-2FD0-88F086793490}"/>
              </a:ext>
            </a:extLst>
          </p:cNvPr>
          <p:cNvSpPr>
            <a:spLocks noGrp="1"/>
          </p:cNvSpPr>
          <p:nvPr>
            <p:ph type="sldNum" sz="quarter" idx="11"/>
          </p:nvPr>
        </p:nvSpPr>
        <p:spPr/>
        <p:txBody>
          <a:bodyPr/>
          <a:lstStyle/>
          <a:p>
            <a:fld id="{FB3508C7-2FE0-4945-9CBD-863E05F850D2}" type="slidenum">
              <a:rPr lang="ja-JP" altLang="en-US" smtClean="0"/>
              <a:pPr/>
              <a:t>35</a:t>
            </a:fld>
            <a:endParaRPr lang="ja-JP" altLang="en-US" dirty="0"/>
          </a:p>
        </p:txBody>
      </p:sp>
      <p:sp>
        <p:nvSpPr>
          <p:cNvPr id="5" name="タイトル 3">
            <a:extLst>
              <a:ext uri="{FF2B5EF4-FFF2-40B4-BE49-F238E27FC236}">
                <a16:creationId xmlns:a16="http://schemas.microsoft.com/office/drawing/2014/main" id="{A036D7AB-1B25-B6DC-AAA3-75E88A69D1DF}"/>
              </a:ext>
            </a:extLst>
          </p:cNvPr>
          <p:cNvSpPr>
            <a:spLocks noGrp="1"/>
          </p:cNvSpPr>
          <p:nvPr>
            <p:ph type="title"/>
          </p:nvPr>
        </p:nvSpPr>
        <p:spPr>
          <a:xfrm>
            <a:off x="273050" y="152400"/>
            <a:ext cx="9359900" cy="396875"/>
          </a:xfrm>
        </p:spPr>
        <p:txBody>
          <a:bodyPr/>
          <a:lstStyle/>
          <a:p>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kumimoji="1" lang="ja-JP" altLang="en-US" b="1" dirty="0">
              <a:solidFill>
                <a:schemeClr val="tx2"/>
              </a:solidFill>
            </a:endParaRPr>
          </a:p>
        </p:txBody>
      </p:sp>
      <p:sp>
        <p:nvSpPr>
          <p:cNvPr id="6" name="テキスト ボックス 5">
            <a:extLst>
              <a:ext uri="{FF2B5EF4-FFF2-40B4-BE49-F238E27FC236}">
                <a16:creationId xmlns:a16="http://schemas.microsoft.com/office/drawing/2014/main" id="{6E7EE30A-C75A-5218-29B8-6C8BCF2BE8BF}"/>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参考２：基礎年金拠出金の見直しイメージ　⑲</a:t>
            </a:r>
            <a:endParaRPr kumimoji="1" lang="ja-JP" altLang="en-US" sz="1600" dirty="0">
              <a:solidFill>
                <a:schemeClr val="accent1"/>
              </a:solidFill>
              <a:latin typeface="+mj-ea"/>
              <a:ea typeface="+mj-ea"/>
            </a:endParaRPr>
          </a:p>
        </p:txBody>
      </p:sp>
      <p:sp>
        <p:nvSpPr>
          <p:cNvPr id="4" name="テキスト ボックス 3">
            <a:extLst>
              <a:ext uri="{FF2B5EF4-FFF2-40B4-BE49-F238E27FC236}">
                <a16:creationId xmlns:a16="http://schemas.microsoft.com/office/drawing/2014/main" id="{792EBECA-7EC2-288F-733D-E79C4282C52A}"/>
              </a:ext>
            </a:extLst>
          </p:cNvPr>
          <p:cNvSpPr txBox="1"/>
          <p:nvPr/>
        </p:nvSpPr>
        <p:spPr>
          <a:xfrm>
            <a:off x="623832" y="1124744"/>
            <a:ext cx="8704882" cy="1044116"/>
          </a:xfrm>
          <a:prstGeom prst="roundRect">
            <a:avLst/>
          </a:prstGeom>
          <a:solidFill>
            <a:srgbClr val="FFFBFB"/>
          </a:solidFill>
          <a:ln w="6350">
            <a:solidFill>
              <a:schemeClr val="accent4"/>
            </a:solidFill>
          </a:ln>
        </p:spPr>
        <p:txBody>
          <a:bodyPr wrap="square" rtlCol="0" anchor="ctr" anchorCtr="0">
            <a:noAutofit/>
          </a:bodyPr>
          <a:lstStyle/>
          <a:p>
            <a:pPr marL="266700" indent="-26670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基礎年金の給付調整の早期終了（マクロ経済スライドの調整期間の一致）には、公的年金全体の財政均衡で基礎年金水準を決定するとともに、基礎年金拠出金の見直しが必要</a:t>
            </a:r>
            <a:endParaRPr kumimoji="1" lang="en-US" altLang="ja-JP" sz="1400" dirty="0">
              <a:latin typeface="メイリオ" panose="020B0604030504040204" pitchFamily="50" charset="-128"/>
              <a:ea typeface="メイリオ" panose="020B0604030504040204" pitchFamily="50" charset="-128"/>
            </a:endParaRPr>
          </a:p>
          <a:p>
            <a:pPr marL="176212">
              <a:lnSpc>
                <a:spcPts val="500"/>
              </a:lnSpc>
            </a:pPr>
            <a:endParaRPr kumimoji="1" lang="en-US" altLang="ja-JP" sz="1200" dirty="0">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各制度からの拠出金の額は、①毎年の保険料で賄う部分については現行と同じ加入者割、②積立金で賄う部分については各制度の積立金の額により按分</a:t>
            </a:r>
            <a:endParaRPr kumimoji="1" lang="en-US" altLang="ja-JP" sz="14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9D6C2AAB-244C-D976-159F-3EDE77C44AEF}"/>
              </a:ext>
            </a:extLst>
          </p:cNvPr>
          <p:cNvSpPr/>
          <p:nvPr/>
        </p:nvSpPr>
        <p:spPr bwMode="auto">
          <a:xfrm>
            <a:off x="623832" y="3224825"/>
            <a:ext cx="2232000" cy="2124236"/>
          </a:xfrm>
          <a:prstGeom prst="rect">
            <a:avLst/>
          </a:prstGeom>
          <a:solidFill>
            <a:schemeClr val="bg2"/>
          </a:solidFill>
          <a:ln w="28575">
            <a:solidFill>
              <a:schemeClr val="accent2"/>
            </a:solidFill>
          </a:ln>
          <a:effectLst/>
        </p:spPr>
        <p:txBody>
          <a:bodyPr rot="0" spcFirstLastPara="0" vertOverflow="overflow" horzOverflow="overflow" vert="horz" wrap="square" lIns="108000" tIns="108000" rIns="108000" bIns="90000" numCol="1" spcCol="0" rtlCol="0" fromWordArt="0" anchor="ctr" anchorCtr="1" forceAA="0" compatLnSpc="1">
            <a:prstTxWarp prst="textNoShape">
              <a:avLst/>
            </a:prstTxWarp>
            <a:noAutofit/>
          </a:bodyPr>
          <a:lstStyle/>
          <a:p>
            <a:pPr algn="ctr">
              <a:spcBef>
                <a:spcPct val="0"/>
              </a:spcBef>
              <a:spcAft>
                <a:spcPts val="600"/>
              </a:spcAft>
            </a:pPr>
            <a:r>
              <a:rPr lang="ja-JP" altLang="en-US" sz="1400" b="1" dirty="0">
                <a:latin typeface="メイリオ" pitchFamily="50" charset="-128"/>
                <a:ea typeface="メイリオ" pitchFamily="50" charset="-128"/>
                <a:cs typeface="メイリオ" pitchFamily="50" charset="-128"/>
              </a:rPr>
              <a:t>基礎年金拠出金</a:t>
            </a:r>
            <a:endParaRPr lang="en-US" altLang="ja-JP" sz="1400" b="1" dirty="0">
              <a:latin typeface="メイリオ" pitchFamily="50" charset="-128"/>
              <a:ea typeface="メイリオ" pitchFamily="50" charset="-128"/>
              <a:cs typeface="メイリオ" pitchFamily="50" charset="-128"/>
            </a:endParaRPr>
          </a:p>
          <a:p>
            <a:pPr algn="ctr">
              <a:spcBef>
                <a:spcPct val="0"/>
              </a:spcBef>
              <a:spcAft>
                <a:spcPts val="600"/>
              </a:spcAft>
            </a:pPr>
            <a:r>
              <a:rPr kumimoji="1" lang="ja-JP" altLang="en-US" sz="1400" b="1" dirty="0">
                <a:latin typeface="メイリオ" pitchFamily="50" charset="-128"/>
                <a:ea typeface="メイリオ" pitchFamily="50" charset="-128"/>
                <a:cs typeface="メイリオ" pitchFamily="50" charset="-128"/>
              </a:rPr>
              <a:t>（国庫負担分除く）</a:t>
            </a:r>
          </a:p>
        </p:txBody>
      </p:sp>
      <p:grpSp>
        <p:nvGrpSpPr>
          <p:cNvPr id="34" name="グループ化 33">
            <a:extLst>
              <a:ext uri="{FF2B5EF4-FFF2-40B4-BE49-F238E27FC236}">
                <a16:creationId xmlns:a16="http://schemas.microsoft.com/office/drawing/2014/main" id="{BE77B40B-D83C-4E10-F7D6-BDC4E6B8FB20}"/>
              </a:ext>
            </a:extLst>
          </p:cNvPr>
          <p:cNvGrpSpPr/>
          <p:nvPr/>
        </p:nvGrpSpPr>
        <p:grpSpPr>
          <a:xfrm>
            <a:off x="7041480" y="3224823"/>
            <a:ext cx="2232000" cy="2195872"/>
            <a:chOff x="6885140" y="3428998"/>
            <a:chExt cx="2232000" cy="2195872"/>
          </a:xfrm>
        </p:grpSpPr>
        <p:sp>
          <p:nvSpPr>
            <p:cNvPr id="19" name="正方形/長方形 18">
              <a:extLst>
                <a:ext uri="{FF2B5EF4-FFF2-40B4-BE49-F238E27FC236}">
                  <a16:creationId xmlns:a16="http://schemas.microsoft.com/office/drawing/2014/main" id="{F8E31D44-8ABF-BAC5-7E1D-6FAEAF89EF3D}"/>
                </a:ext>
              </a:extLst>
            </p:cNvPr>
            <p:cNvSpPr/>
            <p:nvPr/>
          </p:nvSpPr>
          <p:spPr bwMode="auto">
            <a:xfrm>
              <a:off x="6885140" y="3428998"/>
              <a:ext cx="2232000" cy="1274540"/>
            </a:xfrm>
            <a:prstGeom prst="rect">
              <a:avLst/>
            </a:prstGeom>
            <a:solidFill>
              <a:srgbClr val="FFF4F3"/>
            </a:solidFill>
            <a:ln w="28575">
              <a:solidFill>
                <a:srgbClr val="FF9225"/>
              </a:solidFill>
            </a:ln>
            <a:effectLst/>
          </p:spPr>
          <p:txBody>
            <a:bodyPr rot="0" spcFirstLastPara="0" vertOverflow="overflow" horzOverflow="overflow" vert="horz" wrap="square" lIns="108000" tIns="108000" rIns="108000" bIns="90000" numCol="1" spcCol="0" rtlCol="0" fromWordArt="0" anchor="ctr" anchorCtr="1" forceAA="0" compatLnSpc="1">
              <a:prstTxWarp prst="textNoShape">
                <a:avLst/>
              </a:prstTxWarp>
              <a:noAutofit/>
            </a:bodyPr>
            <a:lstStyle/>
            <a:p>
              <a:pPr algn="ctr">
                <a:spcBef>
                  <a:spcPct val="0"/>
                </a:spcBef>
                <a:spcAft>
                  <a:spcPts val="600"/>
                </a:spcAft>
              </a:pPr>
              <a:endParaRPr kumimoji="1" lang="ja-JP" altLang="en-US" sz="1400" b="1" dirty="0">
                <a:solidFill>
                  <a:srgbClr val="4D4D4D"/>
                </a:solidFill>
                <a:latin typeface="メイリオ" pitchFamily="50" charset="-128"/>
                <a:ea typeface="メイリオ" pitchFamily="50" charset="-128"/>
                <a:cs typeface="メイリオ" pitchFamily="50" charset="-128"/>
              </a:endParaRPr>
            </a:p>
          </p:txBody>
        </p:sp>
        <p:sp>
          <p:nvSpPr>
            <p:cNvPr id="20" name="正方形/長方形 19">
              <a:extLst>
                <a:ext uri="{FF2B5EF4-FFF2-40B4-BE49-F238E27FC236}">
                  <a16:creationId xmlns:a16="http://schemas.microsoft.com/office/drawing/2014/main" id="{1A98FEF6-EA8D-943C-6B2D-3858D62756F5}"/>
                </a:ext>
              </a:extLst>
            </p:cNvPr>
            <p:cNvSpPr/>
            <p:nvPr/>
          </p:nvSpPr>
          <p:spPr bwMode="auto">
            <a:xfrm>
              <a:off x="6885140" y="4703538"/>
              <a:ext cx="2232000" cy="849694"/>
            </a:xfrm>
            <a:prstGeom prst="rect">
              <a:avLst/>
            </a:prstGeom>
            <a:solidFill>
              <a:srgbClr val="E3F2D2"/>
            </a:solidFill>
            <a:ln w="28575">
              <a:solidFill>
                <a:srgbClr val="00B050"/>
              </a:solidFill>
            </a:ln>
            <a:effectLst/>
          </p:spPr>
          <p:txBody>
            <a:bodyPr rot="0" spcFirstLastPara="0" vertOverflow="overflow" horzOverflow="overflow" vert="horz" wrap="square" lIns="108000" tIns="108000" rIns="108000" bIns="90000" numCol="1" spcCol="0" rtlCol="0" fromWordArt="0" anchor="ctr" anchorCtr="1" forceAA="0" compatLnSpc="1">
              <a:prstTxWarp prst="textNoShape">
                <a:avLst/>
              </a:prstTxWarp>
              <a:noAutofit/>
            </a:bodyPr>
            <a:lstStyle/>
            <a:p>
              <a:pPr algn="ctr">
                <a:lnSpc>
                  <a:spcPct val="140000"/>
                </a:lnSpc>
                <a:spcBef>
                  <a:spcPct val="0"/>
                </a:spcBef>
                <a:spcAft>
                  <a:spcPts val="600"/>
                </a:spcAft>
              </a:pPr>
              <a:endParaRPr kumimoji="1" lang="ja-JP" altLang="en-US" sz="1400" b="1" dirty="0">
                <a:solidFill>
                  <a:srgbClr val="4D4D4D"/>
                </a:solidFill>
                <a:latin typeface="メイリオ" pitchFamily="50" charset="-128"/>
                <a:ea typeface="メイリオ" pitchFamily="50" charset="-128"/>
                <a:cs typeface="メイリオ" pitchFamily="50" charset="-128"/>
              </a:endParaRPr>
            </a:p>
          </p:txBody>
        </p:sp>
        <p:cxnSp>
          <p:nvCxnSpPr>
            <p:cNvPr id="24" name="直線コネクタ 23">
              <a:extLst>
                <a:ext uri="{FF2B5EF4-FFF2-40B4-BE49-F238E27FC236}">
                  <a16:creationId xmlns:a16="http://schemas.microsoft.com/office/drawing/2014/main" id="{FC138B2B-D2E6-44E9-CF0F-6E3201CBFA75}"/>
                </a:ext>
              </a:extLst>
            </p:cNvPr>
            <p:cNvCxnSpPr>
              <a:cxnSpLocks/>
            </p:cNvCxnSpPr>
            <p:nvPr/>
          </p:nvCxnSpPr>
          <p:spPr>
            <a:xfrm>
              <a:off x="7545288" y="3449862"/>
              <a:ext cx="0" cy="1274538"/>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A56789B-8A4A-9BC7-2545-A264E813916B}"/>
                </a:ext>
              </a:extLst>
            </p:cNvPr>
            <p:cNvCxnSpPr>
              <a:cxnSpLocks/>
            </p:cNvCxnSpPr>
            <p:nvPr/>
          </p:nvCxnSpPr>
          <p:spPr>
            <a:xfrm>
              <a:off x="7293260" y="4724400"/>
              <a:ext cx="0" cy="828832"/>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BAE75E68-3B7A-CF15-1182-2A825847C2A1}"/>
                </a:ext>
              </a:extLst>
            </p:cNvPr>
            <p:cNvSpPr txBox="1"/>
            <p:nvPr/>
          </p:nvSpPr>
          <p:spPr>
            <a:xfrm>
              <a:off x="7015159" y="3575853"/>
              <a:ext cx="400110" cy="972108"/>
            </a:xfrm>
            <a:prstGeom prst="rect">
              <a:avLst/>
            </a:prstGeom>
            <a:noFill/>
            <a:ln w="28575">
              <a:noFill/>
            </a:ln>
          </p:spPr>
          <p:txBody>
            <a:bodyPr vert="eaVert" wrap="square" rtlCol="0" anchor="ctr" anchorCtr="1">
              <a:spAutoFit/>
            </a:bodyPr>
            <a:lstStyle/>
            <a:p>
              <a:pPr algn="ctr"/>
              <a:r>
                <a:rPr kumimoji="1" lang="ja-JP" altLang="en-US" sz="1400" b="1" dirty="0"/>
                <a:t>国民年金</a:t>
              </a:r>
            </a:p>
          </p:txBody>
        </p:sp>
        <p:sp>
          <p:nvSpPr>
            <p:cNvPr id="29" name="テキスト ボックス 28">
              <a:extLst>
                <a:ext uri="{FF2B5EF4-FFF2-40B4-BE49-F238E27FC236}">
                  <a16:creationId xmlns:a16="http://schemas.microsoft.com/office/drawing/2014/main" id="{E049A3C3-861E-E341-FAE5-1E1C5F218BE0}"/>
                </a:ext>
              </a:extLst>
            </p:cNvPr>
            <p:cNvSpPr txBox="1"/>
            <p:nvPr/>
          </p:nvSpPr>
          <p:spPr>
            <a:xfrm>
              <a:off x="6912607" y="4652762"/>
              <a:ext cx="369332" cy="972108"/>
            </a:xfrm>
            <a:prstGeom prst="rect">
              <a:avLst/>
            </a:prstGeom>
            <a:noFill/>
            <a:ln w="28575">
              <a:noFill/>
            </a:ln>
          </p:spPr>
          <p:txBody>
            <a:bodyPr vert="eaVert" wrap="square" rtlCol="0" anchor="ctr" anchorCtr="1">
              <a:spAutoFit/>
            </a:bodyPr>
            <a:lstStyle/>
            <a:p>
              <a:pPr algn="ctr"/>
              <a:r>
                <a:rPr kumimoji="1" lang="ja-JP" altLang="en-US" sz="1200" b="1" dirty="0"/>
                <a:t>国民年金</a:t>
              </a:r>
            </a:p>
          </p:txBody>
        </p:sp>
        <p:sp>
          <p:nvSpPr>
            <p:cNvPr id="30" name="テキスト ボックス 29">
              <a:extLst>
                <a:ext uri="{FF2B5EF4-FFF2-40B4-BE49-F238E27FC236}">
                  <a16:creationId xmlns:a16="http://schemas.microsoft.com/office/drawing/2014/main" id="{235AEBDD-7EA4-448D-3E66-54AF29268632}"/>
                </a:ext>
              </a:extLst>
            </p:cNvPr>
            <p:cNvSpPr txBox="1"/>
            <p:nvPr/>
          </p:nvSpPr>
          <p:spPr>
            <a:xfrm>
              <a:off x="8159860" y="3590646"/>
              <a:ext cx="400110" cy="972108"/>
            </a:xfrm>
            <a:prstGeom prst="rect">
              <a:avLst/>
            </a:prstGeom>
            <a:noFill/>
            <a:ln w="28575">
              <a:noFill/>
            </a:ln>
          </p:spPr>
          <p:txBody>
            <a:bodyPr vert="eaVert" wrap="square" rtlCol="0" anchor="ctr" anchorCtr="1">
              <a:spAutoFit/>
            </a:bodyPr>
            <a:lstStyle/>
            <a:p>
              <a:pPr algn="ctr"/>
              <a:r>
                <a:rPr kumimoji="1" lang="ja-JP" altLang="en-US" sz="1400" b="1" dirty="0"/>
                <a:t>厚生年金</a:t>
              </a:r>
            </a:p>
          </p:txBody>
        </p:sp>
        <p:sp>
          <p:nvSpPr>
            <p:cNvPr id="32" name="テキスト ボックス 31">
              <a:extLst>
                <a:ext uri="{FF2B5EF4-FFF2-40B4-BE49-F238E27FC236}">
                  <a16:creationId xmlns:a16="http://schemas.microsoft.com/office/drawing/2014/main" id="{78EBDEBC-4804-74D5-B367-D0AA023EA0CC}"/>
                </a:ext>
              </a:extLst>
            </p:cNvPr>
            <p:cNvSpPr txBox="1"/>
            <p:nvPr/>
          </p:nvSpPr>
          <p:spPr>
            <a:xfrm>
              <a:off x="8077616" y="4642331"/>
              <a:ext cx="400110" cy="972108"/>
            </a:xfrm>
            <a:prstGeom prst="rect">
              <a:avLst/>
            </a:prstGeom>
            <a:noFill/>
            <a:ln w="28575">
              <a:noFill/>
            </a:ln>
          </p:spPr>
          <p:txBody>
            <a:bodyPr vert="eaVert" wrap="square" rtlCol="0" anchor="ctr" anchorCtr="1">
              <a:spAutoFit/>
            </a:bodyPr>
            <a:lstStyle/>
            <a:p>
              <a:pPr algn="ctr"/>
              <a:r>
                <a:rPr kumimoji="1" lang="ja-JP" altLang="en-US" sz="1400" b="1" dirty="0"/>
                <a:t>厚生年金</a:t>
              </a:r>
            </a:p>
          </p:txBody>
        </p:sp>
      </p:grpSp>
      <p:sp>
        <p:nvSpPr>
          <p:cNvPr id="37" name="矢印: 右 36">
            <a:extLst>
              <a:ext uri="{FF2B5EF4-FFF2-40B4-BE49-F238E27FC236}">
                <a16:creationId xmlns:a16="http://schemas.microsoft.com/office/drawing/2014/main" id="{AEBFE7F1-253E-A7EB-CA8B-69789BD99BCF}"/>
              </a:ext>
            </a:extLst>
          </p:cNvPr>
          <p:cNvSpPr/>
          <p:nvPr/>
        </p:nvSpPr>
        <p:spPr bwMode="auto">
          <a:xfrm>
            <a:off x="5745088" y="3404845"/>
            <a:ext cx="1224000" cy="936000"/>
          </a:xfrm>
          <a:prstGeom prst="rightArrow">
            <a:avLst>
              <a:gd name="adj1" fmla="val 50000"/>
              <a:gd name="adj2" fmla="val 14031"/>
            </a:avLst>
          </a:prstGeom>
          <a:solidFill>
            <a:srgbClr val="FFA347"/>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bg1"/>
                </a:solidFill>
                <a:latin typeface="メイリオ" pitchFamily="50" charset="-128"/>
                <a:ea typeface="メイリオ" pitchFamily="50" charset="-128"/>
                <a:cs typeface="メイリオ" pitchFamily="50" charset="-128"/>
              </a:rPr>
              <a:t>加入者数按分</a:t>
            </a:r>
          </a:p>
        </p:txBody>
      </p:sp>
      <p:sp>
        <p:nvSpPr>
          <p:cNvPr id="38" name="矢印: 右 37">
            <a:extLst>
              <a:ext uri="{FF2B5EF4-FFF2-40B4-BE49-F238E27FC236}">
                <a16:creationId xmlns:a16="http://schemas.microsoft.com/office/drawing/2014/main" id="{84F7ACAB-CAB2-B117-DE81-69704DDE9D5B}"/>
              </a:ext>
            </a:extLst>
          </p:cNvPr>
          <p:cNvSpPr/>
          <p:nvPr/>
        </p:nvSpPr>
        <p:spPr bwMode="auto">
          <a:xfrm>
            <a:off x="5745088" y="4471429"/>
            <a:ext cx="1224000" cy="936000"/>
          </a:xfrm>
          <a:prstGeom prst="rightArrow">
            <a:avLst>
              <a:gd name="adj1" fmla="val 50000"/>
              <a:gd name="adj2" fmla="val 14031"/>
            </a:avLst>
          </a:prstGeom>
          <a:solidFill>
            <a:srgbClr val="8FCE4A"/>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bg1"/>
                </a:solidFill>
                <a:latin typeface="メイリオ" pitchFamily="50" charset="-128"/>
                <a:ea typeface="メイリオ" pitchFamily="50" charset="-128"/>
                <a:cs typeface="メイリオ" pitchFamily="50" charset="-128"/>
              </a:rPr>
              <a:t>積立金按分</a:t>
            </a:r>
          </a:p>
        </p:txBody>
      </p:sp>
      <p:sp>
        <p:nvSpPr>
          <p:cNvPr id="40" name="左中かっこ 39">
            <a:extLst>
              <a:ext uri="{FF2B5EF4-FFF2-40B4-BE49-F238E27FC236}">
                <a16:creationId xmlns:a16="http://schemas.microsoft.com/office/drawing/2014/main" id="{D8613531-E7DC-CAD0-83CE-41BCD55F706F}"/>
              </a:ext>
              <a:ext uri="{C183D7F6-B498-43B3-948B-1728B52AA6E4}">
                <adec:decorative xmlns:adec="http://schemas.microsoft.com/office/drawing/2017/decorative" val="1"/>
              </a:ext>
            </a:extLst>
          </p:cNvPr>
          <p:cNvSpPr/>
          <p:nvPr/>
        </p:nvSpPr>
        <p:spPr>
          <a:xfrm rot="5400000">
            <a:off x="7284379" y="2753005"/>
            <a:ext cx="161778" cy="648072"/>
          </a:xfrm>
          <a:prstGeom prst="leftBrace">
            <a:avLst/>
          </a:prstGeom>
          <a:ln w="19050">
            <a:solidFill>
              <a:srgbClr val="FFA3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左中かっこ 41">
            <a:extLst>
              <a:ext uri="{FF2B5EF4-FFF2-40B4-BE49-F238E27FC236}">
                <a16:creationId xmlns:a16="http://schemas.microsoft.com/office/drawing/2014/main" id="{80A604CF-4F76-765C-0DEC-7958C58FB985}"/>
              </a:ext>
              <a:ext uri="{C183D7F6-B498-43B3-948B-1728B52AA6E4}">
                <adec:decorative xmlns:adec="http://schemas.microsoft.com/office/drawing/2017/decorative" val="1"/>
              </a:ext>
            </a:extLst>
          </p:cNvPr>
          <p:cNvSpPr/>
          <p:nvPr/>
        </p:nvSpPr>
        <p:spPr>
          <a:xfrm rot="5400000">
            <a:off x="8400627" y="2315968"/>
            <a:ext cx="161778" cy="1511920"/>
          </a:xfrm>
          <a:prstGeom prst="leftBrace">
            <a:avLst/>
          </a:prstGeom>
          <a:ln w="19050">
            <a:solidFill>
              <a:srgbClr val="FFA3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860048F3-55C5-EB9E-475A-1353193D5FB1}"/>
              </a:ext>
            </a:extLst>
          </p:cNvPr>
          <p:cNvGrpSpPr/>
          <p:nvPr/>
        </p:nvGrpSpPr>
        <p:grpSpPr>
          <a:xfrm>
            <a:off x="2936776" y="2528901"/>
            <a:ext cx="2700052" cy="2820161"/>
            <a:chOff x="2936776" y="2733076"/>
            <a:chExt cx="2700052" cy="2820161"/>
          </a:xfrm>
        </p:grpSpPr>
        <p:grpSp>
          <p:nvGrpSpPr>
            <p:cNvPr id="14" name="グループ化 13">
              <a:extLst>
                <a:ext uri="{FF2B5EF4-FFF2-40B4-BE49-F238E27FC236}">
                  <a16:creationId xmlns:a16="http://schemas.microsoft.com/office/drawing/2014/main" id="{4C74721F-7FD7-3CB9-5CA3-1C02A5CE06FB}"/>
                </a:ext>
              </a:extLst>
            </p:cNvPr>
            <p:cNvGrpSpPr/>
            <p:nvPr/>
          </p:nvGrpSpPr>
          <p:grpSpPr>
            <a:xfrm>
              <a:off x="3404828" y="3429001"/>
              <a:ext cx="2232000" cy="2124236"/>
              <a:chOff x="3477056" y="3744100"/>
              <a:chExt cx="1980000" cy="1800001"/>
            </a:xfrm>
          </p:grpSpPr>
          <p:sp>
            <p:nvSpPr>
              <p:cNvPr id="8" name="正方形/長方形 7">
                <a:extLst>
                  <a:ext uri="{FF2B5EF4-FFF2-40B4-BE49-F238E27FC236}">
                    <a16:creationId xmlns:a16="http://schemas.microsoft.com/office/drawing/2014/main" id="{0C6A6654-7DAD-0C2C-8337-A5EA7CAFDB14}"/>
                  </a:ext>
                </a:extLst>
              </p:cNvPr>
              <p:cNvSpPr/>
              <p:nvPr/>
            </p:nvSpPr>
            <p:spPr bwMode="auto">
              <a:xfrm>
                <a:off x="3477056" y="3744100"/>
                <a:ext cx="1980000" cy="1080000"/>
              </a:xfrm>
              <a:prstGeom prst="rect">
                <a:avLst/>
              </a:prstGeom>
              <a:solidFill>
                <a:srgbClr val="FFF4F3"/>
              </a:solidFill>
              <a:ln w="28575">
                <a:solidFill>
                  <a:srgbClr val="FF9225"/>
                </a:solidFill>
              </a:ln>
              <a:effectLst/>
            </p:spPr>
            <p:txBody>
              <a:bodyPr rot="0" spcFirstLastPara="0" vertOverflow="overflow" horzOverflow="overflow" vert="horz" wrap="square" lIns="108000" tIns="108000" rIns="108000" bIns="90000" numCol="1" spcCol="0" rtlCol="0" fromWordArt="0" anchor="ctr" anchorCtr="1" forceAA="0" compatLnSpc="1">
                <a:prstTxWarp prst="textNoShape">
                  <a:avLst/>
                </a:prstTxWarp>
                <a:noAutofit/>
              </a:bodyPr>
              <a:lstStyle/>
              <a:p>
                <a:pPr algn="ctr">
                  <a:spcBef>
                    <a:spcPct val="0"/>
                  </a:spcBef>
                  <a:spcAft>
                    <a:spcPts val="600"/>
                  </a:spcAft>
                </a:pPr>
                <a:r>
                  <a:rPr lang="ja-JP" altLang="en-US" sz="1600" b="1" dirty="0">
                    <a:solidFill>
                      <a:srgbClr val="4D4D4D"/>
                    </a:solidFill>
                    <a:latin typeface="メイリオ" pitchFamily="50" charset="-128"/>
                    <a:ea typeface="メイリオ" pitchFamily="50" charset="-128"/>
                    <a:cs typeface="メイリオ" pitchFamily="50" charset="-128"/>
                  </a:rPr>
                  <a:t>　　　</a:t>
                </a:r>
                <a:r>
                  <a:rPr lang="ja-JP" altLang="en-US" sz="1400" b="1" dirty="0">
                    <a:latin typeface="メイリオ" pitchFamily="50" charset="-128"/>
                    <a:ea typeface="メイリオ" pitchFamily="50" charset="-128"/>
                    <a:cs typeface="メイリオ" pitchFamily="50" charset="-128"/>
                  </a:rPr>
                  <a:t>毎年の保険料</a:t>
                </a:r>
                <a:endParaRPr lang="en-US" altLang="ja-JP" sz="1400" b="1" dirty="0">
                  <a:latin typeface="メイリオ" pitchFamily="50" charset="-128"/>
                  <a:ea typeface="メイリオ" pitchFamily="50" charset="-128"/>
                  <a:cs typeface="メイリオ" pitchFamily="50" charset="-128"/>
                </a:endParaRPr>
              </a:p>
              <a:p>
                <a:pPr algn="ctr">
                  <a:spcBef>
                    <a:spcPct val="0"/>
                  </a:spcBef>
                  <a:spcAft>
                    <a:spcPts val="600"/>
                  </a:spcAft>
                </a:pPr>
                <a:r>
                  <a:rPr lang="ja-JP" altLang="en-US" sz="1400" b="1" dirty="0">
                    <a:latin typeface="メイリオ" pitchFamily="50" charset="-128"/>
                    <a:ea typeface="メイリオ" pitchFamily="50" charset="-128"/>
                    <a:cs typeface="メイリオ" pitchFamily="50" charset="-128"/>
                  </a:rPr>
                  <a:t>　　　で賄う部分</a:t>
                </a:r>
                <a:endParaRPr kumimoji="1" lang="ja-JP" altLang="en-US" sz="1400" b="1" dirty="0">
                  <a:latin typeface="メイリオ" pitchFamily="50" charset="-128"/>
                  <a:ea typeface="メイリオ" pitchFamily="50" charset="-128"/>
                  <a:cs typeface="メイリオ" pitchFamily="50" charset="-128"/>
                </a:endParaRPr>
              </a:p>
            </p:txBody>
          </p:sp>
          <p:sp>
            <p:nvSpPr>
              <p:cNvPr id="9" name="正方形/長方形 8">
                <a:extLst>
                  <a:ext uri="{FF2B5EF4-FFF2-40B4-BE49-F238E27FC236}">
                    <a16:creationId xmlns:a16="http://schemas.microsoft.com/office/drawing/2014/main" id="{63F0C17A-E3EE-AF00-C074-F02632D03F02}"/>
                  </a:ext>
                </a:extLst>
              </p:cNvPr>
              <p:cNvSpPr/>
              <p:nvPr/>
            </p:nvSpPr>
            <p:spPr bwMode="auto">
              <a:xfrm>
                <a:off x="3477056" y="4824101"/>
                <a:ext cx="1980000" cy="720000"/>
              </a:xfrm>
              <a:prstGeom prst="rect">
                <a:avLst/>
              </a:prstGeom>
              <a:solidFill>
                <a:srgbClr val="E3F2D2"/>
              </a:solidFill>
              <a:ln w="28575">
                <a:solidFill>
                  <a:srgbClr val="00B050"/>
                </a:solidFill>
              </a:ln>
              <a:effectLst/>
            </p:spPr>
            <p:txBody>
              <a:bodyPr rot="0" spcFirstLastPara="0" vertOverflow="overflow" horzOverflow="overflow" vert="horz" wrap="square" lIns="108000" tIns="108000" rIns="108000" bIns="90000" numCol="1" spcCol="0" rtlCol="0" fromWordArt="0" anchor="ctr" anchorCtr="1" forceAA="0" compatLnSpc="1">
                <a:prstTxWarp prst="textNoShape">
                  <a:avLst/>
                </a:prstTxWarp>
                <a:noAutofit/>
              </a:bodyPr>
              <a:lstStyle/>
              <a:p>
                <a:pPr algn="ctr">
                  <a:lnSpc>
                    <a:spcPct val="140000"/>
                  </a:lnSpc>
                  <a:spcBef>
                    <a:spcPct val="0"/>
                  </a:spcBef>
                  <a:spcAft>
                    <a:spcPts val="600"/>
                  </a:spcAft>
                </a:pPr>
                <a:r>
                  <a:rPr kumimoji="1" lang="ja-JP" altLang="en-US" sz="1400" b="1" dirty="0">
                    <a:solidFill>
                      <a:srgbClr val="4D4D4D"/>
                    </a:solidFill>
                    <a:latin typeface="メイリオ" pitchFamily="50" charset="-128"/>
                    <a:ea typeface="メイリオ" pitchFamily="50" charset="-128"/>
                    <a:cs typeface="メイリオ" pitchFamily="50" charset="-128"/>
                  </a:rPr>
                  <a:t>　　 　</a:t>
                </a:r>
                <a:r>
                  <a:rPr kumimoji="1" lang="ja-JP" altLang="en-US" sz="1400" b="1" dirty="0">
                    <a:latin typeface="メイリオ" pitchFamily="50" charset="-128"/>
                    <a:ea typeface="メイリオ" pitchFamily="50" charset="-128"/>
                    <a:cs typeface="メイリオ" pitchFamily="50" charset="-128"/>
                  </a:rPr>
                  <a:t>積立金で賄う部分</a:t>
                </a:r>
              </a:p>
            </p:txBody>
          </p:sp>
        </p:grpSp>
        <p:cxnSp>
          <p:nvCxnSpPr>
            <p:cNvPr id="22" name="直線コネクタ 21">
              <a:extLst>
                <a:ext uri="{FF2B5EF4-FFF2-40B4-BE49-F238E27FC236}">
                  <a16:creationId xmlns:a16="http://schemas.microsoft.com/office/drawing/2014/main" id="{F5CA52C5-D0D2-9C42-4DAB-9B6373CAE91C}"/>
                </a:ext>
              </a:extLst>
            </p:cNvPr>
            <p:cNvCxnSpPr>
              <a:cxnSpLocks/>
            </p:cNvCxnSpPr>
            <p:nvPr/>
          </p:nvCxnSpPr>
          <p:spPr>
            <a:xfrm>
              <a:off x="4052900" y="3429000"/>
              <a:ext cx="0" cy="1274538"/>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6FA7498-E72F-D0D8-14A1-CA5624194128}"/>
                </a:ext>
              </a:extLst>
            </p:cNvPr>
            <p:cNvCxnSpPr>
              <a:cxnSpLocks/>
            </p:cNvCxnSpPr>
            <p:nvPr/>
          </p:nvCxnSpPr>
          <p:spPr>
            <a:xfrm>
              <a:off x="4052900" y="4724400"/>
              <a:ext cx="0" cy="828832"/>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3" name="次の値と等しい 32">
              <a:extLst>
                <a:ext uri="{FF2B5EF4-FFF2-40B4-BE49-F238E27FC236}">
                  <a16:creationId xmlns:a16="http://schemas.microsoft.com/office/drawing/2014/main" id="{CC2BDAAC-4BDF-5E84-8DE6-290C74547F78}"/>
                </a:ext>
              </a:extLst>
            </p:cNvPr>
            <p:cNvSpPr/>
            <p:nvPr/>
          </p:nvSpPr>
          <p:spPr bwMode="auto">
            <a:xfrm>
              <a:off x="2936776" y="4358251"/>
              <a:ext cx="365018" cy="265733"/>
            </a:xfrm>
            <a:prstGeom prst="mathEqual">
              <a:avLst/>
            </a:prstGeom>
            <a:solidFill>
              <a:schemeClr val="bg1">
                <a:lumMod val="85000"/>
              </a:schemeClr>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9" name="左中かっこ 38">
              <a:extLst>
                <a:ext uri="{FF2B5EF4-FFF2-40B4-BE49-F238E27FC236}">
                  <a16:creationId xmlns:a16="http://schemas.microsoft.com/office/drawing/2014/main" id="{63C326F5-A4F9-9CA7-F768-E7F01099542B}"/>
                </a:ext>
              </a:extLst>
            </p:cNvPr>
            <p:cNvSpPr/>
            <p:nvPr/>
          </p:nvSpPr>
          <p:spPr>
            <a:xfrm rot="5400000">
              <a:off x="3647974" y="2916063"/>
              <a:ext cx="161778" cy="648072"/>
            </a:xfrm>
            <a:prstGeom prst="leftBrace">
              <a:avLst/>
            </a:prstGeom>
            <a:ln w="19050">
              <a:solidFill>
                <a:srgbClr val="FFA3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左中かっこ 40">
              <a:extLst>
                <a:ext uri="{FF2B5EF4-FFF2-40B4-BE49-F238E27FC236}">
                  <a16:creationId xmlns:a16="http://schemas.microsoft.com/office/drawing/2014/main" id="{C24AB28C-CD31-5CC6-B8AE-C8334D1740C9}"/>
                </a:ext>
              </a:extLst>
            </p:cNvPr>
            <p:cNvSpPr/>
            <p:nvPr/>
          </p:nvSpPr>
          <p:spPr>
            <a:xfrm rot="5400000">
              <a:off x="4799979" y="2484139"/>
              <a:ext cx="161778" cy="1511920"/>
            </a:xfrm>
            <a:prstGeom prst="leftBrace">
              <a:avLst/>
            </a:prstGeom>
            <a:ln w="19050">
              <a:solidFill>
                <a:srgbClr val="FFA3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CE3174F7-80BF-F3B0-E834-44364B6E9206}"/>
                </a:ext>
              </a:extLst>
            </p:cNvPr>
            <p:cNvSpPr txBox="1"/>
            <p:nvPr/>
          </p:nvSpPr>
          <p:spPr>
            <a:xfrm>
              <a:off x="3179875" y="2733076"/>
              <a:ext cx="1269069" cy="461665"/>
            </a:xfrm>
            <a:prstGeom prst="rect">
              <a:avLst/>
            </a:prstGeom>
            <a:noFill/>
          </p:spPr>
          <p:txBody>
            <a:bodyPr wrap="square" rtlCol="0">
              <a:spAutoFit/>
            </a:bodyPr>
            <a:lstStyle/>
            <a:p>
              <a:r>
                <a:rPr kumimoji="1" lang="ja-JP" altLang="en-US" sz="1200" dirty="0">
                  <a:latin typeface="+mj-ea"/>
                  <a:ea typeface="+mj-ea"/>
                </a:rPr>
                <a:t>加入者按分率（国民年金）</a:t>
              </a:r>
            </a:p>
          </p:txBody>
        </p:sp>
        <p:sp>
          <p:nvSpPr>
            <p:cNvPr id="44" name="テキスト ボックス 43">
              <a:extLst>
                <a:ext uri="{FF2B5EF4-FFF2-40B4-BE49-F238E27FC236}">
                  <a16:creationId xmlns:a16="http://schemas.microsoft.com/office/drawing/2014/main" id="{845D6EFE-4B02-6B8F-EBD6-2F40C7810282}"/>
                </a:ext>
              </a:extLst>
            </p:cNvPr>
            <p:cNvSpPr txBox="1"/>
            <p:nvPr/>
          </p:nvSpPr>
          <p:spPr>
            <a:xfrm>
              <a:off x="4341366" y="2739666"/>
              <a:ext cx="1269069" cy="461665"/>
            </a:xfrm>
            <a:prstGeom prst="rect">
              <a:avLst/>
            </a:prstGeom>
            <a:noFill/>
          </p:spPr>
          <p:txBody>
            <a:bodyPr wrap="square" rtlCol="0">
              <a:spAutoFit/>
            </a:bodyPr>
            <a:lstStyle/>
            <a:p>
              <a:r>
                <a:rPr kumimoji="1" lang="ja-JP" altLang="en-US" sz="1200" dirty="0">
                  <a:latin typeface="+mj-ea"/>
                  <a:ea typeface="+mj-ea"/>
                </a:rPr>
                <a:t>加入者按分率（厚生年金）</a:t>
              </a:r>
            </a:p>
          </p:txBody>
        </p:sp>
      </p:grpSp>
      <p:sp>
        <p:nvSpPr>
          <p:cNvPr id="48" name="テキスト ボックス 47">
            <a:extLst>
              <a:ext uri="{FF2B5EF4-FFF2-40B4-BE49-F238E27FC236}">
                <a16:creationId xmlns:a16="http://schemas.microsoft.com/office/drawing/2014/main" id="{8AD23753-4074-F61A-346E-75B0C65F5473}"/>
              </a:ext>
            </a:extLst>
          </p:cNvPr>
          <p:cNvSpPr txBox="1"/>
          <p:nvPr/>
        </p:nvSpPr>
        <p:spPr>
          <a:xfrm>
            <a:off x="6761389" y="2528901"/>
            <a:ext cx="1269069" cy="461665"/>
          </a:xfrm>
          <a:prstGeom prst="rect">
            <a:avLst/>
          </a:prstGeom>
          <a:noFill/>
        </p:spPr>
        <p:txBody>
          <a:bodyPr wrap="square" rtlCol="0">
            <a:spAutoFit/>
          </a:bodyPr>
          <a:lstStyle/>
          <a:p>
            <a:r>
              <a:rPr kumimoji="1" lang="ja-JP" altLang="en-US" sz="1200" dirty="0">
                <a:latin typeface="+mj-ea"/>
                <a:ea typeface="+mj-ea"/>
              </a:rPr>
              <a:t>加入者按分率（国民年金）</a:t>
            </a:r>
          </a:p>
        </p:txBody>
      </p:sp>
      <p:sp>
        <p:nvSpPr>
          <p:cNvPr id="49" name="テキスト ボックス 48">
            <a:extLst>
              <a:ext uri="{FF2B5EF4-FFF2-40B4-BE49-F238E27FC236}">
                <a16:creationId xmlns:a16="http://schemas.microsoft.com/office/drawing/2014/main" id="{5E98536A-5768-76C6-5805-103AC36231F0}"/>
              </a:ext>
            </a:extLst>
          </p:cNvPr>
          <p:cNvSpPr txBox="1"/>
          <p:nvPr/>
        </p:nvSpPr>
        <p:spPr>
          <a:xfrm>
            <a:off x="7922880" y="2528900"/>
            <a:ext cx="1269069" cy="461665"/>
          </a:xfrm>
          <a:prstGeom prst="rect">
            <a:avLst/>
          </a:prstGeom>
          <a:noFill/>
        </p:spPr>
        <p:txBody>
          <a:bodyPr wrap="square" rtlCol="0">
            <a:spAutoFit/>
          </a:bodyPr>
          <a:lstStyle/>
          <a:p>
            <a:r>
              <a:rPr kumimoji="1" lang="ja-JP" altLang="en-US" sz="1200" dirty="0">
                <a:latin typeface="+mj-ea"/>
                <a:ea typeface="+mj-ea"/>
              </a:rPr>
              <a:t>加入者按分率（厚生年金）</a:t>
            </a:r>
          </a:p>
        </p:txBody>
      </p:sp>
      <p:sp>
        <p:nvSpPr>
          <p:cNvPr id="50" name="左中かっこ 49">
            <a:extLst>
              <a:ext uri="{FF2B5EF4-FFF2-40B4-BE49-F238E27FC236}">
                <a16:creationId xmlns:a16="http://schemas.microsoft.com/office/drawing/2014/main" id="{B3E3FF54-BB4F-BEFA-1E70-3981E39CE40B}"/>
              </a:ext>
              <a:ext uri="{C183D7F6-B498-43B3-948B-1728B52AA6E4}">
                <adec:decorative xmlns:adec="http://schemas.microsoft.com/office/drawing/2017/decorative" val="1"/>
              </a:ext>
            </a:extLst>
          </p:cNvPr>
          <p:cNvSpPr/>
          <p:nvPr/>
        </p:nvSpPr>
        <p:spPr>
          <a:xfrm rot="16200000">
            <a:off x="3647975" y="5141922"/>
            <a:ext cx="161778" cy="648072"/>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左中かっこ 50">
            <a:extLst>
              <a:ext uri="{FF2B5EF4-FFF2-40B4-BE49-F238E27FC236}">
                <a16:creationId xmlns:a16="http://schemas.microsoft.com/office/drawing/2014/main" id="{19B52B10-DE59-4A11-7227-65717B1EAB58}"/>
              </a:ext>
              <a:ext uri="{C183D7F6-B498-43B3-948B-1728B52AA6E4}">
                <adec:decorative xmlns:adec="http://schemas.microsoft.com/office/drawing/2017/decorative" val="1"/>
              </a:ext>
            </a:extLst>
          </p:cNvPr>
          <p:cNvSpPr/>
          <p:nvPr/>
        </p:nvSpPr>
        <p:spPr>
          <a:xfrm rot="16200000">
            <a:off x="7173497" y="5274408"/>
            <a:ext cx="104801" cy="369331"/>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左中かっこ 52">
            <a:extLst>
              <a:ext uri="{FF2B5EF4-FFF2-40B4-BE49-F238E27FC236}">
                <a16:creationId xmlns:a16="http://schemas.microsoft.com/office/drawing/2014/main" id="{F510BC6F-C63E-FE46-38A0-7744FDE6BF7C}"/>
              </a:ext>
              <a:ext uri="{C183D7F6-B498-43B3-948B-1728B52AA6E4}">
                <adec:decorative xmlns:adec="http://schemas.microsoft.com/office/drawing/2017/decorative" val="1"/>
              </a:ext>
            </a:extLst>
          </p:cNvPr>
          <p:cNvSpPr/>
          <p:nvPr/>
        </p:nvSpPr>
        <p:spPr>
          <a:xfrm rot="16200000">
            <a:off x="4777707" y="4687725"/>
            <a:ext cx="161780" cy="1556461"/>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左中かっこ 53">
            <a:extLst>
              <a:ext uri="{FF2B5EF4-FFF2-40B4-BE49-F238E27FC236}">
                <a16:creationId xmlns:a16="http://schemas.microsoft.com/office/drawing/2014/main" id="{DA23F218-B5FB-FE6B-9278-901F3549DC2E}"/>
              </a:ext>
              <a:ext uri="{C183D7F6-B498-43B3-948B-1728B52AA6E4}">
                <adec:decorative xmlns:adec="http://schemas.microsoft.com/office/drawing/2017/decorative" val="1"/>
              </a:ext>
            </a:extLst>
          </p:cNvPr>
          <p:cNvSpPr/>
          <p:nvPr/>
        </p:nvSpPr>
        <p:spPr>
          <a:xfrm rot="16200000">
            <a:off x="8295082" y="4555731"/>
            <a:ext cx="149063" cy="1807733"/>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21A6DD13-3662-DB4E-DFD6-8DFD8902F70E}"/>
              </a:ext>
            </a:extLst>
          </p:cNvPr>
          <p:cNvSpPr txBox="1"/>
          <p:nvPr/>
        </p:nvSpPr>
        <p:spPr>
          <a:xfrm>
            <a:off x="3187333" y="5590442"/>
            <a:ext cx="1269069" cy="461665"/>
          </a:xfrm>
          <a:prstGeom prst="rect">
            <a:avLst/>
          </a:prstGeom>
          <a:noFill/>
        </p:spPr>
        <p:txBody>
          <a:bodyPr wrap="square" rtlCol="0">
            <a:spAutoFit/>
          </a:bodyPr>
          <a:lstStyle/>
          <a:p>
            <a:r>
              <a:rPr kumimoji="1" lang="ja-JP" altLang="en-US" sz="1200" dirty="0">
                <a:latin typeface="+mj-ea"/>
                <a:ea typeface="+mj-ea"/>
              </a:rPr>
              <a:t>加入者按分率（国民年金）</a:t>
            </a:r>
          </a:p>
        </p:txBody>
      </p:sp>
      <p:sp>
        <p:nvSpPr>
          <p:cNvPr id="56" name="テキスト ボックス 55">
            <a:extLst>
              <a:ext uri="{FF2B5EF4-FFF2-40B4-BE49-F238E27FC236}">
                <a16:creationId xmlns:a16="http://schemas.microsoft.com/office/drawing/2014/main" id="{64A2AA59-89DA-70B9-6B85-338F09ED1E3B}"/>
              </a:ext>
            </a:extLst>
          </p:cNvPr>
          <p:cNvSpPr txBox="1"/>
          <p:nvPr/>
        </p:nvSpPr>
        <p:spPr>
          <a:xfrm>
            <a:off x="4348824" y="5597032"/>
            <a:ext cx="1269069" cy="461665"/>
          </a:xfrm>
          <a:prstGeom prst="rect">
            <a:avLst/>
          </a:prstGeom>
          <a:noFill/>
        </p:spPr>
        <p:txBody>
          <a:bodyPr wrap="square" rtlCol="0">
            <a:spAutoFit/>
          </a:bodyPr>
          <a:lstStyle/>
          <a:p>
            <a:r>
              <a:rPr kumimoji="1" lang="ja-JP" altLang="en-US" sz="1200" dirty="0">
                <a:latin typeface="+mj-ea"/>
                <a:ea typeface="+mj-ea"/>
              </a:rPr>
              <a:t>加入者按分率（厚生年金）</a:t>
            </a:r>
          </a:p>
        </p:txBody>
      </p:sp>
      <p:sp>
        <p:nvSpPr>
          <p:cNvPr id="57" name="テキスト ボックス 56">
            <a:extLst>
              <a:ext uri="{FF2B5EF4-FFF2-40B4-BE49-F238E27FC236}">
                <a16:creationId xmlns:a16="http://schemas.microsoft.com/office/drawing/2014/main" id="{1ABB100D-2F36-7799-5A7F-92494351C7F4}"/>
              </a:ext>
            </a:extLst>
          </p:cNvPr>
          <p:cNvSpPr txBox="1"/>
          <p:nvPr/>
        </p:nvSpPr>
        <p:spPr>
          <a:xfrm>
            <a:off x="6669829" y="5591167"/>
            <a:ext cx="1269069" cy="461665"/>
          </a:xfrm>
          <a:prstGeom prst="rect">
            <a:avLst/>
          </a:prstGeom>
          <a:noFill/>
        </p:spPr>
        <p:txBody>
          <a:bodyPr wrap="square" rtlCol="0">
            <a:spAutoFit/>
          </a:bodyPr>
          <a:lstStyle/>
          <a:p>
            <a:r>
              <a:rPr kumimoji="1" lang="ja-JP" altLang="en-US" sz="1200" dirty="0">
                <a:solidFill>
                  <a:srgbClr val="FF0000"/>
                </a:solidFill>
                <a:latin typeface="+mj-ea"/>
                <a:ea typeface="+mj-ea"/>
              </a:rPr>
              <a:t>積立金按分率（国民年金）</a:t>
            </a:r>
          </a:p>
        </p:txBody>
      </p:sp>
      <p:sp>
        <p:nvSpPr>
          <p:cNvPr id="58" name="テキスト ボックス 57">
            <a:extLst>
              <a:ext uri="{FF2B5EF4-FFF2-40B4-BE49-F238E27FC236}">
                <a16:creationId xmlns:a16="http://schemas.microsoft.com/office/drawing/2014/main" id="{F57F9A05-0D2D-9004-2E40-C7C3F12225F1}"/>
              </a:ext>
            </a:extLst>
          </p:cNvPr>
          <p:cNvSpPr txBox="1"/>
          <p:nvPr/>
        </p:nvSpPr>
        <p:spPr>
          <a:xfrm>
            <a:off x="7831320" y="5597757"/>
            <a:ext cx="1269069" cy="461665"/>
          </a:xfrm>
          <a:prstGeom prst="rect">
            <a:avLst/>
          </a:prstGeom>
          <a:noFill/>
        </p:spPr>
        <p:txBody>
          <a:bodyPr wrap="square" rtlCol="0">
            <a:spAutoFit/>
          </a:bodyPr>
          <a:lstStyle/>
          <a:p>
            <a:r>
              <a:rPr kumimoji="1" lang="ja-JP" altLang="en-US" sz="1200" dirty="0">
                <a:solidFill>
                  <a:srgbClr val="FF0000"/>
                </a:solidFill>
                <a:latin typeface="+mj-ea"/>
                <a:ea typeface="+mj-ea"/>
              </a:rPr>
              <a:t>積立金按分率（厚生年金）</a:t>
            </a:r>
          </a:p>
        </p:txBody>
      </p:sp>
    </p:spTree>
    <p:extLst>
      <p:ext uri="{BB962C8B-B14F-4D97-AF65-F5344CB8AC3E}">
        <p14:creationId xmlns:p14="http://schemas.microsoft.com/office/powerpoint/2010/main" val="349684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216CC-2422-A27F-0A60-EE09BF0A7C6F}"/>
            </a:ext>
          </a:extLst>
        </p:cNvPr>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996ABAC1-4A0D-F117-2EA0-81B5EA229614}"/>
              </a:ext>
              <a:ext uri="{C183D7F6-B498-43B3-948B-1728B52AA6E4}">
                <adec:decorative xmlns:adec="http://schemas.microsoft.com/office/drawing/2017/decorative" val="1"/>
              </a:ext>
            </a:extLst>
          </p:cNvPr>
          <p:cNvCxnSpPr>
            <a:cxnSpLocks/>
          </p:cNvCxnSpPr>
          <p:nvPr/>
        </p:nvCxnSpPr>
        <p:spPr>
          <a:xfrm>
            <a:off x="6357156" y="5418495"/>
            <a:ext cx="0" cy="7468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直角三角形 72">
            <a:extLst>
              <a:ext uri="{FF2B5EF4-FFF2-40B4-BE49-F238E27FC236}">
                <a16:creationId xmlns:a16="http://schemas.microsoft.com/office/drawing/2014/main" id="{03E47CA8-3D29-DA46-1DDC-9C4182B7D6CA}"/>
              </a:ext>
              <a:ext uri="{C183D7F6-B498-43B3-948B-1728B52AA6E4}">
                <adec:decorative xmlns:adec="http://schemas.microsoft.com/office/drawing/2017/decorative" val="1"/>
              </a:ext>
            </a:extLst>
          </p:cNvPr>
          <p:cNvSpPr/>
          <p:nvPr/>
        </p:nvSpPr>
        <p:spPr bwMode="auto">
          <a:xfrm rot="12158039">
            <a:off x="1085463" y="3449706"/>
            <a:ext cx="1908000" cy="720000"/>
          </a:xfrm>
          <a:prstGeom prst="rtTriangle">
            <a:avLst/>
          </a:prstGeom>
          <a:solidFill>
            <a:srgbClr val="C2E49C"/>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2" name="二等辺三角形 31">
            <a:extLst>
              <a:ext uri="{FF2B5EF4-FFF2-40B4-BE49-F238E27FC236}">
                <a16:creationId xmlns:a16="http://schemas.microsoft.com/office/drawing/2014/main" id="{B06ECE63-FED7-434F-0078-82A246F4000D}"/>
              </a:ext>
              <a:ext uri="{C183D7F6-B498-43B3-948B-1728B52AA6E4}">
                <adec:decorative xmlns:adec="http://schemas.microsoft.com/office/drawing/2017/decorative" val="1"/>
              </a:ext>
            </a:extLst>
          </p:cNvPr>
          <p:cNvSpPr/>
          <p:nvPr/>
        </p:nvSpPr>
        <p:spPr bwMode="auto">
          <a:xfrm rot="16941735">
            <a:off x="4939027" y="3725333"/>
            <a:ext cx="792000" cy="2196000"/>
          </a:xfrm>
          <a:prstGeom prst="triangle">
            <a:avLst>
              <a:gd name="adj" fmla="val 61628"/>
            </a:avLst>
          </a:prstGeom>
          <a:solidFill>
            <a:srgbClr val="FFCD9B"/>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3" name="正方形/長方形 32">
            <a:extLst>
              <a:ext uri="{FF2B5EF4-FFF2-40B4-BE49-F238E27FC236}">
                <a16:creationId xmlns:a16="http://schemas.microsoft.com/office/drawing/2014/main" id="{58C528CD-C3CE-BA01-9D5D-C19F0900A8E0}"/>
              </a:ext>
              <a:ext uri="{C183D7F6-B498-43B3-948B-1728B52AA6E4}">
                <adec:decorative xmlns:adec="http://schemas.microsoft.com/office/drawing/2017/decorative" val="1"/>
              </a:ext>
            </a:extLst>
          </p:cNvPr>
          <p:cNvSpPr/>
          <p:nvPr/>
        </p:nvSpPr>
        <p:spPr bwMode="auto">
          <a:xfrm>
            <a:off x="6321152" y="4869216"/>
            <a:ext cx="2448000" cy="576000"/>
          </a:xfrm>
          <a:prstGeom prst="rect">
            <a:avLst/>
          </a:prstGeom>
          <a:solidFill>
            <a:srgbClr val="FFCD9B"/>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1" name="正方形/長方形 30">
            <a:extLst>
              <a:ext uri="{FF2B5EF4-FFF2-40B4-BE49-F238E27FC236}">
                <a16:creationId xmlns:a16="http://schemas.microsoft.com/office/drawing/2014/main" id="{FAC71578-19CC-D920-7F45-FCC87F205C3E}"/>
              </a:ext>
              <a:ext uri="{C183D7F6-B498-43B3-948B-1728B52AA6E4}">
                <adec:decorative xmlns:adec="http://schemas.microsoft.com/office/drawing/2017/decorative" val="1"/>
              </a:ext>
            </a:extLst>
          </p:cNvPr>
          <p:cNvSpPr/>
          <p:nvPr/>
        </p:nvSpPr>
        <p:spPr bwMode="auto">
          <a:xfrm>
            <a:off x="6285148" y="4545124"/>
            <a:ext cx="2484000" cy="360000"/>
          </a:xfrm>
          <a:prstGeom prst="rect">
            <a:avLst/>
          </a:prstGeom>
          <a:solidFill>
            <a:srgbClr val="C2E49C"/>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0" name="直角三角形 29">
            <a:extLst>
              <a:ext uri="{FF2B5EF4-FFF2-40B4-BE49-F238E27FC236}">
                <a16:creationId xmlns:a16="http://schemas.microsoft.com/office/drawing/2014/main" id="{6D71A7FC-746B-81F3-FA42-1DBD58178DCA}"/>
              </a:ext>
              <a:ext uri="{C183D7F6-B498-43B3-948B-1728B52AA6E4}">
                <adec:decorative xmlns:adec="http://schemas.microsoft.com/office/drawing/2017/decorative" val="1"/>
              </a:ext>
            </a:extLst>
          </p:cNvPr>
          <p:cNvSpPr/>
          <p:nvPr/>
        </p:nvSpPr>
        <p:spPr bwMode="auto">
          <a:xfrm rot="10800000">
            <a:off x="4310386" y="4509120"/>
            <a:ext cx="1980000" cy="396000"/>
          </a:xfrm>
          <a:prstGeom prst="rtTriangle">
            <a:avLst/>
          </a:prstGeom>
          <a:solidFill>
            <a:srgbClr val="C2E49C"/>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2" name="直角三角形 71">
            <a:extLst>
              <a:ext uri="{FF2B5EF4-FFF2-40B4-BE49-F238E27FC236}">
                <a16:creationId xmlns:a16="http://schemas.microsoft.com/office/drawing/2014/main" id="{C9396AAA-190E-4091-1AE2-3DD87058A979}"/>
              </a:ext>
              <a:ext uri="{C183D7F6-B498-43B3-948B-1728B52AA6E4}">
                <adec:decorative xmlns:adec="http://schemas.microsoft.com/office/drawing/2017/decorative" val="1"/>
              </a:ext>
            </a:extLst>
          </p:cNvPr>
          <p:cNvSpPr/>
          <p:nvPr/>
        </p:nvSpPr>
        <p:spPr bwMode="auto">
          <a:xfrm>
            <a:off x="2790543" y="3789040"/>
            <a:ext cx="1692000" cy="756000"/>
          </a:xfrm>
          <a:prstGeom prst="rtTriangle">
            <a:avLst/>
          </a:prstGeom>
          <a:solidFill>
            <a:srgbClr val="C2E49C"/>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フッター プレースホルダー 1">
            <a:extLst>
              <a:ext uri="{FF2B5EF4-FFF2-40B4-BE49-F238E27FC236}">
                <a16:creationId xmlns:a16="http://schemas.microsoft.com/office/drawing/2014/main" id="{962BDC69-87EE-3D21-48D3-A88CB96A8437}"/>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113F22A7-DEA5-A09F-EF1C-F9CF257653D5}"/>
              </a:ext>
            </a:extLst>
          </p:cNvPr>
          <p:cNvSpPr>
            <a:spLocks noGrp="1"/>
          </p:cNvSpPr>
          <p:nvPr>
            <p:ph type="sldNum" sz="quarter" idx="11"/>
          </p:nvPr>
        </p:nvSpPr>
        <p:spPr/>
        <p:txBody>
          <a:bodyPr/>
          <a:lstStyle/>
          <a:p>
            <a:fld id="{FB3508C7-2FE0-4945-9CBD-863E05F850D2}" type="slidenum">
              <a:rPr lang="ja-JP" altLang="en-US" smtClean="0"/>
              <a:pPr/>
              <a:t>36</a:t>
            </a:fld>
            <a:endParaRPr lang="ja-JP" altLang="en-US" dirty="0"/>
          </a:p>
        </p:txBody>
      </p:sp>
      <p:sp>
        <p:nvSpPr>
          <p:cNvPr id="38" name="テキスト ボックス 37">
            <a:extLst>
              <a:ext uri="{FF2B5EF4-FFF2-40B4-BE49-F238E27FC236}">
                <a16:creationId xmlns:a16="http://schemas.microsoft.com/office/drawing/2014/main" id="{E69FC646-99BA-4EE9-618B-7607F6F1EFC3}"/>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参考３：マクロ経済スライドの早期終了による将来の給付水準の上昇効果イメージ</a:t>
            </a:r>
            <a:endParaRPr kumimoji="1" lang="ja-JP" altLang="en-US" sz="1600" dirty="0">
              <a:solidFill>
                <a:schemeClr val="accent1"/>
              </a:solidFill>
              <a:latin typeface="+mj-ea"/>
              <a:ea typeface="+mj-ea"/>
            </a:endParaRPr>
          </a:p>
        </p:txBody>
      </p:sp>
      <p:sp>
        <p:nvSpPr>
          <p:cNvPr id="7" name="テキスト ボックス 6">
            <a:extLst>
              <a:ext uri="{FF2B5EF4-FFF2-40B4-BE49-F238E27FC236}">
                <a16:creationId xmlns:a16="http://schemas.microsoft.com/office/drawing/2014/main" id="{5DCACADB-FD27-D02E-E6C9-815874FD89FF}"/>
              </a:ext>
            </a:extLst>
          </p:cNvPr>
          <p:cNvSpPr txBox="1"/>
          <p:nvPr/>
        </p:nvSpPr>
        <p:spPr>
          <a:xfrm>
            <a:off x="623832" y="1052736"/>
            <a:ext cx="8704882" cy="1548000"/>
          </a:xfrm>
          <a:prstGeom prst="roundRect">
            <a:avLst/>
          </a:prstGeom>
          <a:solidFill>
            <a:srgbClr val="FFFBFB"/>
          </a:solidFill>
          <a:ln w="6350">
            <a:solidFill>
              <a:schemeClr val="accent4"/>
            </a:solidFill>
          </a:ln>
        </p:spPr>
        <p:txBody>
          <a:bodyPr wrap="square" rtlCol="0" anchor="ctr" anchorCtr="0">
            <a:noAutofit/>
          </a:bodyPr>
          <a:lstStyle/>
          <a:p>
            <a:pPr marL="266700" indent="-26670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マクロ経済スライドの調整期間の一致（基礎年金の給付調整の早期終了）</a:t>
            </a:r>
            <a:endParaRPr kumimoji="1" lang="en-US" altLang="ja-JP" sz="1400" dirty="0">
              <a:latin typeface="メイリオ" panose="020B0604030504040204" pitchFamily="50" charset="-128"/>
              <a:ea typeface="メイリオ" panose="020B0604030504040204" pitchFamily="50" charset="-128"/>
            </a:endParaRPr>
          </a:p>
          <a:p>
            <a:pPr marL="266700" indent="-90488">
              <a:lnSpc>
                <a:spcPts val="18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 基礎の水準上昇に伴う国庫負担額の増加で給付が純増</a:t>
            </a:r>
            <a:endParaRPr lang="en-US" altLang="ja-JP" sz="1200" dirty="0">
              <a:latin typeface="メイリオ" panose="020B0604030504040204" pitchFamily="50" charset="-128"/>
              <a:ea typeface="メイリオ" panose="020B0604030504040204" pitchFamily="50" charset="-128"/>
            </a:endParaRPr>
          </a:p>
          <a:p>
            <a:pPr marL="266700" indent="-90488">
              <a:lnSpc>
                <a:spcPts val="1800"/>
              </a:lnSpc>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 比例の給付調整が延長することで現在の受給世代の比例財源が将来の受給世代の基礎給付に充てられる</a:t>
            </a:r>
            <a:endParaRPr lang="en-US" altLang="ja-JP" sz="1200" dirty="0">
              <a:latin typeface="メイリオ" panose="020B0604030504040204" pitchFamily="50" charset="-128"/>
              <a:ea typeface="メイリオ" panose="020B0604030504040204" pitchFamily="50" charset="-128"/>
            </a:endParaRPr>
          </a:p>
          <a:p>
            <a:pPr>
              <a:lnSpc>
                <a:spcPts val="700"/>
              </a:lnSpc>
            </a:pPr>
            <a:endParaRPr kumimoji="1" lang="en-US" altLang="ja-JP" sz="1200" dirty="0">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国庫負担額の増加（②</a:t>
            </a:r>
            <a:r>
              <a:rPr kumimoji="1" lang="en-US" altLang="ja-JP" sz="1400" dirty="0">
                <a:latin typeface="メイリオ" panose="020B0604030504040204" pitchFamily="50" charset="-128"/>
                <a:ea typeface="メイリオ" panose="020B0604030504040204" pitchFamily="50" charset="-128"/>
              </a:rPr>
              <a:t>65</a:t>
            </a:r>
            <a:r>
              <a:rPr kumimoji="1" lang="ja-JP" altLang="en-US" sz="1400" dirty="0">
                <a:latin typeface="メイリオ" panose="020B0604030504040204" pitchFamily="50" charset="-128"/>
                <a:ea typeface="メイリオ" panose="020B0604030504040204" pitchFamily="50" charset="-128"/>
              </a:rPr>
              <a:t>兆円）と世代間の財源移転（①</a:t>
            </a:r>
            <a:r>
              <a:rPr kumimoji="1" lang="en-US" altLang="ja-JP" sz="1400" dirty="0">
                <a:latin typeface="メイリオ" panose="020B0604030504040204" pitchFamily="50" charset="-128"/>
                <a:ea typeface="メイリオ" panose="020B0604030504040204" pitchFamily="50" charset="-128"/>
              </a:rPr>
              <a:t>15</a:t>
            </a:r>
            <a:r>
              <a:rPr kumimoji="1" lang="ja-JP" altLang="en-US" sz="1400" dirty="0">
                <a:latin typeface="メイリオ" panose="020B0604030504040204" pitchFamily="50" charset="-128"/>
                <a:ea typeface="メイリオ" panose="020B0604030504040204" pitchFamily="50" charset="-128"/>
              </a:rPr>
              <a:t>兆円）により将来の給付水準が上昇</a:t>
            </a:r>
            <a:endParaRPr kumimoji="1" lang="en-US" altLang="ja-JP" sz="1400" dirty="0">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現在の受給世代の水準低下（</a:t>
            </a:r>
            <a:r>
              <a:rPr lang="en-US" altLang="ja-JP" sz="1400" dirty="0">
                <a:latin typeface="メイリオ" panose="020B0604030504040204" pitchFamily="50" charset="-128"/>
                <a:ea typeface="メイリオ" panose="020B0604030504040204" pitchFamily="50" charset="-128"/>
              </a:rPr>
              <a:t>2036</a:t>
            </a:r>
            <a:r>
              <a:rPr lang="ja-JP" altLang="en-US" sz="1400" dirty="0">
                <a:latin typeface="メイリオ" panose="020B0604030504040204" pitchFamily="50" charset="-128"/>
                <a:ea typeface="メイリオ" panose="020B0604030504040204" pitchFamily="50" charset="-128"/>
              </a:rPr>
              <a:t>年度ポイントで所得代替率▲</a:t>
            </a:r>
            <a:r>
              <a:rPr lang="en-US" altLang="ja-JP" sz="1400" dirty="0">
                <a:latin typeface="メイリオ" panose="020B0604030504040204" pitchFamily="50" charset="-128"/>
                <a:ea typeface="メイリオ" panose="020B0604030504040204" pitchFamily="50" charset="-128"/>
              </a:rPr>
              <a:t>1.8</a:t>
            </a:r>
            <a:r>
              <a:rPr lang="ja-JP" altLang="en-US" sz="1400" dirty="0">
                <a:latin typeface="メイリオ" panose="020B0604030504040204" pitchFamily="50" charset="-128"/>
                <a:ea typeface="メイリオ" panose="020B0604030504040204" pitchFamily="50" charset="-128"/>
              </a:rPr>
              <a:t>％、モデル年金で月額</a:t>
            </a:r>
            <a:r>
              <a:rPr lang="en-US" altLang="ja-JP" sz="1400" dirty="0">
                <a:latin typeface="メイリオ" panose="020B0604030504040204" pitchFamily="50" charset="-128"/>
                <a:ea typeface="メイリオ" panose="020B0604030504040204" pitchFamily="50" charset="-128"/>
              </a:rPr>
              <a:t>7,000</a:t>
            </a:r>
            <a:r>
              <a:rPr lang="ja-JP" altLang="en-US" sz="1400" dirty="0">
                <a:latin typeface="メイリオ" panose="020B0604030504040204" pitchFamily="50" charset="-128"/>
                <a:ea typeface="メイリオ" panose="020B0604030504040204" pitchFamily="50" charset="-128"/>
              </a:rPr>
              <a:t>円程度減少）</a:t>
            </a:r>
            <a:endParaRPr kumimoji="1" lang="en-US" altLang="ja-JP" sz="1400" dirty="0">
              <a:latin typeface="メイリオ" panose="020B0604030504040204" pitchFamily="50" charset="-128"/>
              <a:ea typeface="メイリオ" panose="020B0604030504040204" pitchFamily="50" charset="-128"/>
            </a:endParaRPr>
          </a:p>
        </p:txBody>
      </p:sp>
      <p:sp>
        <p:nvSpPr>
          <p:cNvPr id="10" name="タイトル 3">
            <a:extLst>
              <a:ext uri="{FF2B5EF4-FFF2-40B4-BE49-F238E27FC236}">
                <a16:creationId xmlns:a16="http://schemas.microsoft.com/office/drawing/2014/main" id="{57F544F1-4A1F-C5B1-6EAD-165FE8621A5D}"/>
              </a:ext>
            </a:extLst>
          </p:cNvPr>
          <p:cNvSpPr>
            <a:spLocks noGrp="1"/>
          </p:cNvSpPr>
          <p:nvPr>
            <p:ph type="title"/>
          </p:nvPr>
        </p:nvSpPr>
        <p:spPr>
          <a:xfrm>
            <a:off x="273050" y="152400"/>
            <a:ext cx="9359900" cy="396875"/>
          </a:xfrm>
        </p:spPr>
        <p:txBody>
          <a:bodyPr/>
          <a:lstStyle/>
          <a:p>
            <a:pPr>
              <a:lnSpc>
                <a:spcPct val="150000"/>
              </a:lnSpc>
              <a:spcBef>
                <a:spcPts val="1800"/>
              </a:spcBef>
              <a:spcAft>
                <a:spcPts val="1200"/>
              </a:spcAft>
            </a:pPr>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lang="en-US" altLang="ja-JP" sz="2400" b="1" dirty="0">
              <a:solidFill>
                <a:schemeClr val="tx2"/>
              </a:solidFill>
              <a:cs typeface="メイリオ" pitchFamily="50" charset="-128"/>
            </a:endParaRPr>
          </a:p>
        </p:txBody>
      </p:sp>
      <p:cxnSp>
        <p:nvCxnSpPr>
          <p:cNvPr id="12" name="直線コネクタ 11">
            <a:extLst>
              <a:ext uri="{FF2B5EF4-FFF2-40B4-BE49-F238E27FC236}">
                <a16:creationId xmlns:a16="http://schemas.microsoft.com/office/drawing/2014/main" id="{BECCA15F-BFC7-1A6A-C617-2B2C2C8486C1}"/>
              </a:ext>
              <a:ext uri="{C183D7F6-B498-43B3-948B-1728B52AA6E4}">
                <adec:decorative xmlns:adec="http://schemas.microsoft.com/office/drawing/2017/decorative" val="1"/>
              </a:ext>
            </a:extLst>
          </p:cNvPr>
          <p:cNvCxnSpPr>
            <a:cxnSpLocks/>
          </p:cNvCxnSpPr>
          <p:nvPr/>
        </p:nvCxnSpPr>
        <p:spPr>
          <a:xfrm>
            <a:off x="726036" y="2615252"/>
            <a:ext cx="2111185" cy="19156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39A9C8B-81C5-D2D1-22F6-2FE3D72B0FD8}"/>
              </a:ext>
              <a:ext uri="{C183D7F6-B498-43B3-948B-1728B52AA6E4}">
                <adec:decorative xmlns:adec="http://schemas.microsoft.com/office/drawing/2017/decorative" val="1"/>
              </a:ext>
            </a:extLst>
          </p:cNvPr>
          <p:cNvCxnSpPr>
            <a:cxnSpLocks/>
          </p:cNvCxnSpPr>
          <p:nvPr/>
        </p:nvCxnSpPr>
        <p:spPr>
          <a:xfrm>
            <a:off x="2792760" y="4523294"/>
            <a:ext cx="5986842" cy="2174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10155D5-CAC4-EFAB-BBDD-2378070587C4}"/>
              </a:ext>
              <a:ext uri="{C183D7F6-B498-43B3-948B-1728B52AA6E4}">
                <adec:decorative xmlns:adec="http://schemas.microsoft.com/office/drawing/2017/decorative" val="1"/>
              </a:ext>
            </a:extLst>
          </p:cNvPr>
          <p:cNvCxnSpPr>
            <a:cxnSpLocks/>
          </p:cNvCxnSpPr>
          <p:nvPr/>
        </p:nvCxnSpPr>
        <p:spPr>
          <a:xfrm>
            <a:off x="726036" y="2522872"/>
            <a:ext cx="615530" cy="54636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540D346-62C2-9721-10C6-2894A23743C1}"/>
              </a:ext>
              <a:ext uri="{C183D7F6-B498-43B3-948B-1728B52AA6E4}">
                <adec:decorative xmlns:adec="http://schemas.microsoft.com/office/drawing/2017/decorative" val="1"/>
              </a:ext>
            </a:extLst>
          </p:cNvPr>
          <p:cNvCxnSpPr>
            <a:cxnSpLocks/>
          </p:cNvCxnSpPr>
          <p:nvPr/>
        </p:nvCxnSpPr>
        <p:spPr>
          <a:xfrm>
            <a:off x="6321152" y="5481228"/>
            <a:ext cx="248427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C2F03345-4638-F9AE-508E-8BBF69EAFB14}"/>
              </a:ext>
              <a:ext uri="{C183D7F6-B498-43B3-948B-1728B52AA6E4}">
                <adec:decorative xmlns:adec="http://schemas.microsoft.com/office/drawing/2017/decorative" val="1"/>
              </a:ext>
            </a:extLst>
          </p:cNvPr>
          <p:cNvCxnSpPr>
            <a:cxnSpLocks/>
          </p:cNvCxnSpPr>
          <p:nvPr/>
        </p:nvCxnSpPr>
        <p:spPr>
          <a:xfrm>
            <a:off x="1347062" y="3344438"/>
            <a:ext cx="0" cy="274838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3DC5FCB7-6E59-975A-EF2E-F060FA6A1700}"/>
              </a:ext>
              <a:ext uri="{C183D7F6-B498-43B3-948B-1728B52AA6E4}">
                <adec:decorative xmlns:adec="http://schemas.microsoft.com/office/drawing/2017/decorative" val="1"/>
              </a:ext>
            </a:extLst>
          </p:cNvPr>
          <p:cNvCxnSpPr>
            <a:cxnSpLocks/>
          </p:cNvCxnSpPr>
          <p:nvPr/>
        </p:nvCxnSpPr>
        <p:spPr>
          <a:xfrm>
            <a:off x="2828764" y="4616065"/>
            <a:ext cx="4478" cy="14152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E91A0BC-F13D-1B8E-5947-B5462CB22B28}"/>
              </a:ext>
            </a:extLst>
          </p:cNvPr>
          <p:cNvSpPr txBox="1"/>
          <p:nvPr/>
        </p:nvSpPr>
        <p:spPr>
          <a:xfrm>
            <a:off x="2966218" y="4160187"/>
            <a:ext cx="477794" cy="338554"/>
          </a:xfrm>
          <a:prstGeom prst="rect">
            <a:avLst/>
          </a:prstGeom>
          <a:noFill/>
        </p:spPr>
        <p:txBody>
          <a:bodyPr wrap="square" rtlCol="0">
            <a:spAutoFit/>
          </a:bodyPr>
          <a:lstStyle/>
          <a:p>
            <a:r>
              <a:rPr kumimoji="1" lang="ja-JP" altLang="en-US" sz="1600" b="1" dirty="0"/>
              <a:t>①</a:t>
            </a:r>
          </a:p>
        </p:txBody>
      </p:sp>
      <p:sp>
        <p:nvSpPr>
          <p:cNvPr id="35" name="テキスト ボックス 34">
            <a:extLst>
              <a:ext uri="{FF2B5EF4-FFF2-40B4-BE49-F238E27FC236}">
                <a16:creationId xmlns:a16="http://schemas.microsoft.com/office/drawing/2014/main" id="{150162FA-4F5D-EDE4-D62D-C28A834DEBF7}"/>
              </a:ext>
            </a:extLst>
          </p:cNvPr>
          <p:cNvSpPr txBox="1"/>
          <p:nvPr/>
        </p:nvSpPr>
        <p:spPr>
          <a:xfrm>
            <a:off x="5961384" y="4592523"/>
            <a:ext cx="2844044" cy="338554"/>
          </a:xfrm>
          <a:prstGeom prst="rect">
            <a:avLst/>
          </a:prstGeom>
          <a:noFill/>
        </p:spPr>
        <p:txBody>
          <a:bodyPr wrap="square" rtlCol="0">
            <a:spAutoFit/>
          </a:bodyPr>
          <a:lstStyle/>
          <a:p>
            <a:r>
              <a:rPr kumimoji="1" lang="ja-JP" altLang="en-US" sz="1600" b="1" dirty="0"/>
              <a:t>①</a:t>
            </a:r>
            <a:r>
              <a:rPr kumimoji="1" lang="ja-JP" altLang="en-US" sz="1400" b="1" dirty="0"/>
              <a:t>世代間の財源移転　　＋</a:t>
            </a:r>
            <a:r>
              <a:rPr kumimoji="1" lang="en-US" altLang="ja-JP" sz="1400" b="1" dirty="0"/>
              <a:t>1.9</a:t>
            </a:r>
            <a:r>
              <a:rPr kumimoji="1" lang="ja-JP" altLang="en-US" sz="1400" b="1" dirty="0"/>
              <a:t>％</a:t>
            </a:r>
            <a:endParaRPr kumimoji="1" lang="en-US" altLang="ja-JP" sz="1400" b="1" dirty="0"/>
          </a:p>
        </p:txBody>
      </p:sp>
      <p:sp>
        <p:nvSpPr>
          <p:cNvPr id="36" name="テキスト ボックス 35">
            <a:extLst>
              <a:ext uri="{FF2B5EF4-FFF2-40B4-BE49-F238E27FC236}">
                <a16:creationId xmlns:a16="http://schemas.microsoft.com/office/drawing/2014/main" id="{57A8DD07-4EB1-3770-F9D2-0A71AA4E2C7F}"/>
              </a:ext>
            </a:extLst>
          </p:cNvPr>
          <p:cNvSpPr txBox="1"/>
          <p:nvPr/>
        </p:nvSpPr>
        <p:spPr>
          <a:xfrm>
            <a:off x="5601072" y="5013176"/>
            <a:ext cx="3204356" cy="307777"/>
          </a:xfrm>
          <a:prstGeom prst="rect">
            <a:avLst/>
          </a:prstGeom>
          <a:noFill/>
        </p:spPr>
        <p:txBody>
          <a:bodyPr wrap="square" rtlCol="0">
            <a:spAutoFit/>
          </a:bodyPr>
          <a:lstStyle/>
          <a:p>
            <a:pPr algn="r"/>
            <a:r>
              <a:rPr kumimoji="1" lang="ja-JP" altLang="en-US" sz="1400" b="1" dirty="0"/>
              <a:t>②基礎年金の国庫負担分　＋</a:t>
            </a:r>
            <a:r>
              <a:rPr kumimoji="1" lang="en-US" altLang="ja-JP" sz="1400" b="1" dirty="0"/>
              <a:t>3.9</a:t>
            </a:r>
            <a:r>
              <a:rPr kumimoji="1" lang="ja-JP" altLang="en-US" sz="1400" b="1" dirty="0"/>
              <a:t>％</a:t>
            </a:r>
          </a:p>
        </p:txBody>
      </p:sp>
      <p:cxnSp>
        <p:nvCxnSpPr>
          <p:cNvPr id="27" name="直線コネクタ 26">
            <a:extLst>
              <a:ext uri="{FF2B5EF4-FFF2-40B4-BE49-F238E27FC236}">
                <a16:creationId xmlns:a16="http://schemas.microsoft.com/office/drawing/2014/main" id="{37C5EA3C-8280-8EA1-3153-88228CE3F6E9}"/>
              </a:ext>
              <a:ext uri="{C183D7F6-B498-43B3-948B-1728B52AA6E4}">
                <adec:decorative xmlns:adec="http://schemas.microsoft.com/office/drawing/2017/decorative" val="1"/>
              </a:ext>
            </a:extLst>
          </p:cNvPr>
          <p:cNvCxnSpPr>
            <a:cxnSpLocks/>
          </p:cNvCxnSpPr>
          <p:nvPr/>
        </p:nvCxnSpPr>
        <p:spPr>
          <a:xfrm>
            <a:off x="1297481" y="3053075"/>
            <a:ext cx="5059675" cy="2428153"/>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7557E19-405D-5DD5-334C-FC1DE536EF94}"/>
              </a:ext>
            </a:extLst>
          </p:cNvPr>
          <p:cNvSpPr txBox="1"/>
          <p:nvPr/>
        </p:nvSpPr>
        <p:spPr>
          <a:xfrm>
            <a:off x="812540" y="5733256"/>
            <a:ext cx="1052286" cy="677108"/>
          </a:xfrm>
          <a:prstGeom prst="rect">
            <a:avLst/>
          </a:prstGeom>
          <a:solidFill>
            <a:schemeClr val="bg1"/>
          </a:solidFill>
        </p:spPr>
        <p:txBody>
          <a:bodyPr wrap="square" rtlCol="0">
            <a:spAutoFit/>
          </a:bodyPr>
          <a:lstStyle/>
          <a:p>
            <a:pPr algn="ctr"/>
            <a:r>
              <a:rPr kumimoji="1" lang="en-US" altLang="ja-JP" sz="1400" dirty="0">
                <a:latin typeface="+mj-ea"/>
                <a:ea typeface="+mj-ea"/>
              </a:rPr>
              <a:t>2026</a:t>
            </a:r>
            <a:r>
              <a:rPr kumimoji="1" lang="ja-JP" altLang="en-US" sz="1400" dirty="0">
                <a:latin typeface="+mj-ea"/>
                <a:ea typeface="+mj-ea"/>
              </a:rPr>
              <a:t>年</a:t>
            </a:r>
            <a:endParaRPr kumimoji="1" lang="en-US" altLang="ja-JP" sz="1400" dirty="0">
              <a:latin typeface="+mj-ea"/>
              <a:ea typeface="+mj-ea"/>
            </a:endParaRPr>
          </a:p>
          <a:p>
            <a:pPr algn="ctr"/>
            <a:r>
              <a:rPr lang="en-US" altLang="ja-JP" sz="1200" dirty="0">
                <a:latin typeface="+mj-ea"/>
                <a:ea typeface="+mj-ea"/>
              </a:rPr>
              <a:t>1959</a:t>
            </a:r>
            <a:r>
              <a:rPr lang="ja-JP" altLang="en-US" sz="1200" dirty="0">
                <a:latin typeface="+mj-ea"/>
                <a:ea typeface="+mj-ea"/>
              </a:rPr>
              <a:t>年度生受給開始</a:t>
            </a:r>
            <a:endParaRPr kumimoji="1" lang="ja-JP" altLang="en-US" sz="1200" dirty="0">
              <a:latin typeface="+mj-ea"/>
              <a:ea typeface="+mj-ea"/>
            </a:endParaRPr>
          </a:p>
        </p:txBody>
      </p:sp>
      <p:sp>
        <p:nvSpPr>
          <p:cNvPr id="18" name="テキスト ボックス 17">
            <a:extLst>
              <a:ext uri="{FF2B5EF4-FFF2-40B4-BE49-F238E27FC236}">
                <a16:creationId xmlns:a16="http://schemas.microsoft.com/office/drawing/2014/main" id="{AD37D4C8-43C0-10D2-0821-28CE44684E0A}"/>
              </a:ext>
            </a:extLst>
          </p:cNvPr>
          <p:cNvSpPr txBox="1"/>
          <p:nvPr/>
        </p:nvSpPr>
        <p:spPr>
          <a:xfrm>
            <a:off x="2324708" y="5733256"/>
            <a:ext cx="1052286" cy="677108"/>
          </a:xfrm>
          <a:prstGeom prst="rect">
            <a:avLst/>
          </a:prstGeom>
          <a:solidFill>
            <a:schemeClr val="bg1"/>
          </a:solidFill>
        </p:spPr>
        <p:txBody>
          <a:bodyPr wrap="square" rtlCol="0">
            <a:spAutoFit/>
          </a:bodyPr>
          <a:lstStyle/>
          <a:p>
            <a:pPr algn="ctr"/>
            <a:r>
              <a:rPr kumimoji="1" lang="en-US" altLang="ja-JP" sz="1400" dirty="0">
                <a:latin typeface="+mj-ea"/>
                <a:ea typeface="+mj-ea"/>
              </a:rPr>
              <a:t>2036</a:t>
            </a:r>
            <a:r>
              <a:rPr kumimoji="1" lang="ja-JP" altLang="en-US" sz="1400" dirty="0">
                <a:latin typeface="+mj-ea"/>
                <a:ea typeface="+mj-ea"/>
              </a:rPr>
              <a:t>年</a:t>
            </a:r>
            <a:endParaRPr kumimoji="1" lang="en-US" altLang="ja-JP" sz="1400" dirty="0">
              <a:latin typeface="+mj-ea"/>
              <a:ea typeface="+mj-ea"/>
            </a:endParaRPr>
          </a:p>
          <a:p>
            <a:pPr algn="ctr"/>
            <a:r>
              <a:rPr lang="en-US" altLang="ja-JP" sz="1200" dirty="0">
                <a:latin typeface="+mj-ea"/>
                <a:ea typeface="+mj-ea"/>
              </a:rPr>
              <a:t>1971</a:t>
            </a:r>
            <a:r>
              <a:rPr lang="ja-JP" altLang="en-US" sz="1200" dirty="0">
                <a:latin typeface="+mj-ea"/>
                <a:ea typeface="+mj-ea"/>
              </a:rPr>
              <a:t>年度生受給開始</a:t>
            </a:r>
            <a:endParaRPr kumimoji="1" lang="ja-JP" altLang="en-US" sz="1200" dirty="0">
              <a:latin typeface="+mj-ea"/>
              <a:ea typeface="+mj-ea"/>
            </a:endParaRPr>
          </a:p>
        </p:txBody>
      </p:sp>
      <p:sp>
        <p:nvSpPr>
          <p:cNvPr id="20" name="テキスト ボックス 19">
            <a:extLst>
              <a:ext uri="{FF2B5EF4-FFF2-40B4-BE49-F238E27FC236}">
                <a16:creationId xmlns:a16="http://schemas.microsoft.com/office/drawing/2014/main" id="{EFFD2694-3F92-A52F-2F81-A44A383CC531}"/>
              </a:ext>
            </a:extLst>
          </p:cNvPr>
          <p:cNvSpPr txBox="1"/>
          <p:nvPr/>
        </p:nvSpPr>
        <p:spPr>
          <a:xfrm>
            <a:off x="5831013" y="5740224"/>
            <a:ext cx="1052286" cy="677108"/>
          </a:xfrm>
          <a:prstGeom prst="rect">
            <a:avLst/>
          </a:prstGeom>
          <a:solidFill>
            <a:schemeClr val="bg1"/>
          </a:solidFill>
        </p:spPr>
        <p:txBody>
          <a:bodyPr wrap="square" rtlCol="0">
            <a:spAutoFit/>
          </a:bodyPr>
          <a:lstStyle/>
          <a:p>
            <a:pPr algn="ctr"/>
            <a:r>
              <a:rPr kumimoji="1" lang="en-US" altLang="ja-JP" sz="1400" dirty="0">
                <a:latin typeface="+mj-ea"/>
                <a:ea typeface="+mj-ea"/>
              </a:rPr>
              <a:t>2057</a:t>
            </a:r>
            <a:r>
              <a:rPr kumimoji="1" lang="ja-JP" altLang="en-US" sz="1400" dirty="0">
                <a:latin typeface="+mj-ea"/>
                <a:ea typeface="+mj-ea"/>
              </a:rPr>
              <a:t>年</a:t>
            </a:r>
            <a:endParaRPr kumimoji="1" lang="en-US" altLang="ja-JP" sz="1400" dirty="0">
              <a:latin typeface="+mj-ea"/>
              <a:ea typeface="+mj-ea"/>
            </a:endParaRPr>
          </a:p>
          <a:p>
            <a:pPr algn="ctr"/>
            <a:r>
              <a:rPr lang="en-US" altLang="ja-JP" sz="1200" dirty="0">
                <a:latin typeface="+mj-ea"/>
                <a:ea typeface="+mj-ea"/>
              </a:rPr>
              <a:t>1992</a:t>
            </a:r>
            <a:r>
              <a:rPr lang="ja-JP" altLang="en-US" sz="1200" dirty="0">
                <a:latin typeface="+mj-ea"/>
                <a:ea typeface="+mj-ea"/>
              </a:rPr>
              <a:t>年度生受給開始</a:t>
            </a:r>
            <a:endParaRPr kumimoji="1" lang="ja-JP" altLang="en-US" sz="1200" dirty="0">
              <a:latin typeface="+mj-ea"/>
              <a:ea typeface="+mj-ea"/>
            </a:endParaRPr>
          </a:p>
        </p:txBody>
      </p:sp>
      <p:sp>
        <p:nvSpPr>
          <p:cNvPr id="21" name="矢印: 左 20">
            <a:extLst>
              <a:ext uri="{FF2B5EF4-FFF2-40B4-BE49-F238E27FC236}">
                <a16:creationId xmlns:a16="http://schemas.microsoft.com/office/drawing/2014/main" id="{71AF43C3-FC18-11C9-2E19-3D38D8F88827}"/>
              </a:ext>
            </a:extLst>
          </p:cNvPr>
          <p:cNvSpPr/>
          <p:nvPr/>
        </p:nvSpPr>
        <p:spPr bwMode="auto">
          <a:xfrm>
            <a:off x="3374482" y="5913324"/>
            <a:ext cx="2379379" cy="432000"/>
          </a:xfrm>
          <a:prstGeom prst="leftArrow">
            <a:avLst/>
          </a:prstGeom>
          <a:solidFill>
            <a:srgbClr val="FF9225"/>
          </a:solidFill>
          <a:ln w="6350">
            <a:noFill/>
          </a:ln>
          <a:effectLst/>
        </p:spPr>
        <p:txBody>
          <a:bodyPr rot="0" spcFirstLastPara="0" vertOverflow="overflow" horzOverflow="overflow" vert="horz" wrap="square" lIns="108000" tIns="108000" rIns="108000" bIns="90000" numCol="1" spcCol="0" rtlCol="0" fromWordArt="0" anchor="ctr" anchorCtr="1" forceAA="0" compatLnSpc="1">
            <a:prstTxWarp prst="textNoShape">
              <a:avLst/>
            </a:prstTxWarp>
            <a:noAutofit/>
          </a:bodyPr>
          <a:lstStyle/>
          <a:p>
            <a:pPr algn="just">
              <a:lnSpc>
                <a:spcPct val="140000"/>
              </a:lnSpc>
              <a:spcBef>
                <a:spcPct val="0"/>
              </a:spcBef>
              <a:spcAft>
                <a:spcPts val="600"/>
              </a:spcAft>
            </a:pPr>
            <a:r>
              <a:rPr kumimoji="1" lang="ja-JP" altLang="en-US" sz="1200" b="1" dirty="0">
                <a:solidFill>
                  <a:schemeClr val="bg1"/>
                </a:solidFill>
                <a:latin typeface="メイリオ" pitchFamily="50" charset="-128"/>
                <a:ea typeface="メイリオ" pitchFamily="50" charset="-128"/>
                <a:cs typeface="メイリオ" pitchFamily="50" charset="-128"/>
              </a:rPr>
              <a:t>早期終了（</a:t>
            </a:r>
            <a:r>
              <a:rPr kumimoji="1" lang="en-US" altLang="ja-JP" sz="1200" b="1" dirty="0">
                <a:solidFill>
                  <a:schemeClr val="bg1"/>
                </a:solidFill>
                <a:latin typeface="メイリオ" pitchFamily="50" charset="-128"/>
                <a:ea typeface="メイリオ" pitchFamily="50" charset="-128"/>
                <a:cs typeface="メイリオ" pitchFamily="50" charset="-128"/>
              </a:rPr>
              <a:t>21</a:t>
            </a:r>
            <a:r>
              <a:rPr kumimoji="1" lang="ja-JP" altLang="en-US" sz="1200" b="1" dirty="0">
                <a:solidFill>
                  <a:schemeClr val="bg1"/>
                </a:solidFill>
                <a:latin typeface="メイリオ" pitchFamily="50" charset="-128"/>
                <a:ea typeface="メイリオ" pitchFamily="50" charset="-128"/>
                <a:cs typeface="メイリオ" pitchFamily="50" charset="-128"/>
              </a:rPr>
              <a:t>年短縮）</a:t>
            </a:r>
          </a:p>
        </p:txBody>
      </p:sp>
      <p:sp>
        <p:nvSpPr>
          <p:cNvPr id="23" name="吹き出し: 四角形 22">
            <a:extLst>
              <a:ext uri="{FF2B5EF4-FFF2-40B4-BE49-F238E27FC236}">
                <a16:creationId xmlns:a16="http://schemas.microsoft.com/office/drawing/2014/main" id="{88478529-A6C2-78BF-D039-2381F61742AF}"/>
              </a:ext>
            </a:extLst>
          </p:cNvPr>
          <p:cNvSpPr/>
          <p:nvPr/>
        </p:nvSpPr>
        <p:spPr bwMode="auto">
          <a:xfrm>
            <a:off x="585196" y="4221148"/>
            <a:ext cx="1775516" cy="468000"/>
          </a:xfrm>
          <a:prstGeom prst="wedgeRectCallout">
            <a:avLst>
              <a:gd name="adj1" fmla="val 45680"/>
              <a:gd name="adj2" fmla="val -79377"/>
            </a:avLst>
          </a:prstGeom>
          <a:solidFill>
            <a:srgbClr val="FF9225"/>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spcBef>
                <a:spcPct val="0"/>
              </a:spcBef>
              <a:spcAft>
                <a:spcPts val="600"/>
              </a:spcAft>
            </a:pPr>
            <a:r>
              <a:rPr lang="ja-JP" altLang="en-US" sz="1200" b="1" dirty="0">
                <a:solidFill>
                  <a:schemeClr val="bg1"/>
                </a:solidFill>
                <a:latin typeface="メイリオ" pitchFamily="50" charset="-128"/>
                <a:ea typeface="メイリオ" pitchFamily="50" charset="-128"/>
                <a:cs typeface="メイリオ" pitchFamily="50" charset="-128"/>
              </a:rPr>
              <a:t>基礎年金のマクロ経済スライドを早急に終了</a:t>
            </a:r>
            <a:endParaRPr kumimoji="1" lang="ja-JP" altLang="en-US" sz="1200" b="1" dirty="0">
              <a:solidFill>
                <a:schemeClr val="bg1"/>
              </a:solidFill>
              <a:latin typeface="メイリオ" pitchFamily="50" charset="-128"/>
              <a:ea typeface="メイリオ" pitchFamily="50" charset="-128"/>
              <a:cs typeface="メイリオ" pitchFamily="50" charset="-128"/>
            </a:endParaRPr>
          </a:p>
        </p:txBody>
      </p:sp>
      <p:sp>
        <p:nvSpPr>
          <p:cNvPr id="24" name="吹き出し: 四角形 23">
            <a:extLst>
              <a:ext uri="{FF2B5EF4-FFF2-40B4-BE49-F238E27FC236}">
                <a16:creationId xmlns:a16="http://schemas.microsoft.com/office/drawing/2014/main" id="{8468CEAA-DB68-6251-FA48-175FDFA8359F}"/>
              </a:ext>
            </a:extLst>
          </p:cNvPr>
          <p:cNvSpPr/>
          <p:nvPr/>
        </p:nvSpPr>
        <p:spPr bwMode="auto">
          <a:xfrm>
            <a:off x="1396645" y="4866892"/>
            <a:ext cx="1335363" cy="540000"/>
          </a:xfrm>
          <a:prstGeom prst="wedgeRectCallout">
            <a:avLst>
              <a:gd name="adj1" fmla="val 59442"/>
              <a:gd name="adj2" fmla="val -112664"/>
            </a:avLst>
          </a:prstGeom>
          <a:solidFill>
            <a:srgbClr val="FFCD9B"/>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spcBef>
                <a:spcPct val="0"/>
              </a:spcBef>
              <a:spcAft>
                <a:spcPts val="600"/>
              </a:spcAft>
            </a:pPr>
            <a:r>
              <a:rPr lang="ja-JP" altLang="en-US" sz="1200" b="1" dirty="0">
                <a:latin typeface="メイリオ" pitchFamily="50" charset="-128"/>
                <a:ea typeface="メイリオ" pitchFamily="50" charset="-128"/>
                <a:cs typeface="メイリオ" pitchFamily="50" charset="-128"/>
              </a:rPr>
              <a:t>基礎・比例の調整を同時に終了</a:t>
            </a:r>
            <a:endParaRPr kumimoji="1" lang="ja-JP" altLang="en-US" sz="1200" b="1" dirty="0">
              <a:latin typeface="メイリオ" pitchFamily="50" charset="-128"/>
              <a:ea typeface="メイリオ" pitchFamily="50" charset="-128"/>
              <a:cs typeface="メイリオ" pitchFamily="50" charset="-128"/>
            </a:endParaRPr>
          </a:p>
        </p:txBody>
      </p:sp>
      <p:sp>
        <p:nvSpPr>
          <p:cNvPr id="26" name="吹き出し: 四角形 25">
            <a:extLst>
              <a:ext uri="{FF2B5EF4-FFF2-40B4-BE49-F238E27FC236}">
                <a16:creationId xmlns:a16="http://schemas.microsoft.com/office/drawing/2014/main" id="{A8257AD3-91CB-0A51-4262-9D8B5E9C5D12}"/>
              </a:ext>
            </a:extLst>
          </p:cNvPr>
          <p:cNvSpPr/>
          <p:nvPr/>
        </p:nvSpPr>
        <p:spPr bwMode="auto">
          <a:xfrm>
            <a:off x="2065058" y="2698166"/>
            <a:ext cx="1378954" cy="344071"/>
          </a:xfrm>
          <a:prstGeom prst="wedgeRectCallout">
            <a:avLst>
              <a:gd name="adj1" fmla="val -101313"/>
              <a:gd name="adj2" fmla="val 57957"/>
            </a:avLst>
          </a:prstGeom>
          <a:solidFill>
            <a:schemeClr val="bg2"/>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rgbClr val="4D4D4D"/>
                </a:solidFill>
                <a:latin typeface="メイリオ" pitchFamily="50" charset="-128"/>
                <a:ea typeface="メイリオ" pitchFamily="50" charset="-128"/>
                <a:cs typeface="メイリオ" pitchFamily="50" charset="-128"/>
              </a:rPr>
              <a:t>比例の調整終了</a:t>
            </a:r>
          </a:p>
        </p:txBody>
      </p:sp>
      <p:sp>
        <p:nvSpPr>
          <p:cNvPr id="28" name="吹き出し: 四角形 27">
            <a:extLst>
              <a:ext uri="{FF2B5EF4-FFF2-40B4-BE49-F238E27FC236}">
                <a16:creationId xmlns:a16="http://schemas.microsoft.com/office/drawing/2014/main" id="{435DC4EE-DD70-047C-C31D-EC0917357101}"/>
              </a:ext>
            </a:extLst>
          </p:cNvPr>
          <p:cNvSpPr/>
          <p:nvPr/>
        </p:nvSpPr>
        <p:spPr bwMode="auto">
          <a:xfrm>
            <a:off x="4525884" y="5641213"/>
            <a:ext cx="1378954" cy="344071"/>
          </a:xfrm>
          <a:prstGeom prst="wedgeRectCallout">
            <a:avLst>
              <a:gd name="adj1" fmla="val 81113"/>
              <a:gd name="adj2" fmla="val -96501"/>
            </a:avLst>
          </a:prstGeom>
          <a:solidFill>
            <a:schemeClr val="bg2"/>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rgbClr val="4D4D4D"/>
                </a:solidFill>
                <a:latin typeface="メイリオ" pitchFamily="50" charset="-128"/>
                <a:ea typeface="メイリオ" pitchFamily="50" charset="-128"/>
                <a:cs typeface="メイリオ" pitchFamily="50" charset="-128"/>
              </a:rPr>
              <a:t>基礎の調整終了</a:t>
            </a:r>
          </a:p>
        </p:txBody>
      </p:sp>
      <p:sp>
        <p:nvSpPr>
          <p:cNvPr id="29" name="吹き出し: 四角形 28">
            <a:extLst>
              <a:ext uri="{FF2B5EF4-FFF2-40B4-BE49-F238E27FC236}">
                <a16:creationId xmlns:a16="http://schemas.microsoft.com/office/drawing/2014/main" id="{6FEB4FDB-BD3C-FC39-0ECC-89B9D30B201D}"/>
              </a:ext>
            </a:extLst>
          </p:cNvPr>
          <p:cNvSpPr/>
          <p:nvPr/>
        </p:nvSpPr>
        <p:spPr bwMode="auto">
          <a:xfrm>
            <a:off x="7491993" y="5939188"/>
            <a:ext cx="1392870" cy="360000"/>
          </a:xfrm>
          <a:prstGeom prst="wedgeRectCallout">
            <a:avLst>
              <a:gd name="adj1" fmla="val -48647"/>
              <a:gd name="adj2" fmla="val -163702"/>
            </a:avLst>
          </a:prstGeom>
          <a:solidFill>
            <a:schemeClr val="tx2">
              <a:lumMod val="60000"/>
              <a:lumOff val="4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ct val="140000"/>
              </a:lnSpc>
              <a:spcBef>
                <a:spcPct val="0"/>
              </a:spcBef>
              <a:spcAft>
                <a:spcPts val="600"/>
              </a:spcAft>
            </a:pPr>
            <a:r>
              <a:rPr kumimoji="1" lang="ja-JP" altLang="en-US" sz="1200" b="1" dirty="0">
                <a:solidFill>
                  <a:schemeClr val="bg1"/>
                </a:solidFill>
                <a:latin typeface="メイリオ" pitchFamily="50" charset="-128"/>
                <a:ea typeface="メイリオ" pitchFamily="50" charset="-128"/>
                <a:cs typeface="メイリオ" pitchFamily="50" charset="-128"/>
              </a:rPr>
              <a:t>現行制度を維持</a:t>
            </a:r>
          </a:p>
        </p:txBody>
      </p:sp>
      <p:sp>
        <p:nvSpPr>
          <p:cNvPr id="37" name="四角形: 角を丸くする 36">
            <a:extLst>
              <a:ext uri="{FF2B5EF4-FFF2-40B4-BE49-F238E27FC236}">
                <a16:creationId xmlns:a16="http://schemas.microsoft.com/office/drawing/2014/main" id="{C7996B03-C943-5480-8AB1-7082CC86A785}"/>
              </a:ext>
            </a:extLst>
          </p:cNvPr>
          <p:cNvSpPr/>
          <p:nvPr/>
        </p:nvSpPr>
        <p:spPr bwMode="auto">
          <a:xfrm>
            <a:off x="3981719" y="2969301"/>
            <a:ext cx="3563433" cy="885055"/>
          </a:xfrm>
          <a:prstGeom prst="roundRect">
            <a:avLst/>
          </a:prstGeom>
          <a:solidFill>
            <a:schemeClr val="bg1"/>
          </a:solidFill>
          <a:ln w="19050">
            <a:solidFill>
              <a:srgbClr val="00B050"/>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ts val="1700"/>
              </a:lnSpc>
              <a:spcBef>
                <a:spcPct val="0"/>
              </a:spcBef>
              <a:spcAft>
                <a:spcPts val="600"/>
              </a:spcAft>
            </a:pPr>
            <a:r>
              <a:rPr kumimoji="1" lang="ja-JP" altLang="en-US" sz="1400" dirty="0">
                <a:latin typeface="メイリオ" pitchFamily="50" charset="-128"/>
                <a:ea typeface="メイリオ" pitchFamily="50" charset="-128"/>
                <a:cs typeface="メイリオ" pitchFamily="50" charset="-128"/>
              </a:rPr>
              <a:t>比例の抑制が続くことにより、「現在の受給世代」の比例の給付財源①が「将来の受給世代」の基礎の給付財源②へ充当</a:t>
            </a:r>
          </a:p>
        </p:txBody>
      </p:sp>
      <p:sp>
        <p:nvSpPr>
          <p:cNvPr id="40" name="テキスト ボックス 39">
            <a:extLst>
              <a:ext uri="{FF2B5EF4-FFF2-40B4-BE49-F238E27FC236}">
                <a16:creationId xmlns:a16="http://schemas.microsoft.com/office/drawing/2014/main" id="{A1C9EA6E-1327-1585-FCE9-545BC44CEB8B}"/>
              </a:ext>
            </a:extLst>
          </p:cNvPr>
          <p:cNvSpPr txBox="1"/>
          <p:nvPr/>
        </p:nvSpPr>
        <p:spPr>
          <a:xfrm>
            <a:off x="8463566" y="5338417"/>
            <a:ext cx="1024426" cy="461665"/>
          </a:xfrm>
          <a:prstGeom prst="rect">
            <a:avLst/>
          </a:prstGeom>
          <a:solidFill>
            <a:schemeClr val="bg1"/>
          </a:solidFill>
        </p:spPr>
        <p:txBody>
          <a:bodyPr wrap="square" rtlCol="0">
            <a:spAutoFit/>
          </a:bodyPr>
          <a:lstStyle/>
          <a:p>
            <a:pPr algn="ctr"/>
            <a:r>
              <a:rPr kumimoji="1" lang="ja-JP" altLang="en-US" sz="1200" b="1" dirty="0">
                <a:solidFill>
                  <a:srgbClr val="0070C0"/>
                </a:solidFill>
                <a:latin typeface="+mj-ea"/>
                <a:ea typeface="+mj-ea"/>
              </a:rPr>
              <a:t>所得代替率</a:t>
            </a:r>
            <a:r>
              <a:rPr kumimoji="1" lang="en-US" altLang="ja-JP" sz="1200" b="1" dirty="0">
                <a:solidFill>
                  <a:srgbClr val="0070C0"/>
                </a:solidFill>
                <a:latin typeface="+mj-ea"/>
                <a:ea typeface="+mj-ea"/>
              </a:rPr>
              <a:t>50.4</a:t>
            </a:r>
            <a:r>
              <a:rPr kumimoji="1" lang="ja-JP" altLang="en-US" sz="1200" b="1" dirty="0">
                <a:solidFill>
                  <a:srgbClr val="0070C0"/>
                </a:solidFill>
                <a:latin typeface="+mj-ea"/>
                <a:ea typeface="+mj-ea"/>
              </a:rPr>
              <a:t>％</a:t>
            </a:r>
          </a:p>
        </p:txBody>
      </p:sp>
      <p:sp>
        <p:nvSpPr>
          <p:cNvPr id="41" name="テキスト ボックス 40">
            <a:extLst>
              <a:ext uri="{FF2B5EF4-FFF2-40B4-BE49-F238E27FC236}">
                <a16:creationId xmlns:a16="http://schemas.microsoft.com/office/drawing/2014/main" id="{6B8469EB-A146-A355-4CF3-1CDF7B5ACCA4}"/>
              </a:ext>
            </a:extLst>
          </p:cNvPr>
          <p:cNvSpPr txBox="1"/>
          <p:nvPr/>
        </p:nvSpPr>
        <p:spPr>
          <a:xfrm>
            <a:off x="8446231" y="4130255"/>
            <a:ext cx="1024426" cy="461665"/>
          </a:xfrm>
          <a:prstGeom prst="rect">
            <a:avLst/>
          </a:prstGeom>
          <a:solidFill>
            <a:schemeClr val="bg1"/>
          </a:solidFill>
        </p:spPr>
        <p:txBody>
          <a:bodyPr wrap="square" rtlCol="0">
            <a:spAutoFit/>
          </a:bodyPr>
          <a:lstStyle/>
          <a:p>
            <a:pPr algn="ctr"/>
            <a:r>
              <a:rPr kumimoji="1" lang="ja-JP" altLang="en-US" sz="1200" b="1" dirty="0">
                <a:solidFill>
                  <a:srgbClr val="C00000"/>
                </a:solidFill>
                <a:latin typeface="+mj-ea"/>
                <a:ea typeface="+mj-ea"/>
              </a:rPr>
              <a:t>所得代替率</a:t>
            </a:r>
            <a:r>
              <a:rPr kumimoji="1" lang="en-US" altLang="ja-JP" sz="1200" b="1" dirty="0">
                <a:solidFill>
                  <a:srgbClr val="C00000"/>
                </a:solidFill>
                <a:latin typeface="+mj-ea"/>
                <a:ea typeface="+mj-ea"/>
              </a:rPr>
              <a:t>56.2</a:t>
            </a:r>
            <a:r>
              <a:rPr kumimoji="1" lang="ja-JP" altLang="en-US" sz="1200" b="1" dirty="0">
                <a:solidFill>
                  <a:srgbClr val="C00000"/>
                </a:solidFill>
                <a:latin typeface="+mj-ea"/>
                <a:ea typeface="+mj-ea"/>
              </a:rPr>
              <a:t>％</a:t>
            </a:r>
          </a:p>
        </p:txBody>
      </p:sp>
      <p:sp>
        <p:nvSpPr>
          <p:cNvPr id="43" name="矢印: 右 42">
            <a:extLst>
              <a:ext uri="{FF2B5EF4-FFF2-40B4-BE49-F238E27FC236}">
                <a16:creationId xmlns:a16="http://schemas.microsoft.com/office/drawing/2014/main" id="{CE3060C5-5299-C769-906C-CBC99A7F6E30}"/>
              </a:ext>
              <a:ext uri="{C183D7F6-B498-43B3-948B-1728B52AA6E4}">
                <adec:decorative xmlns:adec="http://schemas.microsoft.com/office/drawing/2017/decorative" val="1"/>
              </a:ext>
            </a:extLst>
          </p:cNvPr>
          <p:cNvSpPr/>
          <p:nvPr/>
        </p:nvSpPr>
        <p:spPr bwMode="auto">
          <a:xfrm rot="20516273">
            <a:off x="2560667" y="3449004"/>
            <a:ext cx="1367267" cy="289468"/>
          </a:xfrm>
          <a:prstGeom prst="rightArrow">
            <a:avLst/>
          </a:prstGeom>
          <a:solidFill>
            <a:srgbClr val="C2E49C"/>
          </a:solidFill>
          <a:ln w="19050">
            <a:solidFill>
              <a:schemeClr val="tx1">
                <a:lumMod val="60000"/>
                <a:lumOff val="40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45" name="矢印: 上 44">
            <a:extLst>
              <a:ext uri="{FF2B5EF4-FFF2-40B4-BE49-F238E27FC236}">
                <a16:creationId xmlns:a16="http://schemas.microsoft.com/office/drawing/2014/main" id="{CC2A7893-B622-5CE1-2EA0-78EB1BD9B35E}"/>
              </a:ext>
              <a:ext uri="{C183D7F6-B498-43B3-948B-1728B52AA6E4}">
                <adec:decorative xmlns:adec="http://schemas.microsoft.com/office/drawing/2017/decorative" val="1"/>
              </a:ext>
            </a:extLst>
          </p:cNvPr>
          <p:cNvSpPr/>
          <p:nvPr/>
        </p:nvSpPr>
        <p:spPr bwMode="auto">
          <a:xfrm>
            <a:off x="8805428" y="4545041"/>
            <a:ext cx="329002" cy="736138"/>
          </a:xfrm>
          <a:prstGeom prst="upArrow">
            <a:avLst>
              <a:gd name="adj1" fmla="val 50000"/>
              <a:gd name="adj2" fmla="val 45497"/>
            </a:avLst>
          </a:prstGeom>
          <a:solidFill>
            <a:schemeClr val="tx1">
              <a:lumMod val="20000"/>
              <a:lumOff val="8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cxnSp>
        <p:nvCxnSpPr>
          <p:cNvPr id="8" name="直線コネクタ 7">
            <a:extLst>
              <a:ext uri="{FF2B5EF4-FFF2-40B4-BE49-F238E27FC236}">
                <a16:creationId xmlns:a16="http://schemas.microsoft.com/office/drawing/2014/main" id="{367DD6B8-DE33-111D-89A2-C26DDB7BF3CD}"/>
              </a:ext>
              <a:ext uri="{C183D7F6-B498-43B3-948B-1728B52AA6E4}">
                <adec:decorative xmlns:adec="http://schemas.microsoft.com/office/drawing/2017/decorative" val="1"/>
              </a:ext>
            </a:extLst>
          </p:cNvPr>
          <p:cNvCxnSpPr>
            <a:cxnSpLocks/>
          </p:cNvCxnSpPr>
          <p:nvPr/>
        </p:nvCxnSpPr>
        <p:spPr>
          <a:xfrm>
            <a:off x="4342784" y="4569282"/>
            <a:ext cx="7151" cy="87594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B67B339-39C0-DC3B-3DD3-29AE6E1DE931}"/>
              </a:ext>
            </a:extLst>
          </p:cNvPr>
          <p:cNvSpPr txBox="1"/>
          <p:nvPr/>
        </p:nvSpPr>
        <p:spPr>
          <a:xfrm>
            <a:off x="3796623" y="4986165"/>
            <a:ext cx="1052286" cy="677108"/>
          </a:xfrm>
          <a:prstGeom prst="rect">
            <a:avLst/>
          </a:prstGeom>
          <a:solidFill>
            <a:schemeClr val="bg1"/>
          </a:solidFill>
        </p:spPr>
        <p:txBody>
          <a:bodyPr wrap="square" rtlCol="0">
            <a:spAutoFit/>
          </a:bodyPr>
          <a:lstStyle/>
          <a:p>
            <a:pPr algn="ctr"/>
            <a:r>
              <a:rPr kumimoji="1" lang="en-US" altLang="ja-JP" sz="1400" dirty="0">
                <a:latin typeface="+mj-ea"/>
                <a:ea typeface="+mj-ea"/>
              </a:rPr>
              <a:t>2040</a:t>
            </a:r>
            <a:r>
              <a:rPr kumimoji="1" lang="ja-JP" altLang="en-US" sz="1400" dirty="0">
                <a:latin typeface="+mj-ea"/>
                <a:ea typeface="+mj-ea"/>
              </a:rPr>
              <a:t>年</a:t>
            </a:r>
            <a:endParaRPr kumimoji="1" lang="en-US" altLang="ja-JP" sz="1400" dirty="0">
              <a:latin typeface="+mj-ea"/>
              <a:ea typeface="+mj-ea"/>
            </a:endParaRPr>
          </a:p>
          <a:p>
            <a:pPr algn="ctr"/>
            <a:r>
              <a:rPr lang="en-US" altLang="ja-JP" sz="1200" dirty="0">
                <a:latin typeface="+mj-ea"/>
                <a:ea typeface="+mj-ea"/>
              </a:rPr>
              <a:t>1975</a:t>
            </a:r>
            <a:r>
              <a:rPr lang="ja-JP" altLang="en-US" sz="1200" dirty="0">
                <a:latin typeface="+mj-ea"/>
                <a:ea typeface="+mj-ea"/>
              </a:rPr>
              <a:t>年度生受給開始</a:t>
            </a:r>
            <a:endParaRPr kumimoji="1" lang="ja-JP" altLang="en-US" sz="1200" dirty="0">
              <a:latin typeface="+mj-ea"/>
              <a:ea typeface="+mj-ea"/>
            </a:endParaRPr>
          </a:p>
        </p:txBody>
      </p:sp>
      <p:cxnSp>
        <p:nvCxnSpPr>
          <p:cNvPr id="9" name="直線コネクタ 8">
            <a:extLst>
              <a:ext uri="{FF2B5EF4-FFF2-40B4-BE49-F238E27FC236}">
                <a16:creationId xmlns:a16="http://schemas.microsoft.com/office/drawing/2014/main" id="{905CC1B9-0BCC-5CAC-11E4-F7021D05BB3D}"/>
              </a:ext>
              <a:ext uri="{C183D7F6-B498-43B3-948B-1728B52AA6E4}">
                <adec:decorative xmlns:adec="http://schemas.microsoft.com/office/drawing/2017/decorative" val="1"/>
              </a:ext>
            </a:extLst>
          </p:cNvPr>
          <p:cNvCxnSpPr>
            <a:cxnSpLocks/>
          </p:cNvCxnSpPr>
          <p:nvPr/>
        </p:nvCxnSpPr>
        <p:spPr>
          <a:xfrm>
            <a:off x="2422542" y="4077072"/>
            <a:ext cx="6023689" cy="0"/>
          </a:xfrm>
          <a:prstGeom prst="line">
            <a:avLst/>
          </a:prstGeom>
          <a:ln w="571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矢印: 右 43">
            <a:extLst>
              <a:ext uri="{FF2B5EF4-FFF2-40B4-BE49-F238E27FC236}">
                <a16:creationId xmlns:a16="http://schemas.microsoft.com/office/drawing/2014/main" id="{09A5002C-D7CB-ACFD-4291-FABAF5343676}"/>
              </a:ext>
              <a:ext uri="{C183D7F6-B498-43B3-948B-1728B52AA6E4}">
                <adec:decorative xmlns:adec="http://schemas.microsoft.com/office/drawing/2017/decorative" val="1"/>
              </a:ext>
            </a:extLst>
          </p:cNvPr>
          <p:cNvSpPr/>
          <p:nvPr/>
        </p:nvSpPr>
        <p:spPr bwMode="auto">
          <a:xfrm rot="5400000">
            <a:off x="5403077" y="4160363"/>
            <a:ext cx="755998" cy="288000"/>
          </a:xfrm>
          <a:prstGeom prst="rightArrow">
            <a:avLst/>
          </a:prstGeom>
          <a:solidFill>
            <a:srgbClr val="C2E49C"/>
          </a:solidFill>
          <a:ln w="19050">
            <a:solidFill>
              <a:schemeClr val="tx1">
                <a:lumMod val="60000"/>
                <a:lumOff val="40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5" name="吹き出し: 四角形 14">
            <a:extLst>
              <a:ext uri="{FF2B5EF4-FFF2-40B4-BE49-F238E27FC236}">
                <a16:creationId xmlns:a16="http://schemas.microsoft.com/office/drawing/2014/main" id="{C9A691A8-D828-ADA9-3983-24A302E8C810}"/>
              </a:ext>
            </a:extLst>
          </p:cNvPr>
          <p:cNvSpPr/>
          <p:nvPr/>
        </p:nvSpPr>
        <p:spPr bwMode="auto">
          <a:xfrm>
            <a:off x="7933819" y="3383757"/>
            <a:ext cx="1159381" cy="418269"/>
          </a:xfrm>
          <a:prstGeom prst="wedgeRectCallout">
            <a:avLst>
              <a:gd name="adj1" fmla="val -78168"/>
              <a:gd name="adj2" fmla="val 112028"/>
            </a:avLst>
          </a:prstGeom>
          <a:solidFill>
            <a:schemeClr val="accent4">
              <a:lumMod val="40000"/>
              <a:lumOff val="60000"/>
            </a:schemeClr>
          </a:solid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spcBef>
                <a:spcPct val="0"/>
              </a:spcBef>
              <a:spcAft>
                <a:spcPts val="600"/>
              </a:spcAft>
            </a:pPr>
            <a:r>
              <a:rPr lang="ja-JP" altLang="en-US" sz="1200" b="1" dirty="0">
                <a:latin typeface="メイリオ" pitchFamily="50" charset="-128"/>
                <a:ea typeface="メイリオ" pitchFamily="50" charset="-128"/>
                <a:cs typeface="メイリオ" pitchFamily="50" charset="-128"/>
              </a:rPr>
              <a:t>経済状況好転</a:t>
            </a:r>
            <a:endParaRPr kumimoji="1" lang="ja-JP" altLang="en-US" sz="1200" b="1"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7463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ED7C9AEA-AAA9-23B7-D43E-D2CE70A4BE6E}"/>
              </a:ext>
            </a:extLst>
          </p:cNvPr>
          <p:cNvSpPr>
            <a:spLocks noGrp="1"/>
          </p:cNvSpPr>
          <p:nvPr>
            <p:ph type="ftr" sz="quarter" idx="10"/>
          </p:nvPr>
        </p:nvSpPr>
        <p:spPr/>
        <p:txBody>
          <a:bodyPr/>
          <a:lstStyle/>
          <a:p>
            <a:r>
              <a:rPr lang="en-US" altLang="ja-JP"/>
              <a:t>© </a:t>
            </a:r>
            <a:r>
              <a:rPr lang="ja-JP" altLang="en-US"/>
              <a:t>ワーク・ライフ・サポート大泉</a:t>
            </a:r>
            <a:endParaRPr lang="ja-JP" altLang="en-US" dirty="0"/>
          </a:p>
        </p:txBody>
      </p:sp>
      <p:sp>
        <p:nvSpPr>
          <p:cNvPr id="3" name="スライド番号プレースホルダー 2">
            <a:extLst>
              <a:ext uri="{FF2B5EF4-FFF2-40B4-BE49-F238E27FC236}">
                <a16:creationId xmlns:a16="http://schemas.microsoft.com/office/drawing/2014/main" id="{DFAB507F-9D50-97B2-0ACC-5EEDF700515E}"/>
              </a:ext>
            </a:extLst>
          </p:cNvPr>
          <p:cNvSpPr>
            <a:spLocks noGrp="1"/>
          </p:cNvSpPr>
          <p:nvPr>
            <p:ph type="sldNum" sz="quarter" idx="11"/>
          </p:nvPr>
        </p:nvSpPr>
        <p:spPr/>
        <p:txBody>
          <a:bodyPr/>
          <a:lstStyle/>
          <a:p>
            <a:fld id="{FB3508C7-2FE0-4945-9CBD-863E05F850D2}" type="slidenum">
              <a:rPr lang="ja-JP" altLang="en-US" smtClean="0"/>
              <a:pPr/>
              <a:t>37</a:t>
            </a:fld>
            <a:endParaRPr lang="ja-JP" altLang="en-US" dirty="0"/>
          </a:p>
        </p:txBody>
      </p:sp>
      <p:graphicFrame>
        <p:nvGraphicFramePr>
          <p:cNvPr id="5" name="表 4">
            <a:extLst>
              <a:ext uri="{FF2B5EF4-FFF2-40B4-BE49-F238E27FC236}">
                <a16:creationId xmlns:a16="http://schemas.microsoft.com/office/drawing/2014/main" id="{CBA1F8A6-321D-EE92-412F-6CBB06C84199}"/>
              </a:ext>
            </a:extLst>
          </p:cNvPr>
          <p:cNvGraphicFramePr>
            <a:graphicFrameLocks noGrp="1"/>
          </p:cNvGraphicFramePr>
          <p:nvPr>
            <p:extLst>
              <p:ext uri="{D42A27DB-BD31-4B8C-83A1-F6EECF244321}">
                <p14:modId xmlns:p14="http://schemas.microsoft.com/office/powerpoint/2010/main" val="2800847772"/>
              </p:ext>
            </p:extLst>
          </p:nvPr>
        </p:nvGraphicFramePr>
        <p:xfrm>
          <a:off x="611090" y="3878580"/>
          <a:ext cx="8706592" cy="1836001"/>
        </p:xfrm>
        <a:graphic>
          <a:graphicData uri="http://schemas.openxmlformats.org/drawingml/2006/table">
            <a:tbl>
              <a:tblPr firstRow="1" bandRow="1">
                <a:tableStyleId>{21E4AEA4-8DFA-4A89-87EB-49C32662AFE0}</a:tableStyleId>
              </a:tblPr>
              <a:tblGrid>
                <a:gridCol w="804811">
                  <a:extLst>
                    <a:ext uri="{9D8B030D-6E8A-4147-A177-3AD203B41FA5}">
                      <a16:colId xmlns:a16="http://schemas.microsoft.com/office/drawing/2014/main" val="882967830"/>
                    </a:ext>
                  </a:extLst>
                </a:gridCol>
                <a:gridCol w="2633927">
                  <a:extLst>
                    <a:ext uri="{9D8B030D-6E8A-4147-A177-3AD203B41FA5}">
                      <a16:colId xmlns:a16="http://schemas.microsoft.com/office/drawing/2014/main" val="2422376023"/>
                    </a:ext>
                  </a:extLst>
                </a:gridCol>
                <a:gridCol w="3072915">
                  <a:extLst>
                    <a:ext uri="{9D8B030D-6E8A-4147-A177-3AD203B41FA5}">
                      <a16:colId xmlns:a16="http://schemas.microsoft.com/office/drawing/2014/main" val="688389764"/>
                    </a:ext>
                  </a:extLst>
                </a:gridCol>
                <a:gridCol w="2194939">
                  <a:extLst>
                    <a:ext uri="{9D8B030D-6E8A-4147-A177-3AD203B41FA5}">
                      <a16:colId xmlns:a16="http://schemas.microsoft.com/office/drawing/2014/main" val="2016418952"/>
                    </a:ext>
                  </a:extLst>
                </a:gridCol>
              </a:tblGrid>
              <a:tr h="655714">
                <a:tc>
                  <a:txBody>
                    <a:bodyPr/>
                    <a:lstStyle/>
                    <a:p>
                      <a:pPr algn="ctr"/>
                      <a:r>
                        <a:rPr kumimoji="1" lang="ja-JP" altLang="en-US" sz="1400" dirty="0">
                          <a:latin typeface="+mj-ea"/>
                          <a:ea typeface="+mj-ea"/>
                        </a:rPr>
                        <a:t>区分</a:t>
                      </a:r>
                    </a:p>
                  </a:txBody>
                  <a:tcPr anchor="ctr">
                    <a:solidFill>
                      <a:srgbClr val="00B0F0"/>
                    </a:solidFill>
                  </a:tcPr>
                </a:tc>
                <a:tc>
                  <a:txBody>
                    <a:bodyPr/>
                    <a:lstStyle/>
                    <a:p>
                      <a:pPr algn="ctr"/>
                      <a:r>
                        <a:rPr kumimoji="1" lang="ja-JP" altLang="en-US" sz="1400" dirty="0">
                          <a:latin typeface="+mj-ea"/>
                          <a:ea typeface="+mj-ea"/>
                        </a:rPr>
                        <a:t>常時使用する</a:t>
                      </a:r>
                      <a:endParaRPr kumimoji="1" lang="en-US" altLang="ja-JP" sz="1400" dirty="0">
                        <a:latin typeface="+mj-ea"/>
                        <a:ea typeface="+mj-ea"/>
                      </a:endParaRPr>
                    </a:p>
                    <a:p>
                      <a:pPr algn="ctr"/>
                      <a:r>
                        <a:rPr kumimoji="1" lang="ja-JP" altLang="en-US" sz="1400" dirty="0">
                          <a:latin typeface="+mj-ea"/>
                          <a:ea typeface="+mj-ea"/>
                        </a:rPr>
                        <a:t>従業員数</a:t>
                      </a:r>
                    </a:p>
                  </a:txBody>
                  <a:tcPr anchor="ctr">
                    <a:solidFill>
                      <a:srgbClr val="00B0F0"/>
                    </a:solidFill>
                  </a:tcPr>
                </a:tc>
                <a:tc>
                  <a:txBody>
                    <a:bodyPr/>
                    <a:lstStyle/>
                    <a:p>
                      <a:pPr algn="ctr"/>
                      <a:r>
                        <a:rPr kumimoji="1" lang="ja-JP" altLang="en-US" sz="1400" dirty="0">
                          <a:latin typeface="+mj-ea"/>
                          <a:ea typeface="+mj-ea"/>
                        </a:rPr>
                        <a:t>適用業種</a:t>
                      </a:r>
                      <a:endParaRPr kumimoji="1" lang="en-US" altLang="ja-JP" sz="1400" dirty="0">
                        <a:latin typeface="+mj-ea"/>
                        <a:ea typeface="+mj-ea"/>
                      </a:endParaRPr>
                    </a:p>
                    <a:p>
                      <a:pPr algn="ctr"/>
                      <a:r>
                        <a:rPr kumimoji="1" lang="ja-JP" altLang="en-US" sz="1400" dirty="0">
                          <a:latin typeface="+mj-ea"/>
                          <a:ea typeface="+mj-ea"/>
                        </a:rPr>
                        <a:t>（法定</a:t>
                      </a:r>
                      <a:r>
                        <a:rPr kumimoji="1" lang="en-US" altLang="ja-JP" sz="1400" dirty="0">
                          <a:latin typeface="+mj-ea"/>
                          <a:ea typeface="+mj-ea"/>
                        </a:rPr>
                        <a:t>17</a:t>
                      </a:r>
                      <a:r>
                        <a:rPr kumimoji="1" lang="ja-JP" altLang="en-US" sz="1400" dirty="0">
                          <a:latin typeface="+mj-ea"/>
                          <a:ea typeface="+mj-ea"/>
                        </a:rPr>
                        <a:t>業種）</a:t>
                      </a:r>
                    </a:p>
                  </a:txBody>
                  <a:tcPr anchor="ctr">
                    <a:solidFill>
                      <a:srgbClr val="00B0F0"/>
                    </a:solidFill>
                  </a:tcPr>
                </a:tc>
                <a:tc>
                  <a:txBody>
                    <a:bodyPr/>
                    <a:lstStyle/>
                    <a:p>
                      <a:pPr algn="ctr"/>
                      <a:r>
                        <a:rPr kumimoji="1" lang="ja-JP" altLang="en-US" sz="1400" dirty="0">
                          <a:latin typeface="+mj-ea"/>
                          <a:ea typeface="+mj-ea"/>
                        </a:rPr>
                        <a:t>非適用業種</a:t>
                      </a:r>
                      <a:endParaRPr kumimoji="1" lang="en-US" altLang="ja-JP" sz="1400" dirty="0">
                        <a:latin typeface="+mj-ea"/>
                        <a:ea typeface="+mj-ea"/>
                      </a:endParaRPr>
                    </a:p>
                  </a:txBody>
                  <a:tcPr anchor="ctr">
                    <a:solidFill>
                      <a:srgbClr val="00B0F0"/>
                    </a:solidFill>
                  </a:tcPr>
                </a:tc>
                <a:extLst>
                  <a:ext uri="{0D108BD9-81ED-4DB2-BD59-A6C34878D82A}">
                    <a16:rowId xmlns:a16="http://schemas.microsoft.com/office/drawing/2014/main" val="3386422696"/>
                  </a:ext>
                </a:extLst>
              </a:tr>
              <a:tr h="393429">
                <a:tc>
                  <a:txBody>
                    <a:bodyPr/>
                    <a:lstStyle/>
                    <a:p>
                      <a:pPr algn="ctr"/>
                      <a:r>
                        <a:rPr kumimoji="1" lang="ja-JP" altLang="en-US" sz="1400" b="0" dirty="0">
                          <a:solidFill>
                            <a:schemeClr val="tx1"/>
                          </a:solidFill>
                        </a:rPr>
                        <a:t>法人</a:t>
                      </a:r>
                      <a:endParaRPr kumimoji="1" lang="ja-JP" altLang="en-US" sz="1400" b="0" dirty="0">
                        <a:solidFill>
                          <a:schemeClr val="tx1"/>
                        </a:solidFill>
                        <a:latin typeface="+mj-ea"/>
                        <a:ea typeface="+mj-ea"/>
                      </a:endParaRPr>
                    </a:p>
                  </a:txBody>
                  <a:tcPr anchor="ctr">
                    <a:solidFill>
                      <a:schemeClr val="bg2">
                        <a:lumMod val="90000"/>
                      </a:schemeClr>
                    </a:solidFill>
                  </a:tcPr>
                </a:tc>
                <a:tc>
                  <a:txBody>
                    <a:bodyPr/>
                    <a:lstStyle/>
                    <a:p>
                      <a:pPr algn="ctr"/>
                      <a:r>
                        <a:rPr kumimoji="1" lang="ja-JP" altLang="en-US" sz="1400" b="0" dirty="0"/>
                        <a:t>１人以上</a:t>
                      </a:r>
                      <a:endParaRPr kumimoji="1" lang="ja-JP" altLang="en-US" sz="1400" b="0" dirty="0">
                        <a:latin typeface="+mj-ea"/>
                        <a:ea typeface="+mj-ea"/>
                      </a:endParaRPr>
                    </a:p>
                  </a:txBody>
                  <a:tcPr anchor="ctr">
                    <a:solidFill>
                      <a:schemeClr val="bg2">
                        <a:lumMod val="90000"/>
                      </a:schemeClr>
                    </a:solidFill>
                  </a:tcPr>
                </a:tc>
                <a:tc>
                  <a:txBody>
                    <a:bodyPr/>
                    <a:lstStyle/>
                    <a:p>
                      <a:pPr algn="ctr"/>
                      <a:r>
                        <a:rPr kumimoji="1" lang="ja-JP" altLang="en-US" sz="1400" b="0">
                          <a:solidFill>
                            <a:schemeClr val="tx1"/>
                          </a:solidFill>
                        </a:rPr>
                        <a:t>強制適用</a:t>
                      </a:r>
                      <a:endParaRPr kumimoji="1" lang="ja-JP" altLang="en-US" sz="1400" b="0" dirty="0">
                        <a:solidFill>
                          <a:schemeClr val="tx1"/>
                        </a:solidFill>
                        <a:latin typeface="+mj-ea"/>
                        <a:ea typeface="+mj-ea"/>
                      </a:endParaRPr>
                    </a:p>
                  </a:txBody>
                  <a:tcPr anchor="ctr">
                    <a:solidFill>
                      <a:schemeClr val="bg2">
                        <a:lumMod val="90000"/>
                      </a:schemeClr>
                    </a:solidFill>
                  </a:tcPr>
                </a:tc>
                <a:tc>
                  <a:txBody>
                    <a:bodyPr/>
                    <a:lstStyle/>
                    <a:p>
                      <a:pPr algn="ctr"/>
                      <a:r>
                        <a:rPr kumimoji="1" lang="ja-JP" altLang="en-US" sz="1400" b="0">
                          <a:solidFill>
                            <a:schemeClr val="tx1"/>
                          </a:solidFill>
                        </a:rPr>
                        <a:t>強制適用</a:t>
                      </a:r>
                      <a:endParaRPr kumimoji="1" lang="ja-JP" altLang="en-US" sz="1400" b="0" dirty="0">
                        <a:solidFill>
                          <a:schemeClr val="tx1"/>
                        </a:solidFill>
                        <a:latin typeface="+mj-ea"/>
                        <a:ea typeface="+mj-ea"/>
                      </a:endParaRPr>
                    </a:p>
                  </a:txBody>
                  <a:tcPr anchor="ctr">
                    <a:solidFill>
                      <a:schemeClr val="bg2">
                        <a:lumMod val="90000"/>
                      </a:schemeClr>
                    </a:solidFill>
                  </a:tcPr>
                </a:tc>
                <a:extLst>
                  <a:ext uri="{0D108BD9-81ED-4DB2-BD59-A6C34878D82A}">
                    <a16:rowId xmlns:a16="http://schemas.microsoft.com/office/drawing/2014/main" val="1235559103"/>
                  </a:ext>
                </a:extLst>
              </a:tr>
              <a:tr h="393429">
                <a:tc rowSpan="2">
                  <a:txBody>
                    <a:bodyPr/>
                    <a:lstStyle/>
                    <a:p>
                      <a:pPr algn="ctr"/>
                      <a:r>
                        <a:rPr kumimoji="1" lang="ja-JP" altLang="en-US" sz="1400" b="0" dirty="0">
                          <a:solidFill>
                            <a:schemeClr val="tx1"/>
                          </a:solidFill>
                        </a:rPr>
                        <a:t>個人</a:t>
                      </a:r>
                      <a:endParaRPr kumimoji="1" lang="ja-JP" altLang="en-US" sz="1400" b="0" dirty="0">
                        <a:solidFill>
                          <a:schemeClr val="tx1"/>
                        </a:solidFill>
                        <a:latin typeface="+mj-ea"/>
                        <a:ea typeface="+mj-ea"/>
                      </a:endParaRPr>
                    </a:p>
                  </a:txBody>
                  <a:tcPr anchor="ctr"/>
                </a:tc>
                <a:tc>
                  <a:txBody>
                    <a:bodyPr/>
                    <a:lstStyle/>
                    <a:p>
                      <a:pPr algn="ctr"/>
                      <a:r>
                        <a:rPr kumimoji="1" lang="ja-JP" altLang="en-US" sz="1400" b="0" dirty="0"/>
                        <a:t>５人以上</a:t>
                      </a:r>
                      <a:endParaRPr kumimoji="1" lang="ja-JP" altLang="en-US" sz="1400" b="0" dirty="0">
                        <a:latin typeface="+mj-ea"/>
                        <a:ea typeface="+mj-ea"/>
                      </a:endParaRPr>
                    </a:p>
                  </a:txBody>
                  <a:tcPr anchor="ctr">
                    <a:solidFill>
                      <a:schemeClr val="bg2"/>
                    </a:solidFill>
                  </a:tcPr>
                </a:tc>
                <a:tc>
                  <a:txBody>
                    <a:bodyPr/>
                    <a:lstStyle/>
                    <a:p>
                      <a:pPr algn="ctr"/>
                      <a:r>
                        <a:rPr kumimoji="1" lang="ja-JP" altLang="en-US" sz="1400" b="0">
                          <a:solidFill>
                            <a:schemeClr val="tx1"/>
                          </a:solidFill>
                        </a:rPr>
                        <a:t>強制適用</a:t>
                      </a:r>
                      <a:endParaRPr kumimoji="1" lang="ja-JP" altLang="en-US" sz="1400" b="0" dirty="0">
                        <a:solidFill>
                          <a:schemeClr val="tx1"/>
                        </a:solidFill>
                        <a:latin typeface="+mj-ea"/>
                        <a:ea typeface="+mj-ea"/>
                      </a:endParaRPr>
                    </a:p>
                  </a:txBody>
                  <a:tcPr anchor="ctr">
                    <a:solidFill>
                      <a:schemeClr val="bg2"/>
                    </a:solidFill>
                  </a:tcPr>
                </a:tc>
                <a:tc>
                  <a:txBody>
                    <a:bodyPr/>
                    <a:lstStyle/>
                    <a:p>
                      <a:pPr algn="ctr"/>
                      <a:r>
                        <a:rPr kumimoji="1" lang="ja-JP" altLang="en-US" sz="1400" b="0" dirty="0">
                          <a:solidFill>
                            <a:schemeClr val="tx1"/>
                          </a:solidFill>
                        </a:rPr>
                        <a:t>適用外</a:t>
                      </a:r>
                      <a:r>
                        <a:rPr kumimoji="1" lang="ja-JP" altLang="en-US" sz="1400" b="1" dirty="0">
                          <a:solidFill>
                            <a:schemeClr val="accent3"/>
                          </a:solidFill>
                        </a:rPr>
                        <a:t>➡強制適用</a:t>
                      </a:r>
                      <a:endParaRPr kumimoji="1" lang="ja-JP" altLang="en-US" sz="1400" b="1" dirty="0">
                        <a:solidFill>
                          <a:schemeClr val="accent3"/>
                        </a:solidFill>
                        <a:latin typeface="+mj-ea"/>
                        <a:ea typeface="+mj-ea"/>
                      </a:endParaRPr>
                    </a:p>
                  </a:txBody>
                  <a:tcPr anchor="ctr">
                    <a:solidFill>
                      <a:schemeClr val="bg2"/>
                    </a:solidFill>
                  </a:tcPr>
                </a:tc>
                <a:extLst>
                  <a:ext uri="{0D108BD9-81ED-4DB2-BD59-A6C34878D82A}">
                    <a16:rowId xmlns:a16="http://schemas.microsoft.com/office/drawing/2014/main" val="117003762"/>
                  </a:ext>
                </a:extLst>
              </a:tr>
              <a:tr h="393429">
                <a:tc vMerge="1">
                  <a:txBody>
                    <a:bodyPr/>
                    <a:lstStyle/>
                    <a:p>
                      <a:pPr algn="ctr"/>
                      <a:endParaRPr kumimoji="1" lang="ja-JP" altLang="en-US" sz="1400" dirty="0"/>
                    </a:p>
                  </a:txBody>
                  <a:tcPr anchor="ctr"/>
                </a:tc>
                <a:tc>
                  <a:txBody>
                    <a:bodyPr/>
                    <a:lstStyle/>
                    <a:p>
                      <a:pPr algn="ctr"/>
                      <a:r>
                        <a:rPr kumimoji="1" lang="ja-JP" altLang="en-US" sz="1400" b="0" dirty="0"/>
                        <a:t>５人未満</a:t>
                      </a:r>
                      <a:endParaRPr kumimoji="1" lang="ja-JP" altLang="en-US" sz="1400" b="0" dirty="0">
                        <a:latin typeface="+mj-ea"/>
                        <a:ea typeface="+mj-ea"/>
                      </a:endParaRPr>
                    </a:p>
                  </a:txBody>
                  <a:tcPr anchor="ctr">
                    <a:solidFill>
                      <a:schemeClr val="bg2"/>
                    </a:solidFill>
                  </a:tcPr>
                </a:tc>
                <a:tc>
                  <a:txBody>
                    <a:bodyPr/>
                    <a:lstStyle/>
                    <a:p>
                      <a:pPr algn="ctr"/>
                      <a:r>
                        <a:rPr kumimoji="1" lang="ja-JP" altLang="en-US" sz="1400" b="0" dirty="0"/>
                        <a:t>適用外</a:t>
                      </a:r>
                      <a:endParaRPr kumimoji="1" lang="ja-JP" altLang="en-US" sz="1400" b="0" dirty="0">
                        <a:latin typeface="+mj-ea"/>
                        <a:ea typeface="+mj-ea"/>
                      </a:endParaRPr>
                    </a:p>
                  </a:txBody>
                  <a:tcPr anchor="ctr">
                    <a:solidFill>
                      <a:schemeClr val="bg2"/>
                    </a:solidFill>
                  </a:tcPr>
                </a:tc>
                <a:tc>
                  <a:txBody>
                    <a:bodyPr/>
                    <a:lstStyle/>
                    <a:p>
                      <a:pPr algn="ctr"/>
                      <a:r>
                        <a:rPr kumimoji="1" lang="ja-JP" altLang="en-US" sz="1400" b="0" dirty="0"/>
                        <a:t>適用外</a:t>
                      </a:r>
                      <a:endParaRPr kumimoji="1" lang="ja-JP" altLang="en-US" sz="1400" b="0" dirty="0">
                        <a:latin typeface="+mj-ea"/>
                        <a:ea typeface="+mj-ea"/>
                      </a:endParaRPr>
                    </a:p>
                  </a:txBody>
                  <a:tcPr anchor="ctr">
                    <a:solidFill>
                      <a:schemeClr val="bg2"/>
                    </a:solidFill>
                  </a:tcPr>
                </a:tc>
                <a:extLst>
                  <a:ext uri="{0D108BD9-81ED-4DB2-BD59-A6C34878D82A}">
                    <a16:rowId xmlns:a16="http://schemas.microsoft.com/office/drawing/2014/main" val="1658919398"/>
                  </a:ext>
                </a:extLst>
              </a:tr>
            </a:tbl>
          </a:graphicData>
        </a:graphic>
      </p:graphicFrame>
      <p:sp>
        <p:nvSpPr>
          <p:cNvPr id="7" name="タイトル 3">
            <a:extLst>
              <a:ext uri="{FF2B5EF4-FFF2-40B4-BE49-F238E27FC236}">
                <a16:creationId xmlns:a16="http://schemas.microsoft.com/office/drawing/2014/main" id="{B6183013-4705-1B8B-909A-5BC10B8166A1}"/>
              </a:ext>
            </a:extLst>
          </p:cNvPr>
          <p:cNvSpPr>
            <a:spLocks noGrp="1"/>
          </p:cNvSpPr>
          <p:nvPr>
            <p:ph type="title"/>
          </p:nvPr>
        </p:nvSpPr>
        <p:spPr>
          <a:xfrm>
            <a:off x="273050" y="152400"/>
            <a:ext cx="9359900" cy="396875"/>
          </a:xfrm>
        </p:spPr>
        <p:txBody>
          <a:bodyPr/>
          <a:lstStyle/>
          <a:p>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kumimoji="1" lang="ja-JP" altLang="en-US" b="1" dirty="0">
              <a:solidFill>
                <a:schemeClr val="tx2"/>
              </a:solidFill>
            </a:endParaRPr>
          </a:p>
        </p:txBody>
      </p:sp>
      <p:sp>
        <p:nvSpPr>
          <p:cNvPr id="8" name="テキスト ボックス 7">
            <a:extLst>
              <a:ext uri="{FF2B5EF4-FFF2-40B4-BE49-F238E27FC236}">
                <a16:creationId xmlns:a16="http://schemas.microsoft.com/office/drawing/2014/main" id="{8D6CF7B0-1DA4-0925-BEDC-281BE4FF8CF4}"/>
              </a:ext>
            </a:extLst>
          </p:cNvPr>
          <p:cNvSpPr txBox="1"/>
          <p:nvPr/>
        </p:nvSpPr>
        <p:spPr>
          <a:xfrm>
            <a:off x="568598" y="71418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参考４：被用者保険の適用拡大における要件の見直し</a:t>
            </a:r>
            <a:endParaRPr kumimoji="1" lang="ja-JP" altLang="en-US" sz="1600" dirty="0">
              <a:solidFill>
                <a:schemeClr val="accent1"/>
              </a:solidFill>
              <a:latin typeface="+mj-ea"/>
              <a:ea typeface="+mj-ea"/>
            </a:endParaRPr>
          </a:p>
        </p:txBody>
      </p:sp>
      <p:graphicFrame>
        <p:nvGraphicFramePr>
          <p:cNvPr id="4" name="表 3">
            <a:extLst>
              <a:ext uri="{FF2B5EF4-FFF2-40B4-BE49-F238E27FC236}">
                <a16:creationId xmlns:a16="http://schemas.microsoft.com/office/drawing/2014/main" id="{AC0F50D6-DFCC-236A-9A3F-E0ED4A845C1A}"/>
              </a:ext>
            </a:extLst>
          </p:cNvPr>
          <p:cNvGraphicFramePr>
            <a:graphicFrameLocks noGrp="1"/>
          </p:cNvGraphicFramePr>
          <p:nvPr>
            <p:extLst>
              <p:ext uri="{D42A27DB-BD31-4B8C-83A1-F6EECF244321}">
                <p14:modId xmlns:p14="http://schemas.microsoft.com/office/powerpoint/2010/main" val="2104554626"/>
              </p:ext>
            </p:extLst>
          </p:nvPr>
        </p:nvGraphicFramePr>
        <p:xfrm>
          <a:off x="610418" y="1359282"/>
          <a:ext cx="8663063" cy="2088000"/>
        </p:xfrm>
        <a:graphic>
          <a:graphicData uri="http://schemas.openxmlformats.org/drawingml/2006/table">
            <a:tbl>
              <a:tblPr firstRow="1" bandRow="1">
                <a:tableStyleId>{21E4AEA4-8DFA-4A89-87EB-49C32662AFE0}</a:tableStyleId>
              </a:tblPr>
              <a:tblGrid>
                <a:gridCol w="1872831">
                  <a:extLst>
                    <a:ext uri="{9D8B030D-6E8A-4147-A177-3AD203B41FA5}">
                      <a16:colId xmlns:a16="http://schemas.microsoft.com/office/drawing/2014/main" val="2370791732"/>
                    </a:ext>
                  </a:extLst>
                </a:gridCol>
                <a:gridCol w="2167428">
                  <a:extLst>
                    <a:ext uri="{9D8B030D-6E8A-4147-A177-3AD203B41FA5}">
                      <a16:colId xmlns:a16="http://schemas.microsoft.com/office/drawing/2014/main" val="1672272741"/>
                    </a:ext>
                  </a:extLst>
                </a:gridCol>
                <a:gridCol w="2020129">
                  <a:extLst>
                    <a:ext uri="{9D8B030D-6E8A-4147-A177-3AD203B41FA5}">
                      <a16:colId xmlns:a16="http://schemas.microsoft.com/office/drawing/2014/main" val="2017518136"/>
                    </a:ext>
                  </a:extLst>
                </a:gridCol>
                <a:gridCol w="2602675">
                  <a:extLst>
                    <a:ext uri="{9D8B030D-6E8A-4147-A177-3AD203B41FA5}">
                      <a16:colId xmlns:a16="http://schemas.microsoft.com/office/drawing/2014/main" val="1706833778"/>
                    </a:ext>
                  </a:extLst>
                </a:gridCol>
              </a:tblGrid>
              <a:tr h="395999">
                <a:tc>
                  <a:txBody>
                    <a:bodyPr/>
                    <a:lstStyle/>
                    <a:p>
                      <a:pPr algn="ctr"/>
                      <a:r>
                        <a:rPr kumimoji="1" lang="ja-JP" altLang="en-US" sz="1600" dirty="0">
                          <a:latin typeface="+mj-ea"/>
                          <a:ea typeface="+mj-ea"/>
                        </a:rPr>
                        <a:t>要　件</a:t>
                      </a:r>
                    </a:p>
                  </a:txBody>
                  <a:tcPr anchor="ctr">
                    <a:solidFill>
                      <a:srgbClr val="00B0F0"/>
                    </a:solidFill>
                  </a:tcPr>
                </a:tc>
                <a:tc>
                  <a:txBody>
                    <a:bodyPr/>
                    <a:lstStyle/>
                    <a:p>
                      <a:pPr algn="ctr"/>
                      <a:r>
                        <a:rPr kumimoji="1" lang="ja-JP" altLang="en-US" sz="1600" dirty="0">
                          <a:latin typeface="+mj-ea"/>
                          <a:ea typeface="+mj-ea"/>
                        </a:rPr>
                        <a:t>現　行</a:t>
                      </a:r>
                    </a:p>
                  </a:txBody>
                  <a:tcPr anchor="ctr">
                    <a:solidFill>
                      <a:srgbClr val="00B0F0"/>
                    </a:solidFill>
                  </a:tcPr>
                </a:tc>
                <a:tc>
                  <a:txBody>
                    <a:bodyPr/>
                    <a:lstStyle/>
                    <a:p>
                      <a:pPr algn="ctr"/>
                      <a:r>
                        <a:rPr kumimoji="1" lang="ja-JP" altLang="en-US" sz="1600" dirty="0">
                          <a:latin typeface="+mj-ea"/>
                          <a:ea typeface="+mj-ea"/>
                        </a:rPr>
                        <a:t>見直し案</a:t>
                      </a:r>
                    </a:p>
                  </a:txBody>
                  <a:tcPr anchor="ctr">
                    <a:solidFill>
                      <a:srgbClr val="00B0F0"/>
                    </a:solidFill>
                  </a:tcPr>
                </a:tc>
                <a:tc>
                  <a:txBody>
                    <a:bodyPr/>
                    <a:lstStyle/>
                    <a:p>
                      <a:pPr algn="ctr"/>
                      <a:r>
                        <a:rPr kumimoji="1" lang="ja-JP" altLang="en-US" sz="1600" dirty="0">
                          <a:latin typeface="+mj-ea"/>
                          <a:ea typeface="+mj-ea"/>
                        </a:rPr>
                        <a:t>備　考</a:t>
                      </a:r>
                    </a:p>
                  </a:txBody>
                  <a:tcPr anchor="ctr">
                    <a:solidFill>
                      <a:srgbClr val="00B0F0"/>
                    </a:solidFill>
                  </a:tcPr>
                </a:tc>
                <a:extLst>
                  <a:ext uri="{0D108BD9-81ED-4DB2-BD59-A6C34878D82A}">
                    <a16:rowId xmlns:a16="http://schemas.microsoft.com/office/drawing/2014/main" val="707273849"/>
                  </a:ext>
                </a:extLst>
              </a:tr>
              <a:tr h="360001">
                <a:tc>
                  <a:txBody>
                    <a:bodyPr/>
                    <a:lstStyle/>
                    <a:p>
                      <a:pPr algn="ctr"/>
                      <a:r>
                        <a:rPr kumimoji="1" lang="ja-JP" altLang="en-US" sz="1400" dirty="0">
                          <a:solidFill>
                            <a:schemeClr val="tx1"/>
                          </a:solidFill>
                          <a:latin typeface="+mj-ea"/>
                          <a:ea typeface="+mj-ea"/>
                        </a:rPr>
                        <a:t>企業規模</a:t>
                      </a:r>
                      <a:endParaRPr kumimoji="1" lang="en-US" altLang="ja-JP" sz="1400" dirty="0">
                        <a:solidFill>
                          <a:schemeClr val="tx1"/>
                        </a:solidFill>
                        <a:latin typeface="+mj-ea"/>
                        <a:ea typeface="+mj-ea"/>
                      </a:endParaRPr>
                    </a:p>
                  </a:txBody>
                  <a:tcPr anchor="ctr">
                    <a:solidFill>
                      <a:schemeClr val="bg2">
                        <a:lumMod val="90000"/>
                      </a:schemeClr>
                    </a:solidFill>
                  </a:tcPr>
                </a:tc>
                <a:tc>
                  <a:txBody>
                    <a:bodyPr/>
                    <a:lstStyle/>
                    <a:p>
                      <a:pPr algn="ctr"/>
                      <a:r>
                        <a:rPr kumimoji="1" lang="en-US" altLang="ja-JP" sz="1400" dirty="0">
                          <a:solidFill>
                            <a:schemeClr val="tx1"/>
                          </a:solidFill>
                          <a:latin typeface="+mj-ea"/>
                          <a:ea typeface="+mj-ea"/>
                        </a:rPr>
                        <a:t>51</a:t>
                      </a:r>
                      <a:r>
                        <a:rPr kumimoji="1" lang="ja-JP" altLang="en-US" sz="1400" dirty="0">
                          <a:solidFill>
                            <a:schemeClr val="tx1"/>
                          </a:solidFill>
                          <a:latin typeface="+mj-ea"/>
                          <a:ea typeface="+mj-ea"/>
                        </a:rPr>
                        <a:t>人以上</a:t>
                      </a:r>
                    </a:p>
                  </a:txBody>
                  <a:tcPr anchor="ctr">
                    <a:solidFill>
                      <a:schemeClr val="bg2">
                        <a:lumMod val="90000"/>
                      </a:schemeClr>
                    </a:solidFill>
                  </a:tcPr>
                </a:tc>
                <a:tc>
                  <a:txBody>
                    <a:bodyPr/>
                    <a:lstStyle/>
                    <a:p>
                      <a:pPr algn="ctr"/>
                      <a:r>
                        <a:rPr kumimoji="1" lang="ja-JP" altLang="en-US" sz="1400" b="1" dirty="0">
                          <a:solidFill>
                            <a:schemeClr val="accent3"/>
                          </a:solidFill>
                          <a:latin typeface="+mj-ea"/>
                          <a:ea typeface="+mj-ea"/>
                        </a:rPr>
                        <a:t>撤廃</a:t>
                      </a:r>
                    </a:p>
                  </a:txBody>
                  <a:tcPr anchor="ctr">
                    <a:solidFill>
                      <a:schemeClr val="bg2">
                        <a:lumMod val="90000"/>
                      </a:schemeClr>
                    </a:solidFill>
                  </a:tcPr>
                </a:tc>
                <a:tc>
                  <a:txBody>
                    <a:bodyPr/>
                    <a:lstStyle/>
                    <a:p>
                      <a:pPr algn="ctr"/>
                      <a:endParaRPr kumimoji="1" lang="en-US" altLang="ja-JP" sz="1400" dirty="0">
                        <a:solidFill>
                          <a:schemeClr val="tx1"/>
                        </a:solidFill>
                        <a:latin typeface="+mj-ea"/>
                        <a:ea typeface="+mj-ea"/>
                      </a:endParaRPr>
                    </a:p>
                  </a:txBody>
                  <a:tcPr anchor="ctr">
                    <a:solidFill>
                      <a:schemeClr val="bg2">
                        <a:lumMod val="90000"/>
                      </a:schemeClr>
                    </a:solidFill>
                  </a:tcPr>
                </a:tc>
                <a:extLst>
                  <a:ext uri="{0D108BD9-81ED-4DB2-BD59-A6C34878D82A}">
                    <a16:rowId xmlns:a16="http://schemas.microsoft.com/office/drawing/2014/main" val="147363964"/>
                  </a:ext>
                </a:extLst>
              </a:tr>
              <a:tr h="611998">
                <a:tc>
                  <a:txBody>
                    <a:bodyPr/>
                    <a:lstStyle/>
                    <a:p>
                      <a:pPr algn="ctr"/>
                      <a:r>
                        <a:rPr kumimoji="1" lang="ja-JP" altLang="en-US" sz="1400" dirty="0">
                          <a:solidFill>
                            <a:schemeClr val="tx1"/>
                          </a:solidFill>
                          <a:latin typeface="+mj-ea"/>
                          <a:ea typeface="+mj-ea"/>
                        </a:rPr>
                        <a:t>労働時間</a:t>
                      </a:r>
                    </a:p>
                  </a:txBody>
                  <a:tcPr anchor="ctr">
                    <a:solidFill>
                      <a:schemeClr val="bg2"/>
                    </a:solidFill>
                  </a:tcPr>
                </a:tc>
                <a:tc>
                  <a:txBody>
                    <a:bodyPr/>
                    <a:lstStyle/>
                    <a:p>
                      <a:pPr algn="ctr"/>
                      <a:r>
                        <a:rPr kumimoji="1" lang="ja-JP" altLang="en-US" sz="1400" dirty="0">
                          <a:solidFill>
                            <a:schemeClr val="tx1"/>
                          </a:solidFill>
                          <a:latin typeface="+mj-ea"/>
                          <a:ea typeface="+mj-ea"/>
                        </a:rPr>
                        <a:t>週所定</a:t>
                      </a:r>
                      <a:r>
                        <a:rPr kumimoji="1" lang="en-US" altLang="ja-JP" sz="1400" dirty="0">
                          <a:solidFill>
                            <a:schemeClr val="tx1"/>
                          </a:solidFill>
                          <a:latin typeface="+mj-ea"/>
                          <a:ea typeface="+mj-ea"/>
                        </a:rPr>
                        <a:t>20</a:t>
                      </a:r>
                      <a:r>
                        <a:rPr kumimoji="1" lang="ja-JP" altLang="en-US" sz="1400" dirty="0">
                          <a:solidFill>
                            <a:schemeClr val="tx1"/>
                          </a:solidFill>
                          <a:latin typeface="+mj-ea"/>
                          <a:ea typeface="+mj-ea"/>
                        </a:rPr>
                        <a:t>時間以上</a:t>
                      </a:r>
                    </a:p>
                  </a:txBody>
                  <a:tcPr anchor="ctr">
                    <a:solidFill>
                      <a:schemeClr val="bg2"/>
                    </a:solidFill>
                  </a:tcPr>
                </a:tc>
                <a:tc>
                  <a:txBody>
                    <a:bodyPr/>
                    <a:lstStyle/>
                    <a:p>
                      <a:pPr algn="ctr"/>
                      <a:r>
                        <a:rPr kumimoji="1" lang="ja-JP" altLang="en-US" sz="1400" dirty="0">
                          <a:solidFill>
                            <a:schemeClr val="tx1"/>
                          </a:solidFill>
                          <a:latin typeface="+mj-ea"/>
                          <a:ea typeface="+mj-ea"/>
                        </a:rPr>
                        <a:t>維持</a:t>
                      </a:r>
                    </a:p>
                  </a:txBody>
                  <a:tcPr anchor="ctr">
                    <a:solidFill>
                      <a:schemeClr val="bg2"/>
                    </a:solidFill>
                  </a:tcPr>
                </a:tc>
                <a:tc>
                  <a:txBody>
                    <a:bodyPr/>
                    <a:lstStyle/>
                    <a:p>
                      <a:pPr algn="ctr"/>
                      <a:r>
                        <a:rPr kumimoji="1" lang="ja-JP" altLang="en-US" sz="1400" dirty="0">
                          <a:solidFill>
                            <a:schemeClr val="tx1"/>
                          </a:solidFill>
                          <a:latin typeface="+mj-ea"/>
                          <a:ea typeface="+mj-ea"/>
                        </a:rPr>
                        <a:t>雇用保険は</a:t>
                      </a:r>
                      <a:r>
                        <a:rPr kumimoji="1" lang="en-US" altLang="ja-JP" sz="1400" dirty="0">
                          <a:solidFill>
                            <a:schemeClr val="tx1"/>
                          </a:solidFill>
                          <a:latin typeface="+mj-ea"/>
                          <a:ea typeface="+mj-ea"/>
                        </a:rPr>
                        <a:t>R10</a:t>
                      </a:r>
                      <a:r>
                        <a:rPr kumimoji="1" lang="ja-JP" altLang="en-US" sz="1400" dirty="0">
                          <a:solidFill>
                            <a:schemeClr val="tx1"/>
                          </a:solidFill>
                          <a:latin typeface="+mj-ea"/>
                          <a:ea typeface="+mj-ea"/>
                        </a:rPr>
                        <a:t>年から</a:t>
                      </a:r>
                      <a:endParaRPr kumimoji="1" lang="en-US" altLang="ja-JP" sz="1400" dirty="0">
                        <a:solidFill>
                          <a:schemeClr val="tx1"/>
                        </a:solidFill>
                        <a:latin typeface="+mj-ea"/>
                        <a:ea typeface="+mj-ea"/>
                      </a:endParaRPr>
                    </a:p>
                    <a:p>
                      <a:pPr algn="ctr"/>
                      <a:r>
                        <a:rPr kumimoji="1" lang="ja-JP" altLang="en-US" sz="1400" dirty="0">
                          <a:solidFill>
                            <a:schemeClr val="tx1"/>
                          </a:solidFill>
                          <a:latin typeface="+mj-ea"/>
                          <a:ea typeface="+mj-ea"/>
                        </a:rPr>
                        <a:t>週所定</a:t>
                      </a:r>
                      <a:r>
                        <a:rPr kumimoji="1" lang="en-US" altLang="ja-JP" sz="1400" dirty="0">
                          <a:solidFill>
                            <a:schemeClr val="tx1"/>
                          </a:solidFill>
                          <a:latin typeface="+mj-ea"/>
                          <a:ea typeface="+mj-ea"/>
                        </a:rPr>
                        <a:t>10</a:t>
                      </a:r>
                      <a:r>
                        <a:rPr kumimoji="1" lang="ja-JP" altLang="en-US" sz="1400" dirty="0">
                          <a:solidFill>
                            <a:schemeClr val="tx1"/>
                          </a:solidFill>
                          <a:latin typeface="+mj-ea"/>
                          <a:ea typeface="+mj-ea"/>
                        </a:rPr>
                        <a:t>時間以上</a:t>
                      </a:r>
                    </a:p>
                  </a:txBody>
                  <a:tcPr anchor="ctr">
                    <a:solidFill>
                      <a:schemeClr val="bg2"/>
                    </a:solidFill>
                  </a:tcPr>
                </a:tc>
                <a:extLst>
                  <a:ext uri="{0D108BD9-81ED-4DB2-BD59-A6C34878D82A}">
                    <a16:rowId xmlns:a16="http://schemas.microsoft.com/office/drawing/2014/main" val="1618919343"/>
                  </a:ext>
                </a:extLst>
              </a:tr>
              <a:tr h="360001">
                <a:tc>
                  <a:txBody>
                    <a:bodyPr/>
                    <a:lstStyle/>
                    <a:p>
                      <a:pPr algn="ctr"/>
                      <a:r>
                        <a:rPr kumimoji="1" lang="ja-JP" altLang="en-US" sz="1400" dirty="0">
                          <a:solidFill>
                            <a:schemeClr val="tx1"/>
                          </a:solidFill>
                          <a:latin typeface="+mj-ea"/>
                          <a:ea typeface="+mj-ea"/>
                        </a:rPr>
                        <a:t>賃金</a:t>
                      </a:r>
                    </a:p>
                  </a:txBody>
                  <a:tcPr anchor="ctr">
                    <a:solidFill>
                      <a:schemeClr val="bg2">
                        <a:lumMod val="90000"/>
                      </a:schemeClr>
                    </a:solidFill>
                  </a:tcPr>
                </a:tc>
                <a:tc>
                  <a:txBody>
                    <a:bodyPr/>
                    <a:lstStyle/>
                    <a:p>
                      <a:pPr algn="ctr"/>
                      <a:r>
                        <a:rPr kumimoji="1" lang="ja-JP" altLang="en-US" sz="1400" dirty="0">
                          <a:solidFill>
                            <a:schemeClr val="tx1"/>
                          </a:solidFill>
                          <a:latin typeface="+mj-ea"/>
                          <a:ea typeface="+mj-ea"/>
                        </a:rPr>
                        <a:t>月額</a:t>
                      </a:r>
                      <a:r>
                        <a:rPr kumimoji="1" lang="en-US" altLang="ja-JP" sz="1400" dirty="0">
                          <a:solidFill>
                            <a:schemeClr val="tx1"/>
                          </a:solidFill>
                          <a:latin typeface="+mj-ea"/>
                          <a:ea typeface="+mj-ea"/>
                        </a:rPr>
                        <a:t>8.8</a:t>
                      </a:r>
                      <a:r>
                        <a:rPr kumimoji="1" lang="ja-JP" altLang="en-US" sz="1400" dirty="0">
                          <a:solidFill>
                            <a:schemeClr val="tx1"/>
                          </a:solidFill>
                          <a:latin typeface="+mj-ea"/>
                          <a:ea typeface="+mj-ea"/>
                        </a:rPr>
                        <a:t>万円</a:t>
                      </a:r>
                    </a:p>
                  </a:txBody>
                  <a:tcPr anchor="ctr">
                    <a:solidFill>
                      <a:schemeClr val="bg2">
                        <a:lumMod val="90000"/>
                      </a:schemeClr>
                    </a:solidFill>
                  </a:tcPr>
                </a:tc>
                <a:tc>
                  <a:txBody>
                    <a:bodyPr/>
                    <a:lstStyle/>
                    <a:p>
                      <a:pPr algn="ctr"/>
                      <a:r>
                        <a:rPr kumimoji="1" lang="ja-JP" altLang="en-US" sz="1400" b="1" dirty="0">
                          <a:solidFill>
                            <a:schemeClr val="accent3"/>
                          </a:solidFill>
                          <a:latin typeface="+mj-ea"/>
                          <a:ea typeface="+mj-ea"/>
                        </a:rPr>
                        <a:t>撤廃（時期配慮）</a:t>
                      </a:r>
                    </a:p>
                  </a:txBody>
                  <a:tcPr anchor="ctr">
                    <a:solidFill>
                      <a:schemeClr val="bg2">
                        <a:lumMod val="90000"/>
                      </a:schemeClr>
                    </a:solidFill>
                  </a:tcPr>
                </a:tc>
                <a:tc>
                  <a:txBody>
                    <a:bodyPr/>
                    <a:lstStyle/>
                    <a:p>
                      <a:pPr algn="ctr"/>
                      <a:r>
                        <a:rPr kumimoji="1" lang="ja-JP" altLang="en-US" sz="1400" dirty="0">
                          <a:solidFill>
                            <a:schemeClr val="tx1"/>
                          </a:solidFill>
                          <a:latin typeface="+mj-ea"/>
                          <a:ea typeface="+mj-ea"/>
                        </a:rPr>
                        <a:t>最賃</a:t>
                      </a:r>
                      <a:r>
                        <a:rPr kumimoji="1" lang="en-US" altLang="ja-JP" sz="1400" dirty="0">
                          <a:solidFill>
                            <a:schemeClr val="tx1"/>
                          </a:solidFill>
                          <a:latin typeface="+mj-ea"/>
                          <a:ea typeface="+mj-ea"/>
                        </a:rPr>
                        <a:t>1,015</a:t>
                      </a:r>
                      <a:r>
                        <a:rPr kumimoji="1" lang="ja-JP" altLang="en-US" sz="1400" dirty="0">
                          <a:solidFill>
                            <a:schemeClr val="tx1"/>
                          </a:solidFill>
                          <a:latin typeface="+mj-ea"/>
                          <a:ea typeface="+mj-ea"/>
                        </a:rPr>
                        <a:t>円超で適用</a:t>
                      </a:r>
                    </a:p>
                  </a:txBody>
                  <a:tcPr anchor="ctr">
                    <a:solidFill>
                      <a:schemeClr val="bg2">
                        <a:lumMod val="90000"/>
                      </a:schemeClr>
                    </a:solidFill>
                  </a:tcPr>
                </a:tc>
                <a:extLst>
                  <a:ext uri="{0D108BD9-81ED-4DB2-BD59-A6C34878D82A}">
                    <a16:rowId xmlns:a16="http://schemas.microsoft.com/office/drawing/2014/main" val="3485500827"/>
                  </a:ext>
                </a:extLst>
              </a:tr>
              <a:tr h="360001">
                <a:tc>
                  <a:txBody>
                    <a:bodyPr/>
                    <a:lstStyle/>
                    <a:p>
                      <a:pPr algn="ctr"/>
                      <a:r>
                        <a:rPr kumimoji="1" lang="ja-JP" altLang="en-US" sz="1400" dirty="0">
                          <a:solidFill>
                            <a:schemeClr val="tx1"/>
                          </a:solidFill>
                          <a:latin typeface="+mj-ea"/>
                          <a:ea typeface="+mj-ea"/>
                        </a:rPr>
                        <a:t>学生</a:t>
                      </a:r>
                    </a:p>
                  </a:txBody>
                  <a:tcPr anchor="ctr">
                    <a:solidFill>
                      <a:schemeClr val="bg2"/>
                    </a:solidFill>
                  </a:tcPr>
                </a:tc>
                <a:tc>
                  <a:txBody>
                    <a:bodyPr/>
                    <a:lstStyle/>
                    <a:p>
                      <a:pPr algn="ctr"/>
                      <a:r>
                        <a:rPr kumimoji="1" lang="ja-JP" altLang="en-US" sz="1400" dirty="0">
                          <a:solidFill>
                            <a:schemeClr val="tx1"/>
                          </a:solidFill>
                          <a:latin typeface="+mj-ea"/>
                          <a:ea typeface="+mj-ea"/>
                        </a:rPr>
                        <a:t>適用除外</a:t>
                      </a:r>
                    </a:p>
                  </a:txBody>
                  <a:tcPr anchor="ctr">
                    <a:solidFill>
                      <a:schemeClr val="bg2"/>
                    </a:solidFill>
                  </a:tcPr>
                </a:tc>
                <a:tc>
                  <a:txBody>
                    <a:bodyPr/>
                    <a:lstStyle/>
                    <a:p>
                      <a:pPr algn="ctr"/>
                      <a:r>
                        <a:rPr kumimoji="1" lang="ja-JP" altLang="en-US" sz="1400" dirty="0">
                          <a:solidFill>
                            <a:schemeClr val="tx1"/>
                          </a:solidFill>
                          <a:latin typeface="+mj-ea"/>
                          <a:ea typeface="+mj-ea"/>
                        </a:rPr>
                        <a:t>維持</a:t>
                      </a:r>
                    </a:p>
                  </a:txBody>
                  <a:tcPr anchor="ctr">
                    <a:solidFill>
                      <a:schemeClr val="bg2"/>
                    </a:solidFill>
                  </a:tcPr>
                </a:tc>
                <a:tc>
                  <a:txBody>
                    <a:bodyPr/>
                    <a:lstStyle/>
                    <a:p>
                      <a:pPr algn="ctr"/>
                      <a:endParaRPr kumimoji="1" lang="ja-JP" altLang="en-US" sz="1400" dirty="0">
                        <a:solidFill>
                          <a:schemeClr val="tx1"/>
                        </a:solidFill>
                        <a:latin typeface="+mj-ea"/>
                        <a:ea typeface="+mj-ea"/>
                      </a:endParaRPr>
                    </a:p>
                  </a:txBody>
                  <a:tcPr anchor="ctr">
                    <a:solidFill>
                      <a:schemeClr val="bg2"/>
                    </a:solidFill>
                  </a:tcPr>
                </a:tc>
                <a:extLst>
                  <a:ext uri="{0D108BD9-81ED-4DB2-BD59-A6C34878D82A}">
                    <a16:rowId xmlns:a16="http://schemas.microsoft.com/office/drawing/2014/main" val="3485192938"/>
                  </a:ext>
                </a:extLst>
              </a:tr>
            </a:tbl>
          </a:graphicData>
        </a:graphic>
      </p:graphicFrame>
      <p:sp>
        <p:nvSpPr>
          <p:cNvPr id="6" name="テキスト ボックス 5">
            <a:extLst>
              <a:ext uri="{FF2B5EF4-FFF2-40B4-BE49-F238E27FC236}">
                <a16:creationId xmlns:a16="http://schemas.microsoft.com/office/drawing/2014/main" id="{CEDDDC86-E1E9-CC46-A090-BED4D046F1EC}"/>
              </a:ext>
            </a:extLst>
          </p:cNvPr>
          <p:cNvSpPr txBox="1"/>
          <p:nvPr/>
        </p:nvSpPr>
        <p:spPr>
          <a:xfrm>
            <a:off x="588318" y="1052736"/>
            <a:ext cx="4860542" cy="307777"/>
          </a:xfrm>
          <a:prstGeom prst="rect">
            <a:avLst/>
          </a:prstGeom>
          <a:noFill/>
        </p:spPr>
        <p:txBody>
          <a:bodyPr wrap="square" rtlCol="0">
            <a:spAutoFit/>
          </a:bodyPr>
          <a:lstStyle/>
          <a:p>
            <a:r>
              <a:rPr kumimoji="1" lang="ja-JP" altLang="en-US" sz="1400" b="1" dirty="0">
                <a:solidFill>
                  <a:schemeClr val="tx2"/>
                </a:solidFill>
                <a:latin typeface="+mj-ea"/>
                <a:ea typeface="+mj-ea"/>
              </a:rPr>
              <a:t>企業規模・賃金要件の見直し</a:t>
            </a:r>
          </a:p>
        </p:txBody>
      </p:sp>
      <p:sp>
        <p:nvSpPr>
          <p:cNvPr id="10" name="テキスト ボックス 9">
            <a:extLst>
              <a:ext uri="{FF2B5EF4-FFF2-40B4-BE49-F238E27FC236}">
                <a16:creationId xmlns:a16="http://schemas.microsoft.com/office/drawing/2014/main" id="{7A8454FA-B28E-729B-1587-6ADEFB678723}"/>
              </a:ext>
            </a:extLst>
          </p:cNvPr>
          <p:cNvSpPr txBox="1"/>
          <p:nvPr/>
        </p:nvSpPr>
        <p:spPr>
          <a:xfrm>
            <a:off x="588318" y="3573016"/>
            <a:ext cx="6822020" cy="307777"/>
          </a:xfrm>
          <a:prstGeom prst="rect">
            <a:avLst/>
          </a:prstGeom>
          <a:noFill/>
        </p:spPr>
        <p:txBody>
          <a:bodyPr wrap="square" rtlCol="0">
            <a:spAutoFit/>
          </a:bodyPr>
          <a:lstStyle/>
          <a:p>
            <a:r>
              <a:rPr kumimoji="1" lang="ja-JP" altLang="en-US" sz="1400" b="1" dirty="0">
                <a:solidFill>
                  <a:schemeClr val="tx2"/>
                </a:solidFill>
                <a:latin typeface="+mj-ea"/>
                <a:ea typeface="+mj-ea"/>
              </a:rPr>
              <a:t>常時５人以上の個人事業所の見直し（</a:t>
            </a:r>
            <a:r>
              <a:rPr lang="ja-JP" altLang="en-US" sz="1400" b="1" dirty="0">
                <a:solidFill>
                  <a:schemeClr val="tx2"/>
                </a:solidFill>
                <a:latin typeface="メイリオ" panose="020B0604030504040204" pitchFamily="50" charset="-128"/>
                <a:ea typeface="メイリオ" panose="020B0604030504040204" pitchFamily="50" charset="-128"/>
              </a:rPr>
              <a:t>強制適用事業所の範囲</a:t>
            </a:r>
            <a:r>
              <a:rPr kumimoji="1" lang="ja-JP" altLang="en-US" sz="1400" b="1" dirty="0">
                <a:solidFill>
                  <a:schemeClr val="tx2"/>
                </a:solidFill>
                <a:latin typeface="+mj-ea"/>
                <a:ea typeface="+mj-ea"/>
              </a:rPr>
              <a:t>）</a:t>
            </a:r>
          </a:p>
        </p:txBody>
      </p:sp>
      <p:sp>
        <p:nvSpPr>
          <p:cNvPr id="12" name="四角形: 角を丸くする 11">
            <a:extLst>
              <a:ext uri="{FF2B5EF4-FFF2-40B4-BE49-F238E27FC236}">
                <a16:creationId xmlns:a16="http://schemas.microsoft.com/office/drawing/2014/main" id="{BBC36475-10D2-9CBA-94CA-3A5AC93B2102}"/>
              </a:ext>
            </a:extLst>
          </p:cNvPr>
          <p:cNvSpPr/>
          <p:nvPr/>
        </p:nvSpPr>
        <p:spPr bwMode="auto">
          <a:xfrm>
            <a:off x="632522" y="5912476"/>
            <a:ext cx="8685160" cy="360840"/>
          </a:xfrm>
          <a:prstGeom prst="roundRect">
            <a:avLst/>
          </a:prstGeom>
          <a:solidFill>
            <a:srgbClr val="FFF4F3"/>
          </a:solidFill>
          <a:ln w="6350">
            <a:solidFill>
              <a:schemeClr val="accent4"/>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ctr">
              <a:lnSpc>
                <a:spcPts val="2000"/>
              </a:lnSpc>
            </a:pPr>
            <a:r>
              <a:rPr kumimoji="1" lang="ja-JP" altLang="en-US" sz="1600" dirty="0">
                <a:latin typeface="+mj-ea"/>
                <a:ea typeface="+mj-ea"/>
              </a:rPr>
              <a:t>見直しにより被保険者は約</a:t>
            </a:r>
            <a:r>
              <a:rPr kumimoji="1" lang="en-US" altLang="ja-JP" sz="1600" dirty="0">
                <a:latin typeface="+mj-ea"/>
                <a:ea typeface="+mj-ea"/>
              </a:rPr>
              <a:t>90</a:t>
            </a:r>
            <a:r>
              <a:rPr kumimoji="1" lang="ja-JP" altLang="en-US" sz="1600" dirty="0">
                <a:latin typeface="+mj-ea"/>
                <a:ea typeface="+mj-ea"/>
              </a:rPr>
              <a:t>万人増加</a:t>
            </a:r>
            <a:r>
              <a:rPr lang="ja-JP" altLang="en-US" sz="1400" dirty="0">
                <a:latin typeface="+mj-ea"/>
                <a:ea typeface="+mj-ea"/>
              </a:rPr>
              <a:t>（賃金要件撤廃を加えると約</a:t>
            </a:r>
            <a:r>
              <a:rPr lang="en-US" altLang="ja-JP" sz="1400" dirty="0">
                <a:latin typeface="+mj-ea"/>
                <a:ea typeface="+mj-ea"/>
              </a:rPr>
              <a:t>200</a:t>
            </a:r>
            <a:r>
              <a:rPr lang="ja-JP" altLang="en-US" sz="1400" dirty="0">
                <a:latin typeface="+mj-ea"/>
                <a:ea typeface="+mj-ea"/>
              </a:rPr>
              <a:t>万人）</a:t>
            </a:r>
            <a:endParaRPr kumimoji="1" lang="ja-JP" altLang="en-US" sz="1400" dirty="0">
              <a:latin typeface="+mj-ea"/>
              <a:ea typeface="+mj-ea"/>
            </a:endParaRPr>
          </a:p>
        </p:txBody>
      </p:sp>
    </p:spTree>
    <p:extLst>
      <p:ext uri="{BB962C8B-B14F-4D97-AF65-F5344CB8AC3E}">
        <p14:creationId xmlns:p14="http://schemas.microsoft.com/office/powerpoint/2010/main" val="4015805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5521A03-C068-1023-9FFE-CF75B3DFA00A}"/>
              </a:ext>
            </a:extLst>
          </p:cNvPr>
          <p:cNvSpPr>
            <a:spLocks noGrp="1"/>
          </p:cNvSpPr>
          <p:nvPr>
            <p:ph type="ftr" sz="quarter" idx="10"/>
          </p:nvPr>
        </p:nvSpPr>
        <p:spPr/>
        <p:txBody>
          <a:bodyPr/>
          <a:lstStyle/>
          <a:p>
            <a:r>
              <a:rPr lang="en-US" altLang="ja-JP"/>
              <a:t>© </a:t>
            </a:r>
            <a:r>
              <a:rPr lang="ja-JP" altLang="en-US"/>
              <a:t>ワーク・ライフ・サポート大泉</a:t>
            </a:r>
            <a:endParaRPr lang="ja-JP" altLang="en-US" dirty="0"/>
          </a:p>
        </p:txBody>
      </p:sp>
      <p:sp>
        <p:nvSpPr>
          <p:cNvPr id="3" name="スライド番号プレースホルダー 2">
            <a:extLst>
              <a:ext uri="{FF2B5EF4-FFF2-40B4-BE49-F238E27FC236}">
                <a16:creationId xmlns:a16="http://schemas.microsoft.com/office/drawing/2014/main" id="{11A36C00-D0E4-06A8-6DFD-AD2261DC43EF}"/>
              </a:ext>
            </a:extLst>
          </p:cNvPr>
          <p:cNvSpPr>
            <a:spLocks noGrp="1"/>
          </p:cNvSpPr>
          <p:nvPr>
            <p:ph type="sldNum" sz="quarter" idx="11"/>
          </p:nvPr>
        </p:nvSpPr>
        <p:spPr/>
        <p:txBody>
          <a:bodyPr/>
          <a:lstStyle/>
          <a:p>
            <a:fld id="{FB3508C7-2FE0-4945-9CBD-863E05F850D2}" type="slidenum">
              <a:rPr lang="ja-JP" altLang="en-US" smtClean="0"/>
              <a:pPr/>
              <a:t>38</a:t>
            </a:fld>
            <a:endParaRPr lang="ja-JP" altLang="en-US" dirty="0"/>
          </a:p>
        </p:txBody>
      </p:sp>
      <p:pic>
        <p:nvPicPr>
          <p:cNvPr id="6" name="図 5">
            <a:extLst>
              <a:ext uri="{FF2B5EF4-FFF2-40B4-BE49-F238E27FC236}">
                <a16:creationId xmlns:a16="http://schemas.microsoft.com/office/drawing/2014/main" id="{792919BD-82C7-7DEC-F81D-CE2557A85EDC}"/>
              </a:ext>
            </a:extLst>
          </p:cNvPr>
          <p:cNvPicPr>
            <a:picLocks noChangeAspect="1"/>
          </p:cNvPicPr>
          <p:nvPr/>
        </p:nvPicPr>
        <p:blipFill>
          <a:blip r:embed="rId2"/>
          <a:stretch>
            <a:fillRect/>
          </a:stretch>
        </p:blipFill>
        <p:spPr>
          <a:xfrm>
            <a:off x="762302" y="1319513"/>
            <a:ext cx="7806721" cy="4521755"/>
          </a:xfrm>
          <a:prstGeom prst="rect">
            <a:avLst/>
          </a:prstGeom>
        </p:spPr>
      </p:pic>
      <p:sp>
        <p:nvSpPr>
          <p:cNvPr id="7" name="タイトル 3">
            <a:extLst>
              <a:ext uri="{FF2B5EF4-FFF2-40B4-BE49-F238E27FC236}">
                <a16:creationId xmlns:a16="http://schemas.microsoft.com/office/drawing/2014/main" id="{FCE07A7A-D6D0-7817-4A2E-2EF526AC4076}"/>
              </a:ext>
            </a:extLst>
          </p:cNvPr>
          <p:cNvSpPr>
            <a:spLocks noGrp="1"/>
          </p:cNvSpPr>
          <p:nvPr>
            <p:ph type="title"/>
          </p:nvPr>
        </p:nvSpPr>
        <p:spPr>
          <a:xfrm>
            <a:off x="273050" y="152400"/>
            <a:ext cx="9359900" cy="396875"/>
          </a:xfrm>
        </p:spPr>
        <p:txBody>
          <a:bodyPr/>
          <a:lstStyle/>
          <a:p>
            <a:pPr>
              <a:lnSpc>
                <a:spcPct val="150000"/>
              </a:lnSpc>
              <a:spcBef>
                <a:spcPts val="1800"/>
              </a:spcBef>
              <a:spcAft>
                <a:spcPts val="1200"/>
              </a:spcAft>
            </a:pPr>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lang="en-US" altLang="ja-JP" sz="2400" b="1" dirty="0">
              <a:solidFill>
                <a:schemeClr val="tx2"/>
              </a:solidFill>
              <a:cs typeface="メイリオ" pitchFamily="50" charset="-128"/>
            </a:endParaRPr>
          </a:p>
        </p:txBody>
      </p:sp>
      <p:sp>
        <p:nvSpPr>
          <p:cNvPr id="8" name="テキスト ボックス 7">
            <a:extLst>
              <a:ext uri="{FF2B5EF4-FFF2-40B4-BE49-F238E27FC236}">
                <a16:creationId xmlns:a16="http://schemas.microsoft.com/office/drawing/2014/main" id="{59CA130F-DE2F-F666-8AC2-D62D26EBF5A4}"/>
              </a:ext>
            </a:extLst>
          </p:cNvPr>
          <p:cNvSpPr txBox="1"/>
          <p:nvPr/>
        </p:nvSpPr>
        <p:spPr>
          <a:xfrm>
            <a:off x="563074" y="764704"/>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参考５：連合が考える全被用者への被用者保険の完全適用スケジュール</a:t>
            </a:r>
            <a:endParaRPr kumimoji="1" lang="ja-JP" altLang="en-US" sz="1600" dirty="0">
              <a:solidFill>
                <a:schemeClr val="accent1"/>
              </a:solidFill>
              <a:latin typeface="+mj-ea"/>
              <a:ea typeface="+mj-ea"/>
            </a:endParaRPr>
          </a:p>
        </p:txBody>
      </p:sp>
      <p:sp>
        <p:nvSpPr>
          <p:cNvPr id="9" name="四角形: 角を丸くする 8">
            <a:extLst>
              <a:ext uri="{FF2B5EF4-FFF2-40B4-BE49-F238E27FC236}">
                <a16:creationId xmlns:a16="http://schemas.microsoft.com/office/drawing/2014/main" id="{73026D25-834A-0177-117A-779C1C4AE646}"/>
              </a:ext>
              <a:ext uri="{C183D7F6-B498-43B3-948B-1728B52AA6E4}">
                <adec:decorative xmlns:adec="http://schemas.microsoft.com/office/drawing/2017/decorative" val="1"/>
              </a:ext>
            </a:extLst>
          </p:cNvPr>
          <p:cNvSpPr/>
          <p:nvPr/>
        </p:nvSpPr>
        <p:spPr bwMode="auto">
          <a:xfrm>
            <a:off x="632520" y="1196752"/>
            <a:ext cx="8640960" cy="5112000"/>
          </a:xfrm>
          <a:prstGeom prst="roundRect">
            <a:avLst/>
          </a:prstGeom>
          <a:noFill/>
          <a:ln w="6350">
            <a:solidFill>
              <a:schemeClr val="accent4"/>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4" name="テキスト ボックス 3">
            <a:extLst>
              <a:ext uri="{FF2B5EF4-FFF2-40B4-BE49-F238E27FC236}">
                <a16:creationId xmlns:a16="http://schemas.microsoft.com/office/drawing/2014/main" id="{46737815-48FD-6680-5019-7C325E70A37E}"/>
              </a:ext>
            </a:extLst>
          </p:cNvPr>
          <p:cNvSpPr txBox="1"/>
          <p:nvPr/>
        </p:nvSpPr>
        <p:spPr>
          <a:xfrm>
            <a:off x="7040973" y="6031753"/>
            <a:ext cx="2052228" cy="276999"/>
          </a:xfrm>
          <a:prstGeom prst="rect">
            <a:avLst/>
          </a:prstGeom>
          <a:noFill/>
        </p:spPr>
        <p:txBody>
          <a:bodyPr wrap="square" rtlCol="0">
            <a:spAutoFit/>
          </a:bodyPr>
          <a:lstStyle/>
          <a:p>
            <a:r>
              <a:rPr kumimoji="1" lang="ja-JP" altLang="en-US" sz="1200" dirty="0"/>
              <a:t>出典：連合ホームページ</a:t>
            </a:r>
          </a:p>
        </p:txBody>
      </p:sp>
    </p:spTree>
    <p:extLst>
      <p:ext uri="{BB962C8B-B14F-4D97-AF65-F5344CB8AC3E}">
        <p14:creationId xmlns:p14="http://schemas.microsoft.com/office/powerpoint/2010/main" val="320774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sz="1100" dirty="0">
                <a:latin typeface="+mn-ea"/>
              </a:rPr>
              <a:t>© </a:t>
            </a:r>
            <a:r>
              <a:rPr lang="ja-JP" altLang="en-US" sz="1100" dirty="0">
                <a:latin typeface="+mn-ea"/>
              </a:rPr>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3</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latin typeface="+mn-ea"/>
                <a:cs typeface="メイリオ" pitchFamily="50" charset="-128"/>
              </a:rPr>
              <a:t>１．まずは年金制度の基礎知識から</a:t>
            </a:r>
            <a:endParaRPr kumimoji="1" lang="ja-JP" altLang="en-US" b="1" dirty="0">
              <a:solidFill>
                <a:schemeClr val="tx2"/>
              </a:solidFill>
            </a:endParaRPr>
          </a:p>
        </p:txBody>
      </p:sp>
      <p:sp>
        <p:nvSpPr>
          <p:cNvPr id="5" name="テキスト ボックス 4">
            <a:extLst>
              <a:ext uri="{FF2B5EF4-FFF2-40B4-BE49-F238E27FC236}">
                <a16:creationId xmlns:a16="http://schemas.microsoft.com/office/drawing/2014/main" id="{1AAD9A9A-DF59-822A-EEBB-4A736531A327}"/>
              </a:ext>
            </a:extLst>
          </p:cNvPr>
          <p:cNvSpPr txBox="1"/>
          <p:nvPr/>
        </p:nvSpPr>
        <p:spPr>
          <a:xfrm>
            <a:off x="648188" y="1016929"/>
            <a:ext cx="8721083" cy="1796860"/>
          </a:xfrm>
          <a:prstGeom prst="roundRect">
            <a:avLst/>
          </a:prstGeom>
          <a:solidFill>
            <a:srgbClr val="FFFBFB"/>
          </a:solidFill>
          <a:ln w="6350">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marL="285750" indent="-285750">
              <a:lnSpc>
                <a:spcPts val="1800"/>
              </a:lnSpc>
              <a:buFont typeface="Wingdings" panose="05000000000000000000" pitchFamily="2" charset="2"/>
              <a:buChar char="u"/>
            </a:pPr>
            <a:r>
              <a:rPr kumimoji="1" lang="ja-JP" altLang="en-US" sz="1400" dirty="0">
                <a:solidFill>
                  <a:schemeClr val="tx1"/>
                </a:solidFill>
                <a:latin typeface="メイリオ" panose="020B0604030504040204" pitchFamily="50" charset="-128"/>
                <a:ea typeface="メイリオ" panose="020B0604030504040204" pitchFamily="50" charset="-128"/>
              </a:rPr>
              <a:t>年金制度は「</a:t>
            </a:r>
            <a:r>
              <a:rPr kumimoji="1" lang="en-US" altLang="ja-JP" sz="1400" dirty="0">
                <a:solidFill>
                  <a:schemeClr val="tx1"/>
                </a:solidFill>
                <a:latin typeface="メイリオ" panose="020B0604030504040204" pitchFamily="50" charset="-128"/>
                <a:ea typeface="メイリオ" panose="020B0604030504040204" pitchFamily="50" charset="-128"/>
              </a:rPr>
              <a:t>3</a:t>
            </a:r>
            <a:r>
              <a:rPr kumimoji="1" lang="ja-JP" altLang="en-US" sz="1400" dirty="0">
                <a:solidFill>
                  <a:schemeClr val="tx1"/>
                </a:solidFill>
                <a:latin typeface="メイリオ" panose="020B0604030504040204" pitchFamily="50" charset="-128"/>
                <a:ea typeface="メイリオ" panose="020B0604030504040204" pitchFamily="50" charset="-128"/>
              </a:rPr>
              <a:t>階建て」</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342900" indent="-171450">
              <a:lnSpc>
                <a:spcPts val="1800"/>
              </a:lnSpc>
              <a:buFont typeface="Wingdings" panose="05000000000000000000" pitchFamily="2" charset="2"/>
              <a:buChar char="Ø"/>
            </a:pPr>
            <a:r>
              <a:rPr kumimoji="1" lang="ja-JP" altLang="en-US" sz="1200" dirty="0">
                <a:solidFill>
                  <a:schemeClr val="tx1"/>
                </a:solidFill>
                <a:latin typeface="メイリオ" panose="020B0604030504040204" pitchFamily="50" charset="-128"/>
                <a:ea typeface="メイリオ" panose="020B0604030504040204" pitchFamily="50" charset="-128"/>
              </a:rPr>
              <a:t>１</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２階部分の公的年金が国民の老後生活の基本を支え</a:t>
            </a:r>
            <a:r>
              <a:rPr lang="ja-JP" altLang="en-US" sz="1200" dirty="0">
                <a:solidFill>
                  <a:schemeClr val="tx1"/>
                </a:solidFill>
                <a:latin typeface="メイリオ" panose="020B0604030504040204" pitchFamily="50" charset="-128"/>
                <a:ea typeface="メイリオ" panose="020B0604030504040204" pitchFamily="50" charset="-128"/>
              </a:rPr>
              <a:t>、３</a:t>
            </a:r>
            <a:r>
              <a:rPr kumimoji="1" lang="ja-JP" altLang="en-US" sz="1200" dirty="0">
                <a:solidFill>
                  <a:schemeClr val="tx1"/>
                </a:solidFill>
                <a:latin typeface="メイリオ" panose="020B0604030504040204" pitchFamily="50" charset="-128"/>
                <a:ea typeface="メイリオ" panose="020B0604030504040204" pitchFamily="50" charset="-128"/>
              </a:rPr>
              <a:t>階部分と合わせて老後生活の多様なニーズに対応</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kumimoji="1" lang="ja-JP" altLang="en-US" sz="1400" dirty="0">
                <a:solidFill>
                  <a:schemeClr val="tx1"/>
                </a:solidFill>
                <a:uFill>
                  <a:solidFill>
                    <a:srgbClr val="FF0000"/>
                  </a:solidFill>
                </a:uFill>
                <a:latin typeface="メイリオ" panose="020B0604030504040204" pitchFamily="50" charset="-128"/>
                <a:ea typeface="メイリオ" panose="020B0604030504040204" pitchFamily="50" charset="-128"/>
              </a:rPr>
              <a:t>保険料納付期間等を合算して</a:t>
            </a:r>
            <a:r>
              <a:rPr kumimoji="1" lang="en-US" altLang="ja-JP" sz="1400" dirty="0">
                <a:solidFill>
                  <a:schemeClr val="tx1"/>
                </a:solidFill>
                <a:uFill>
                  <a:solidFill>
                    <a:srgbClr val="FF0000"/>
                  </a:solidFill>
                </a:uFill>
                <a:latin typeface="メイリオ" panose="020B0604030504040204" pitchFamily="50" charset="-128"/>
                <a:ea typeface="メイリオ" panose="020B0604030504040204" pitchFamily="50" charset="-128"/>
              </a:rPr>
              <a:t>10</a:t>
            </a:r>
            <a:r>
              <a:rPr kumimoji="1" lang="ja-JP" altLang="en-US" sz="1400" dirty="0">
                <a:solidFill>
                  <a:schemeClr val="tx1"/>
                </a:solidFill>
                <a:uFill>
                  <a:solidFill>
                    <a:srgbClr val="FF0000"/>
                  </a:solidFill>
                </a:uFill>
                <a:latin typeface="メイリオ" panose="020B0604030504040204" pitchFamily="50" charset="-128"/>
                <a:ea typeface="メイリオ" panose="020B0604030504040204" pitchFamily="50" charset="-128"/>
              </a:rPr>
              <a:t>年以上（旧</a:t>
            </a:r>
            <a:r>
              <a:rPr kumimoji="1" lang="en-US" altLang="ja-JP" sz="1400" dirty="0">
                <a:solidFill>
                  <a:schemeClr val="tx1"/>
                </a:solidFill>
                <a:uFill>
                  <a:solidFill>
                    <a:srgbClr val="FF0000"/>
                  </a:solidFill>
                </a:uFill>
                <a:latin typeface="メイリオ" panose="020B0604030504040204" pitchFamily="50" charset="-128"/>
                <a:ea typeface="メイリオ" panose="020B0604030504040204" pitchFamily="50" charset="-128"/>
              </a:rPr>
              <a:t>25</a:t>
            </a:r>
            <a:r>
              <a:rPr kumimoji="1" lang="ja-JP" altLang="en-US" sz="1400" dirty="0">
                <a:solidFill>
                  <a:schemeClr val="tx1"/>
                </a:solidFill>
                <a:uFill>
                  <a:solidFill>
                    <a:srgbClr val="FF0000"/>
                  </a:solidFill>
                </a:uFill>
                <a:latin typeface="メイリオ" panose="020B0604030504040204" pitchFamily="50" charset="-128"/>
                <a:ea typeface="メイリオ" panose="020B0604030504040204" pitchFamily="50" charset="-128"/>
              </a:rPr>
              <a:t>年）</a:t>
            </a:r>
            <a:r>
              <a:rPr kumimoji="1" lang="ja-JP" altLang="en-US" sz="1400" dirty="0">
                <a:solidFill>
                  <a:schemeClr val="tx1"/>
                </a:solidFill>
                <a:latin typeface="メイリオ" panose="020B0604030504040204" pitchFamily="50" charset="-128"/>
                <a:ea typeface="メイリオ" panose="020B0604030504040204" pitchFamily="50" charset="-128"/>
              </a:rPr>
              <a:t>あれば老齢年金</a:t>
            </a:r>
            <a:r>
              <a:rPr lang="ja-JP" altLang="en-US" sz="1400" dirty="0">
                <a:solidFill>
                  <a:schemeClr val="tx1"/>
                </a:solidFill>
                <a:latin typeface="メイリオ" panose="020B0604030504040204" pitchFamily="50" charset="-128"/>
                <a:ea typeface="メイリオ" panose="020B0604030504040204" pitchFamily="50" charset="-128"/>
              </a:rPr>
              <a:t>の受給</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342900" indent="-171450">
              <a:lnSpc>
                <a:spcPts val="1800"/>
              </a:lnSpc>
              <a:buFont typeface="Wingdings" panose="05000000000000000000" pitchFamily="2" charset="2"/>
              <a:buChar char="Ø"/>
            </a:pPr>
            <a:r>
              <a:rPr kumimoji="1" lang="ja-JP" altLang="en-US" sz="1200" dirty="0">
                <a:solidFill>
                  <a:schemeClr val="tx1"/>
                </a:solidFill>
                <a:latin typeface="メイリオ" panose="020B0604030504040204" pitchFamily="50" charset="-128"/>
                <a:ea typeface="メイリオ" panose="020B0604030504040204" pitchFamily="50" charset="-128"/>
              </a:rPr>
              <a:t>第１号被保険者の保険料免除期間や第３号被保険者であった期間を含む</a:t>
            </a:r>
            <a:endParaRPr lang="en-US" altLang="ja-JP" sz="1200" dirty="0">
              <a:solidFill>
                <a:schemeClr val="tx1"/>
              </a:solidFill>
              <a:latin typeface="メイリオ" panose="020B0604030504040204" pitchFamily="50" charset="-128"/>
              <a:ea typeface="メイリオ" panose="020B0604030504040204" pitchFamily="50" charset="-128"/>
            </a:endParaRPr>
          </a:p>
          <a:p>
            <a:pPr marL="342900" indent="-171450">
              <a:lnSpc>
                <a:spcPts val="1800"/>
              </a:lnSpc>
              <a:buFont typeface="Wingdings" panose="05000000000000000000" pitchFamily="2" charset="2"/>
              <a:buChar char="Ø"/>
            </a:pPr>
            <a:r>
              <a:rPr kumimoji="1" lang="ja-JP" altLang="en-US" sz="1200" dirty="0">
                <a:solidFill>
                  <a:schemeClr val="tx1"/>
                </a:solidFill>
                <a:latin typeface="メイリオ" panose="020B0604030504040204" pitchFamily="50" charset="-128"/>
                <a:ea typeface="メイリオ" panose="020B0604030504040204" pitchFamily="50" charset="-128"/>
              </a:rPr>
              <a:t>厚生年金の加入期間があればすべて給付に反映（比例・定額・経過的加算）</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kumimoji="1" lang="ja-JP" altLang="en-US" sz="1400" dirty="0">
                <a:solidFill>
                  <a:schemeClr val="tx1"/>
                </a:solidFill>
                <a:latin typeface="メイリオ" panose="020B0604030504040204" pitchFamily="50" charset="-128"/>
                <a:ea typeface="メイリオ" panose="020B0604030504040204" pitchFamily="50" charset="-128"/>
              </a:rPr>
              <a:t>第１号：月</a:t>
            </a:r>
            <a:r>
              <a:rPr kumimoji="1" lang="en-US" altLang="ja-JP" sz="1400" dirty="0">
                <a:solidFill>
                  <a:schemeClr val="tx1"/>
                </a:solidFill>
                <a:latin typeface="メイリオ" panose="020B0604030504040204" pitchFamily="50" charset="-128"/>
                <a:ea typeface="メイリオ" panose="020B0604030504040204" pitchFamily="50" charset="-128"/>
              </a:rPr>
              <a:t>17,510</a:t>
            </a:r>
            <a:r>
              <a:rPr kumimoji="1" lang="ja-JP" altLang="en-US" sz="1400" dirty="0">
                <a:solidFill>
                  <a:schemeClr val="tx1"/>
                </a:solidFill>
                <a:latin typeface="メイリオ" panose="020B0604030504040204" pitchFamily="50" charset="-128"/>
                <a:ea typeface="メイリオ" panose="020B0604030504040204" pitchFamily="50" charset="-128"/>
              </a:rPr>
              <a:t>円（</a:t>
            </a:r>
            <a:r>
              <a:rPr kumimoji="1" lang="en-US" altLang="ja-JP" sz="1400" dirty="0">
                <a:solidFill>
                  <a:schemeClr val="tx1"/>
                </a:solidFill>
                <a:latin typeface="メイリオ" panose="020B0604030504040204" pitchFamily="50" charset="-128"/>
                <a:ea typeface="メイリオ" panose="020B0604030504040204" pitchFamily="50" charset="-128"/>
              </a:rPr>
              <a:t>R</a:t>
            </a:r>
            <a:r>
              <a:rPr kumimoji="1" lang="ja-JP" altLang="en-US" sz="1400" dirty="0">
                <a:solidFill>
                  <a:schemeClr val="tx1"/>
                </a:solidFill>
                <a:latin typeface="メイリオ" panose="020B0604030504040204" pitchFamily="50" charset="-128"/>
                <a:ea typeface="メイリオ" panose="020B0604030504040204" pitchFamily="50" charset="-128"/>
              </a:rPr>
              <a:t>７年度）、第２号：月額報酬</a:t>
            </a:r>
            <a:r>
              <a:rPr kumimoji="1" lang="en-US" altLang="ja-JP" sz="1400" dirty="0">
                <a:solidFill>
                  <a:schemeClr val="tx1"/>
                </a:solidFill>
                <a:latin typeface="メイリオ" panose="020B0604030504040204" pitchFamily="50" charset="-128"/>
                <a:ea typeface="メイリオ" panose="020B0604030504040204" pitchFamily="50" charset="-128"/>
              </a:rPr>
              <a:t>18.3</a:t>
            </a:r>
            <a:r>
              <a:rPr kumimoji="1" lang="ja-JP" altLang="en-US" sz="1400" dirty="0">
                <a:solidFill>
                  <a:schemeClr val="tx1"/>
                </a:solidFill>
                <a:latin typeface="メイリオ" panose="020B0604030504040204" pitchFamily="50" charset="-128"/>
                <a:ea typeface="メイリオ" panose="020B0604030504040204" pitchFamily="50" charset="-128"/>
              </a:rPr>
              <a:t>％（労使折半</a:t>
            </a:r>
            <a:r>
              <a:rPr kumimoji="1" lang="en-US" altLang="ja-JP" sz="1400" dirty="0">
                <a:solidFill>
                  <a:schemeClr val="tx1"/>
                </a:solidFill>
                <a:latin typeface="メイリオ" panose="020B0604030504040204" pitchFamily="50" charset="-128"/>
                <a:ea typeface="メイリオ" panose="020B0604030504040204" pitchFamily="50" charset="-128"/>
              </a:rPr>
              <a:t>9.15</a:t>
            </a:r>
            <a:r>
              <a:rPr kumimoji="1" lang="ja-JP" altLang="en-US" sz="1400" dirty="0">
                <a:solidFill>
                  <a:schemeClr val="tx1"/>
                </a:solidFill>
                <a:latin typeface="メイリオ" panose="020B0604030504040204" pitchFamily="50" charset="-128"/>
                <a:ea typeface="メイリオ" panose="020B0604030504040204" pitchFamily="50" charset="-128"/>
              </a:rPr>
              <a:t>％ ）、第３号：負担無</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lang="ja-JP" altLang="en-US" sz="1400" dirty="0">
                <a:solidFill>
                  <a:schemeClr val="tx1"/>
                </a:solidFill>
                <a:latin typeface="メイリオ" panose="020B0604030504040204" pitchFamily="50" charset="-128"/>
                <a:ea typeface="メイリオ" panose="020B0604030504040204" pitchFamily="50" charset="-128"/>
              </a:rPr>
              <a:t>基礎年金の給付にかかる費用の２分の１が国庫負担</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E392477-3155-063C-3065-4AA4C9012B8A}"/>
              </a:ext>
            </a:extLst>
          </p:cNvPr>
          <p:cNvSpPr txBox="1"/>
          <p:nvPr/>
        </p:nvSpPr>
        <p:spPr>
          <a:xfrm>
            <a:off x="2442411" y="2905199"/>
            <a:ext cx="6847270" cy="307777"/>
          </a:xfrm>
          <a:prstGeom prst="rect">
            <a:avLst/>
          </a:prstGeom>
          <a:solidFill>
            <a:srgbClr val="00B0F0"/>
          </a:solidFill>
        </p:spPr>
        <p:txBody>
          <a:bodyPr wrap="square" rtlCol="0" anchor="ctr" anchorCtr="1">
            <a:spAutoFit/>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個人型年金（</a:t>
            </a:r>
            <a:r>
              <a:rPr lang="ja-JP" altLang="en-US" sz="1400" b="1" dirty="0">
                <a:solidFill>
                  <a:schemeClr val="bg1"/>
                </a:solidFill>
                <a:latin typeface="メイリオ" panose="020B0604030504040204" pitchFamily="50" charset="-128"/>
                <a:ea typeface="メイリオ" panose="020B0604030504040204" pitchFamily="50" charset="-128"/>
              </a:rPr>
              <a:t>こくみん</a:t>
            </a:r>
            <a:r>
              <a:rPr kumimoji="1" lang="ja-JP" altLang="en-US" sz="1400" b="1" dirty="0">
                <a:solidFill>
                  <a:schemeClr val="bg1"/>
                </a:solidFill>
                <a:latin typeface="メイリオ" panose="020B0604030504040204" pitchFamily="50" charset="-128"/>
                <a:ea typeface="メイリオ" panose="020B0604030504040204" pitchFamily="50" charset="-128"/>
              </a:rPr>
              <a:t>共済コープ・ろうきん</a:t>
            </a:r>
            <a:r>
              <a:rPr lang="ja-JP" altLang="en-US" sz="1400" b="1" dirty="0">
                <a:solidFill>
                  <a:schemeClr val="bg1"/>
                </a:solidFill>
                <a:latin typeface="メイリオ" panose="020B0604030504040204" pitchFamily="50" charset="-128"/>
                <a:ea typeface="メイリオ" panose="020B0604030504040204" pitchFamily="50" charset="-128"/>
              </a:rPr>
              <a:t>等の</a:t>
            </a:r>
            <a:r>
              <a:rPr kumimoji="1" lang="en-US" altLang="ja-JP" sz="1400" b="1" dirty="0" err="1">
                <a:solidFill>
                  <a:schemeClr val="bg1"/>
                </a:solidFill>
                <a:latin typeface="メイリオ" panose="020B0604030504040204" pitchFamily="50" charset="-128"/>
                <a:ea typeface="メイリオ" panose="020B0604030504040204" pitchFamily="50" charset="-128"/>
              </a:rPr>
              <a:t>iDeCo</a:t>
            </a:r>
            <a:r>
              <a:rPr kumimoji="1" lang="ja-JP" altLang="en-US" sz="1400" b="1" dirty="0">
                <a:solidFill>
                  <a:schemeClr val="bg1"/>
                </a:solidFill>
                <a:latin typeface="メイリオ" panose="020B0604030504040204" pitchFamily="50" charset="-128"/>
                <a:ea typeface="メイリオ" panose="020B0604030504040204" pitchFamily="50" charset="-128"/>
              </a:rPr>
              <a:t>、ろうきん年金財形）</a:t>
            </a:r>
          </a:p>
        </p:txBody>
      </p:sp>
      <p:sp>
        <p:nvSpPr>
          <p:cNvPr id="8" name="テキスト ボックス 7">
            <a:extLst>
              <a:ext uri="{FF2B5EF4-FFF2-40B4-BE49-F238E27FC236}">
                <a16:creationId xmlns:a16="http://schemas.microsoft.com/office/drawing/2014/main" id="{0C3F7447-280D-03A2-8B96-25ECC36D27E7}"/>
              </a:ext>
            </a:extLst>
          </p:cNvPr>
          <p:cNvSpPr txBox="1"/>
          <p:nvPr/>
        </p:nvSpPr>
        <p:spPr>
          <a:xfrm>
            <a:off x="2442411" y="4292089"/>
            <a:ext cx="6847270" cy="356222"/>
          </a:xfrm>
          <a:prstGeom prst="rect">
            <a:avLst/>
          </a:prstGeom>
          <a:solidFill>
            <a:schemeClr val="accent3">
              <a:lumMod val="40000"/>
              <a:lumOff val="60000"/>
            </a:schemeClr>
          </a:solidFill>
        </p:spPr>
        <p:txBody>
          <a:bodyPr wrap="square" rtlCol="0" anchor="ctr" anchorCtr="1">
            <a:noAutofit/>
          </a:bodyPr>
          <a:lstStyle/>
          <a:p>
            <a:pPr algn="ctr"/>
            <a:r>
              <a:rPr kumimoji="1" lang="ja-JP" altLang="en-US" b="1" dirty="0">
                <a:solidFill>
                  <a:schemeClr val="tx1">
                    <a:lumMod val="85000"/>
                    <a:lumOff val="15000"/>
                  </a:schemeClr>
                </a:solidFill>
                <a:latin typeface="メイリオ" panose="020B0604030504040204" pitchFamily="50" charset="-128"/>
                <a:ea typeface="メイリオ" panose="020B0604030504040204" pitchFamily="50" charset="-128"/>
              </a:rPr>
              <a:t>国民年金（基礎年金）</a:t>
            </a:r>
          </a:p>
        </p:txBody>
      </p:sp>
      <p:sp>
        <p:nvSpPr>
          <p:cNvPr id="9" name="テキスト ボックス 8">
            <a:extLst>
              <a:ext uri="{FF2B5EF4-FFF2-40B4-BE49-F238E27FC236}">
                <a16:creationId xmlns:a16="http://schemas.microsoft.com/office/drawing/2014/main" id="{22D19AA5-4AAF-C028-99DF-3064C4E9EEE9}"/>
              </a:ext>
            </a:extLst>
          </p:cNvPr>
          <p:cNvSpPr txBox="1"/>
          <p:nvPr/>
        </p:nvSpPr>
        <p:spPr>
          <a:xfrm>
            <a:off x="2442411" y="3233251"/>
            <a:ext cx="2002267" cy="307777"/>
          </a:xfrm>
          <a:prstGeom prst="rect">
            <a:avLst/>
          </a:prstGeom>
          <a:solidFill>
            <a:srgbClr val="00B0F0"/>
          </a:solidFill>
        </p:spPr>
        <p:txBody>
          <a:bodyPr wrap="square" rtlCol="0" anchor="ctr" anchorCtr="1">
            <a:spAutoFit/>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国民年金基金</a:t>
            </a:r>
          </a:p>
        </p:txBody>
      </p:sp>
      <p:sp>
        <p:nvSpPr>
          <p:cNvPr id="10" name="テキスト ボックス 9">
            <a:extLst>
              <a:ext uri="{FF2B5EF4-FFF2-40B4-BE49-F238E27FC236}">
                <a16:creationId xmlns:a16="http://schemas.microsoft.com/office/drawing/2014/main" id="{88E26C2D-3433-E290-D34D-913A96FAA046}"/>
              </a:ext>
            </a:extLst>
          </p:cNvPr>
          <p:cNvSpPr txBox="1"/>
          <p:nvPr/>
        </p:nvSpPr>
        <p:spPr>
          <a:xfrm>
            <a:off x="4595150" y="3236145"/>
            <a:ext cx="2728529" cy="307777"/>
          </a:xfrm>
          <a:prstGeom prst="rect">
            <a:avLst/>
          </a:prstGeom>
          <a:solidFill>
            <a:srgbClr val="00B0F0"/>
          </a:solidFill>
        </p:spPr>
        <p:txBody>
          <a:bodyPr wrap="square" rtlCol="0" anchor="ctr" anchorCtr="1">
            <a:spAutoFit/>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企業年金</a:t>
            </a:r>
            <a:r>
              <a:rPr kumimoji="1" lang="en-US" altLang="ja-JP" sz="1400" b="1" dirty="0">
                <a:solidFill>
                  <a:schemeClr val="bg1"/>
                </a:solidFill>
                <a:latin typeface="メイリオ" panose="020B0604030504040204" pitchFamily="50" charset="-128"/>
                <a:ea typeface="メイリオ" panose="020B0604030504040204" pitchFamily="50" charset="-128"/>
              </a:rPr>
              <a:t>(DC</a:t>
            </a:r>
            <a:r>
              <a:rPr kumimoji="1" lang="ja-JP" altLang="en-US" sz="1400" b="1" dirty="0">
                <a:solidFill>
                  <a:schemeClr val="bg1"/>
                </a:solidFill>
                <a:latin typeface="メイリオ" panose="020B0604030504040204" pitchFamily="50" charset="-128"/>
                <a:ea typeface="メイリオ" panose="020B0604030504040204" pitchFamily="50" charset="-128"/>
              </a:rPr>
              <a:t>・</a:t>
            </a:r>
            <a:r>
              <a:rPr kumimoji="1" lang="en-US" altLang="ja-JP" sz="1400" b="1" dirty="0">
                <a:solidFill>
                  <a:schemeClr val="bg1"/>
                </a:solidFill>
                <a:latin typeface="メイリオ" panose="020B0604030504040204" pitchFamily="50" charset="-128"/>
                <a:ea typeface="メイリオ" panose="020B0604030504040204" pitchFamily="50" charset="-128"/>
              </a:rPr>
              <a:t>DB)</a:t>
            </a:r>
          </a:p>
        </p:txBody>
      </p:sp>
      <p:sp>
        <p:nvSpPr>
          <p:cNvPr id="11" name="テキスト ボックス 10">
            <a:extLst>
              <a:ext uri="{FF2B5EF4-FFF2-40B4-BE49-F238E27FC236}">
                <a16:creationId xmlns:a16="http://schemas.microsoft.com/office/drawing/2014/main" id="{C392E3B0-B52B-9B00-A2CA-31FDF1E11CAD}"/>
              </a:ext>
            </a:extLst>
          </p:cNvPr>
          <p:cNvSpPr txBox="1"/>
          <p:nvPr/>
        </p:nvSpPr>
        <p:spPr>
          <a:xfrm>
            <a:off x="4595150" y="3617077"/>
            <a:ext cx="2728529" cy="593423"/>
          </a:xfrm>
          <a:prstGeom prst="rect">
            <a:avLst/>
          </a:prstGeom>
          <a:solidFill>
            <a:srgbClr val="FF9933"/>
          </a:solidFill>
        </p:spPr>
        <p:txBody>
          <a:bodyPr wrap="square" rtlCol="0" anchor="ctr" anchorCtr="1">
            <a:no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厚生年金保険</a:t>
            </a:r>
          </a:p>
        </p:txBody>
      </p:sp>
      <p:cxnSp>
        <p:nvCxnSpPr>
          <p:cNvPr id="12" name="直線コネクタ 11">
            <a:extLst>
              <a:ext uri="{FF2B5EF4-FFF2-40B4-BE49-F238E27FC236}">
                <a16:creationId xmlns:a16="http://schemas.microsoft.com/office/drawing/2014/main" id="{78AA16DC-F7FC-F872-E2C2-6131A5D94795}"/>
              </a:ext>
              <a:ext uri="{C183D7F6-B498-43B3-948B-1728B52AA6E4}">
                <adec:decorative xmlns:adec="http://schemas.microsoft.com/office/drawing/2017/decorative" val="1"/>
              </a:ext>
            </a:extLst>
          </p:cNvPr>
          <p:cNvCxnSpPr>
            <a:cxnSpLocks/>
          </p:cNvCxnSpPr>
          <p:nvPr/>
        </p:nvCxnSpPr>
        <p:spPr>
          <a:xfrm flipV="1">
            <a:off x="775504" y="3590781"/>
            <a:ext cx="8466453" cy="22393"/>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71DA8F6-07D4-2DC5-91EC-5EC9672A72E7}"/>
              </a:ext>
              <a:ext uri="{C183D7F6-B498-43B3-948B-1728B52AA6E4}">
                <adec:decorative xmlns:adec="http://schemas.microsoft.com/office/drawing/2017/decorative" val="1"/>
              </a:ext>
            </a:extLst>
          </p:cNvPr>
          <p:cNvCxnSpPr>
            <a:cxnSpLocks/>
          </p:cNvCxnSpPr>
          <p:nvPr/>
        </p:nvCxnSpPr>
        <p:spPr>
          <a:xfrm>
            <a:off x="765854" y="4239430"/>
            <a:ext cx="8514177" cy="0"/>
          </a:xfrm>
          <a:prstGeom prst="line">
            <a:avLst/>
          </a:prstGeom>
          <a:ln w="1905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9087139B-F623-3BC5-7F65-CAEB177BD592}"/>
              </a:ext>
            </a:extLst>
          </p:cNvPr>
          <p:cNvSpPr/>
          <p:nvPr/>
        </p:nvSpPr>
        <p:spPr>
          <a:xfrm>
            <a:off x="2639028" y="4681118"/>
            <a:ext cx="1805647" cy="377541"/>
          </a:xfrm>
          <a:prstGeom prst="roundRect">
            <a:avLst>
              <a:gd name="adj" fmla="val 50000"/>
            </a:avLst>
          </a:prstGeom>
          <a:solidFill>
            <a:srgbClr val="EE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第</a:t>
            </a:r>
            <a:r>
              <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rPr>
              <a:t>1</a:t>
            </a: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号被保険者</a:t>
            </a:r>
          </a:p>
        </p:txBody>
      </p:sp>
      <p:sp>
        <p:nvSpPr>
          <p:cNvPr id="18" name="四角形: 角を丸くする 17">
            <a:extLst>
              <a:ext uri="{FF2B5EF4-FFF2-40B4-BE49-F238E27FC236}">
                <a16:creationId xmlns:a16="http://schemas.microsoft.com/office/drawing/2014/main" id="{C89E3ACE-D281-2F5C-E6B8-FD22EBB67B71}"/>
              </a:ext>
            </a:extLst>
          </p:cNvPr>
          <p:cNvSpPr/>
          <p:nvPr/>
        </p:nvSpPr>
        <p:spPr>
          <a:xfrm>
            <a:off x="5070678" y="4681118"/>
            <a:ext cx="1805647" cy="377541"/>
          </a:xfrm>
          <a:prstGeom prst="roundRect">
            <a:avLst>
              <a:gd name="adj" fmla="val 50000"/>
            </a:avLst>
          </a:prstGeom>
          <a:solidFill>
            <a:srgbClr val="EE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第</a:t>
            </a:r>
            <a:r>
              <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rPr>
              <a:t>2</a:t>
            </a: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号被保険者</a:t>
            </a:r>
          </a:p>
        </p:txBody>
      </p:sp>
      <p:sp>
        <p:nvSpPr>
          <p:cNvPr id="19" name="四角形: 角を丸くする 18">
            <a:extLst>
              <a:ext uri="{FF2B5EF4-FFF2-40B4-BE49-F238E27FC236}">
                <a16:creationId xmlns:a16="http://schemas.microsoft.com/office/drawing/2014/main" id="{D37BEC66-9A57-4485-E1FA-DBAE2A08EE0C}"/>
              </a:ext>
            </a:extLst>
          </p:cNvPr>
          <p:cNvSpPr/>
          <p:nvPr/>
        </p:nvSpPr>
        <p:spPr>
          <a:xfrm>
            <a:off x="7403261" y="4686152"/>
            <a:ext cx="1805647" cy="377541"/>
          </a:xfrm>
          <a:prstGeom prst="roundRect">
            <a:avLst>
              <a:gd name="adj" fmla="val 50000"/>
            </a:avLst>
          </a:prstGeom>
          <a:solidFill>
            <a:srgbClr val="EE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第</a:t>
            </a:r>
            <a:r>
              <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rPr>
              <a:t>3</a:t>
            </a: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号被保険者</a:t>
            </a:r>
          </a:p>
        </p:txBody>
      </p:sp>
      <p:pic>
        <p:nvPicPr>
          <p:cNvPr id="20" name="図 19">
            <a:extLst>
              <a:ext uri="{FF2B5EF4-FFF2-40B4-BE49-F238E27FC236}">
                <a16:creationId xmlns:a16="http://schemas.microsoft.com/office/drawing/2014/main" id="{6ACB9481-DF8A-3F9D-FDE0-331AE9066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319" y="5011363"/>
            <a:ext cx="1047764" cy="953634"/>
          </a:xfrm>
          <a:prstGeom prst="rect">
            <a:avLst/>
          </a:prstGeom>
        </p:spPr>
      </p:pic>
      <p:pic>
        <p:nvPicPr>
          <p:cNvPr id="25" name="図 24">
            <a:extLst>
              <a:ext uri="{FF2B5EF4-FFF2-40B4-BE49-F238E27FC236}">
                <a16:creationId xmlns:a16="http://schemas.microsoft.com/office/drawing/2014/main" id="{01F28C2F-3B28-0A10-3028-AA0E748B8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858" y="4896364"/>
            <a:ext cx="1669530" cy="1068632"/>
          </a:xfrm>
          <a:prstGeom prst="rect">
            <a:avLst/>
          </a:prstGeom>
        </p:spPr>
      </p:pic>
      <p:pic>
        <p:nvPicPr>
          <p:cNvPr id="26" name="図 25">
            <a:extLst>
              <a:ext uri="{FF2B5EF4-FFF2-40B4-BE49-F238E27FC236}">
                <a16:creationId xmlns:a16="http://schemas.microsoft.com/office/drawing/2014/main" id="{8F38D325-E6D3-D299-37D4-8781B5FE85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8080" y="4966772"/>
            <a:ext cx="946345" cy="998224"/>
          </a:xfrm>
          <a:prstGeom prst="rect">
            <a:avLst/>
          </a:prstGeom>
        </p:spPr>
      </p:pic>
      <p:pic>
        <p:nvPicPr>
          <p:cNvPr id="27" name="図 26">
            <a:extLst>
              <a:ext uri="{FF2B5EF4-FFF2-40B4-BE49-F238E27FC236}">
                <a16:creationId xmlns:a16="http://schemas.microsoft.com/office/drawing/2014/main" id="{E9F14D89-F1DE-C7F0-2EA8-51E41C1D7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2303" y="4936803"/>
            <a:ext cx="876642" cy="1028194"/>
          </a:xfrm>
          <a:prstGeom prst="rect">
            <a:avLst/>
          </a:prstGeom>
        </p:spPr>
      </p:pic>
      <p:sp>
        <p:nvSpPr>
          <p:cNvPr id="28" name="テキスト ボックス 27">
            <a:extLst>
              <a:ext uri="{FF2B5EF4-FFF2-40B4-BE49-F238E27FC236}">
                <a16:creationId xmlns:a16="http://schemas.microsoft.com/office/drawing/2014/main" id="{CC3EC743-3942-29EE-6891-CBA87C8EA492}"/>
              </a:ext>
            </a:extLst>
          </p:cNvPr>
          <p:cNvSpPr txBox="1"/>
          <p:nvPr/>
        </p:nvSpPr>
        <p:spPr>
          <a:xfrm>
            <a:off x="1010375" y="2943286"/>
            <a:ext cx="1134313" cy="523220"/>
          </a:xfrm>
          <a:prstGeom prst="rect">
            <a:avLst/>
          </a:prstGeom>
          <a:noFill/>
        </p:spPr>
        <p:txBody>
          <a:bodyPr wrap="square" rtlCol="0">
            <a:spAutoFit/>
          </a:bodyPr>
          <a:lstStyle/>
          <a:p>
            <a:pPr algn="ctr"/>
            <a:r>
              <a:rPr kumimoji="1"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rPr>
              <a:t>3</a:t>
            </a:r>
            <a:r>
              <a:rPr kumimoji="1"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rPr>
              <a:t>階部分</a:t>
            </a:r>
            <a:endParaRPr kumimoji="1"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（任意加入）</a:t>
            </a:r>
          </a:p>
        </p:txBody>
      </p:sp>
      <p:sp>
        <p:nvSpPr>
          <p:cNvPr id="29" name="テキスト ボックス 28">
            <a:extLst>
              <a:ext uri="{FF2B5EF4-FFF2-40B4-BE49-F238E27FC236}">
                <a16:creationId xmlns:a16="http://schemas.microsoft.com/office/drawing/2014/main" id="{4A91A2EF-CABB-3DD1-D68A-3863C0609063}"/>
              </a:ext>
            </a:extLst>
          </p:cNvPr>
          <p:cNvSpPr txBox="1"/>
          <p:nvPr/>
        </p:nvSpPr>
        <p:spPr>
          <a:xfrm>
            <a:off x="1076452" y="3771378"/>
            <a:ext cx="972273" cy="338554"/>
          </a:xfrm>
          <a:prstGeom prst="rect">
            <a:avLst/>
          </a:prstGeom>
          <a:noFill/>
        </p:spPr>
        <p:txBody>
          <a:bodyPr wrap="square" rtlCol="0">
            <a:spAutoFit/>
          </a:bodyPr>
          <a:lstStyle/>
          <a:p>
            <a:pPr algn="ctr"/>
            <a:r>
              <a:rPr kumimoji="1"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rPr>
              <a:t>2</a:t>
            </a:r>
            <a:r>
              <a:rPr kumimoji="1"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rPr>
              <a:t>階部分</a:t>
            </a:r>
          </a:p>
        </p:txBody>
      </p:sp>
      <p:sp>
        <p:nvSpPr>
          <p:cNvPr id="30" name="テキスト ボックス 29">
            <a:extLst>
              <a:ext uri="{FF2B5EF4-FFF2-40B4-BE49-F238E27FC236}">
                <a16:creationId xmlns:a16="http://schemas.microsoft.com/office/drawing/2014/main" id="{DB8345CF-3E7B-966D-9528-A7A5FCCD4DD6}"/>
              </a:ext>
            </a:extLst>
          </p:cNvPr>
          <p:cNvSpPr txBox="1"/>
          <p:nvPr/>
        </p:nvSpPr>
        <p:spPr>
          <a:xfrm>
            <a:off x="1063207" y="4311438"/>
            <a:ext cx="972273" cy="338554"/>
          </a:xfrm>
          <a:prstGeom prst="rect">
            <a:avLst/>
          </a:prstGeom>
          <a:noFill/>
        </p:spPr>
        <p:txBody>
          <a:bodyPr wrap="square" rtlCol="0">
            <a:spAutoFit/>
          </a:bodyPr>
          <a:lstStyle/>
          <a:p>
            <a:pPr algn="ctr"/>
            <a:r>
              <a:rPr kumimoji="1" lang="en-US" altLang="ja-JP" sz="1600" b="1" dirty="0">
                <a:solidFill>
                  <a:schemeClr val="tx1">
                    <a:lumMod val="85000"/>
                    <a:lumOff val="15000"/>
                  </a:schemeClr>
                </a:solidFill>
                <a:latin typeface="メイリオ" panose="020B0604030504040204" pitchFamily="50" charset="-128"/>
                <a:ea typeface="メイリオ" panose="020B0604030504040204" pitchFamily="50" charset="-128"/>
              </a:rPr>
              <a:t>1</a:t>
            </a:r>
            <a:r>
              <a:rPr kumimoji="1" lang="ja-JP" altLang="en-US" sz="1600" b="1" dirty="0">
                <a:solidFill>
                  <a:schemeClr val="tx1">
                    <a:lumMod val="85000"/>
                    <a:lumOff val="15000"/>
                  </a:schemeClr>
                </a:solidFill>
                <a:latin typeface="メイリオ" panose="020B0604030504040204" pitchFamily="50" charset="-128"/>
                <a:ea typeface="メイリオ" panose="020B0604030504040204" pitchFamily="50" charset="-128"/>
              </a:rPr>
              <a:t>階部分</a:t>
            </a:r>
          </a:p>
        </p:txBody>
      </p:sp>
      <p:sp>
        <p:nvSpPr>
          <p:cNvPr id="31" name="テキスト ボックス 30">
            <a:extLst>
              <a:ext uri="{FF2B5EF4-FFF2-40B4-BE49-F238E27FC236}">
                <a16:creationId xmlns:a16="http://schemas.microsoft.com/office/drawing/2014/main" id="{E28A5B17-AD73-484B-9318-6A29A1AB39E1}"/>
              </a:ext>
            </a:extLst>
          </p:cNvPr>
          <p:cNvSpPr txBox="1"/>
          <p:nvPr/>
        </p:nvSpPr>
        <p:spPr>
          <a:xfrm>
            <a:off x="2638616" y="5912454"/>
            <a:ext cx="1830408" cy="523220"/>
          </a:xfrm>
          <a:prstGeom prst="rect">
            <a:avLst/>
          </a:prstGeom>
          <a:noFill/>
        </p:spPr>
        <p:txBody>
          <a:bodyPr wrap="square" rtlCol="0">
            <a:spAutoFit/>
          </a:bodyPr>
          <a:lstStyle/>
          <a:p>
            <a:pPr algn="ct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自営業者など</a:t>
            </a:r>
            <a:endPar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（原則</a:t>
            </a:r>
            <a:r>
              <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rPr>
              <a:t>20</a:t>
            </a: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a:t>
            </a:r>
            <a:r>
              <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rPr>
              <a:t>60</a:t>
            </a: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歳）</a:t>
            </a:r>
          </a:p>
        </p:txBody>
      </p:sp>
      <p:sp>
        <p:nvSpPr>
          <p:cNvPr id="32" name="テキスト ボックス 31">
            <a:extLst>
              <a:ext uri="{FF2B5EF4-FFF2-40B4-BE49-F238E27FC236}">
                <a16:creationId xmlns:a16="http://schemas.microsoft.com/office/drawing/2014/main" id="{93CEA1FB-460A-73F9-56B5-1027AF1C8D92}"/>
              </a:ext>
            </a:extLst>
          </p:cNvPr>
          <p:cNvSpPr txBox="1"/>
          <p:nvPr/>
        </p:nvSpPr>
        <p:spPr>
          <a:xfrm>
            <a:off x="4953000" y="5907121"/>
            <a:ext cx="2097908" cy="523220"/>
          </a:xfrm>
          <a:prstGeom prst="rect">
            <a:avLst/>
          </a:prstGeom>
          <a:noFill/>
        </p:spPr>
        <p:txBody>
          <a:bodyPr wrap="square" rtlCol="0">
            <a:spAutoFit/>
          </a:bodyPr>
          <a:lstStyle/>
          <a:p>
            <a:pPr algn="ct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会社員・公務員など</a:t>
            </a:r>
            <a:endPar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（就職～原則</a:t>
            </a:r>
            <a:r>
              <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rPr>
              <a:t>70</a:t>
            </a: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歳）</a:t>
            </a:r>
          </a:p>
        </p:txBody>
      </p:sp>
      <p:sp>
        <p:nvSpPr>
          <p:cNvPr id="33" name="テキスト ボックス 32">
            <a:extLst>
              <a:ext uri="{FF2B5EF4-FFF2-40B4-BE49-F238E27FC236}">
                <a16:creationId xmlns:a16="http://schemas.microsoft.com/office/drawing/2014/main" id="{8AF20753-4B66-0AA5-1191-AC059A2548D2}"/>
              </a:ext>
            </a:extLst>
          </p:cNvPr>
          <p:cNvSpPr txBox="1"/>
          <p:nvPr/>
        </p:nvSpPr>
        <p:spPr>
          <a:xfrm>
            <a:off x="7561958" y="5907121"/>
            <a:ext cx="1488251" cy="523220"/>
          </a:xfrm>
          <a:prstGeom prst="rect">
            <a:avLst/>
          </a:prstGeom>
          <a:noFill/>
        </p:spPr>
        <p:txBody>
          <a:bodyPr wrap="square" rtlCol="0">
            <a:spAutoFit/>
          </a:bodyPr>
          <a:lstStyle/>
          <a:p>
            <a:pPr algn="ct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専業主婦など</a:t>
            </a:r>
            <a:endPar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a:t>
            </a:r>
            <a:r>
              <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rPr>
              <a:t>20</a:t>
            </a: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a:t>
            </a:r>
            <a:r>
              <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rPr>
              <a:t>60</a:t>
            </a: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歳）</a:t>
            </a:r>
          </a:p>
        </p:txBody>
      </p:sp>
      <p:cxnSp>
        <p:nvCxnSpPr>
          <p:cNvPr id="34" name="直線コネクタ 33">
            <a:extLst>
              <a:ext uri="{FF2B5EF4-FFF2-40B4-BE49-F238E27FC236}">
                <a16:creationId xmlns:a16="http://schemas.microsoft.com/office/drawing/2014/main" id="{53AA4F58-41F6-F266-F69A-C7093473E7C0}"/>
              </a:ext>
              <a:ext uri="{C183D7F6-B498-43B3-948B-1728B52AA6E4}">
                <adec:decorative xmlns:adec="http://schemas.microsoft.com/office/drawing/2017/decorative" val="1"/>
              </a:ext>
            </a:extLst>
          </p:cNvPr>
          <p:cNvCxnSpPr>
            <a:cxnSpLocks/>
          </p:cNvCxnSpPr>
          <p:nvPr/>
        </p:nvCxnSpPr>
        <p:spPr>
          <a:xfrm>
            <a:off x="775504" y="6400098"/>
            <a:ext cx="8504527" cy="0"/>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6072FD5F-BDB7-2FD2-EFEE-34E4BC2E0A63}"/>
              </a:ext>
            </a:extLst>
          </p:cNvPr>
          <p:cNvSpPr txBox="1"/>
          <p:nvPr/>
        </p:nvSpPr>
        <p:spPr>
          <a:xfrm>
            <a:off x="765854" y="6190375"/>
            <a:ext cx="1586617" cy="406977"/>
          </a:xfrm>
          <a:prstGeom prst="rect">
            <a:avLst/>
          </a:prstGeom>
          <a:noFill/>
        </p:spPr>
        <p:txBody>
          <a:bodyPr wrap="square" rtlCol="0">
            <a:spAutoFit/>
          </a:bodyPr>
          <a:lstStyle/>
          <a:p>
            <a:pPr algn="ct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引退後</a:t>
            </a:r>
            <a:endPar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a:t>
            </a:r>
            <a:r>
              <a:rPr kumimoji="1"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65</a:t>
            </a: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歳年金受給）</a:t>
            </a: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669199"/>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⑴　年金制度の仕組み（</a:t>
            </a:r>
            <a:r>
              <a:rPr lang="en-US" altLang="ja-JP" sz="1600" b="1" dirty="0">
                <a:solidFill>
                  <a:schemeClr val="accent1"/>
                </a:solidFill>
                <a:latin typeface="+mj-ea"/>
                <a:ea typeface="+mj-ea"/>
              </a:rPr>
              <a:t>1986</a:t>
            </a:r>
            <a:r>
              <a:rPr lang="ja-JP" altLang="en-US" sz="1600" b="1" dirty="0">
                <a:solidFill>
                  <a:schemeClr val="accent1"/>
                </a:solidFill>
                <a:latin typeface="+mj-ea"/>
                <a:ea typeface="+mj-ea"/>
              </a:rPr>
              <a:t>年</a:t>
            </a:r>
            <a:r>
              <a:rPr lang="en-US" altLang="ja-JP" sz="1600" b="1" dirty="0">
                <a:solidFill>
                  <a:schemeClr val="accent1"/>
                </a:solidFill>
                <a:latin typeface="+mj-ea"/>
                <a:ea typeface="+mj-ea"/>
              </a:rPr>
              <a:t>4</a:t>
            </a:r>
            <a:r>
              <a:rPr lang="ja-JP" altLang="en-US" sz="1600" b="1" dirty="0">
                <a:solidFill>
                  <a:schemeClr val="accent1"/>
                </a:solidFill>
                <a:latin typeface="+mj-ea"/>
                <a:ea typeface="+mj-ea"/>
              </a:rPr>
              <a:t>月基礎年金制度 ➡ </a:t>
            </a:r>
            <a:r>
              <a:rPr lang="en-US" altLang="ja-JP" sz="1600" b="1" dirty="0">
                <a:solidFill>
                  <a:schemeClr val="accent1"/>
                </a:solidFill>
                <a:latin typeface="+mj-ea"/>
                <a:ea typeface="+mj-ea"/>
              </a:rPr>
              <a:t>2</a:t>
            </a:r>
            <a:r>
              <a:rPr kumimoji="1" lang="en-US" altLang="ja-JP" sz="1600" b="1" dirty="0">
                <a:solidFill>
                  <a:schemeClr val="accent1"/>
                </a:solidFill>
                <a:latin typeface="+mj-ea"/>
                <a:ea typeface="+mj-ea"/>
              </a:rPr>
              <a:t>015</a:t>
            </a:r>
            <a:r>
              <a:rPr lang="ja-JP" altLang="en-US" sz="1600" b="1" dirty="0">
                <a:solidFill>
                  <a:schemeClr val="accent1"/>
                </a:solidFill>
                <a:latin typeface="+mj-ea"/>
                <a:ea typeface="+mj-ea"/>
              </a:rPr>
              <a:t>年</a:t>
            </a:r>
            <a:r>
              <a:rPr lang="en-US" altLang="ja-JP" sz="1600" b="1" dirty="0">
                <a:solidFill>
                  <a:schemeClr val="accent1"/>
                </a:solidFill>
                <a:latin typeface="+mj-ea"/>
                <a:ea typeface="+mj-ea"/>
              </a:rPr>
              <a:t>10</a:t>
            </a:r>
            <a:r>
              <a:rPr lang="ja-JP" altLang="en-US" sz="1600" b="1" dirty="0">
                <a:solidFill>
                  <a:schemeClr val="accent1"/>
                </a:solidFill>
                <a:latin typeface="+mj-ea"/>
                <a:ea typeface="+mj-ea"/>
              </a:rPr>
              <a:t>月年金一元化完了）</a:t>
            </a:r>
            <a:endParaRPr kumimoji="1" lang="ja-JP" altLang="en-US" sz="1600" dirty="0">
              <a:solidFill>
                <a:schemeClr val="accent1"/>
              </a:solidFill>
              <a:latin typeface="+mj-ea"/>
              <a:ea typeface="+mj-ea"/>
            </a:endParaRPr>
          </a:p>
        </p:txBody>
      </p:sp>
      <p:cxnSp>
        <p:nvCxnSpPr>
          <p:cNvPr id="13" name="直線コネクタ 12">
            <a:extLst>
              <a:ext uri="{FF2B5EF4-FFF2-40B4-BE49-F238E27FC236}">
                <a16:creationId xmlns:a16="http://schemas.microsoft.com/office/drawing/2014/main" id="{9217893A-ECF3-4025-689A-30CD2D74E921}"/>
              </a:ext>
              <a:ext uri="{C183D7F6-B498-43B3-948B-1728B52AA6E4}">
                <adec:decorative xmlns:adec="http://schemas.microsoft.com/office/drawing/2017/decorative" val="1"/>
              </a:ext>
            </a:extLst>
          </p:cNvPr>
          <p:cNvCxnSpPr>
            <a:cxnSpLocks/>
          </p:cNvCxnSpPr>
          <p:nvPr/>
        </p:nvCxnSpPr>
        <p:spPr>
          <a:xfrm>
            <a:off x="4520952" y="3248980"/>
            <a:ext cx="0" cy="3163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C8C7287-429E-BA5E-40AB-809D50AF240D}"/>
              </a:ext>
              <a:ext uri="{C183D7F6-B498-43B3-948B-1728B52AA6E4}">
                <adec:decorative xmlns:adec="http://schemas.microsoft.com/office/drawing/2017/decorative" val="1"/>
              </a:ext>
            </a:extLst>
          </p:cNvPr>
          <p:cNvCxnSpPr>
            <a:cxnSpLocks/>
          </p:cNvCxnSpPr>
          <p:nvPr/>
        </p:nvCxnSpPr>
        <p:spPr>
          <a:xfrm>
            <a:off x="7403261" y="3248980"/>
            <a:ext cx="0" cy="3163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23625F5-B650-2819-70AB-587513808FE4}"/>
              </a:ext>
              <a:ext uri="{C183D7F6-B498-43B3-948B-1728B52AA6E4}">
                <adec:decorative xmlns:adec="http://schemas.microsoft.com/office/drawing/2017/decorative" val="1"/>
              </a:ext>
            </a:extLst>
          </p:cNvPr>
          <p:cNvCxnSpPr>
            <a:cxnSpLocks/>
          </p:cNvCxnSpPr>
          <p:nvPr/>
        </p:nvCxnSpPr>
        <p:spPr>
          <a:xfrm>
            <a:off x="2144688" y="2943286"/>
            <a:ext cx="0" cy="34425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57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32D9F-72A4-A114-4F7C-DAD05B0BDD80}"/>
            </a:ext>
          </a:extLst>
        </p:cNvPr>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D30CD1C-FC12-917B-E11A-84D84F2D3DEA}"/>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F3D12348-D3E5-306D-7A62-082AB45D83D0}"/>
              </a:ext>
            </a:extLst>
          </p:cNvPr>
          <p:cNvSpPr>
            <a:spLocks noGrp="1"/>
          </p:cNvSpPr>
          <p:nvPr>
            <p:ph type="sldNum" sz="quarter" idx="11"/>
          </p:nvPr>
        </p:nvSpPr>
        <p:spPr/>
        <p:txBody>
          <a:bodyPr/>
          <a:lstStyle/>
          <a:p>
            <a:fld id="{FB3508C7-2FE0-4945-9CBD-863E05F850D2}" type="slidenum">
              <a:rPr lang="ja-JP" altLang="en-US" smtClean="0"/>
              <a:pPr/>
              <a:t>39</a:t>
            </a:fld>
            <a:endParaRPr lang="ja-JP" altLang="en-US" dirty="0"/>
          </a:p>
        </p:txBody>
      </p:sp>
      <p:sp>
        <p:nvSpPr>
          <p:cNvPr id="4" name="タイトル 3">
            <a:extLst>
              <a:ext uri="{FF2B5EF4-FFF2-40B4-BE49-F238E27FC236}">
                <a16:creationId xmlns:a16="http://schemas.microsoft.com/office/drawing/2014/main" id="{6E287093-2476-00D9-5CC6-847A95128AAE}"/>
              </a:ext>
            </a:extLst>
          </p:cNvPr>
          <p:cNvSpPr>
            <a:spLocks noGrp="1"/>
          </p:cNvSpPr>
          <p:nvPr>
            <p:ph type="title"/>
          </p:nvPr>
        </p:nvSpPr>
        <p:spPr/>
        <p:txBody>
          <a:bodyPr/>
          <a:lstStyle/>
          <a:p>
            <a:pPr>
              <a:lnSpc>
                <a:spcPct val="150000"/>
              </a:lnSpc>
              <a:spcBef>
                <a:spcPts val="1800"/>
              </a:spcBef>
              <a:spcAft>
                <a:spcPts val="1200"/>
              </a:spcAft>
            </a:pPr>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lang="en-US" altLang="ja-JP" sz="2400" b="1" dirty="0">
              <a:solidFill>
                <a:schemeClr val="tx2"/>
              </a:solidFill>
              <a:cs typeface="メイリオ" pitchFamily="50" charset="-128"/>
            </a:endParaRPr>
          </a:p>
        </p:txBody>
      </p:sp>
      <p:sp>
        <p:nvSpPr>
          <p:cNvPr id="5" name="テキスト ボックス 4">
            <a:extLst>
              <a:ext uri="{FF2B5EF4-FFF2-40B4-BE49-F238E27FC236}">
                <a16:creationId xmlns:a16="http://schemas.microsoft.com/office/drawing/2014/main" id="{1D7F0695-D25B-F063-6619-745A057D2C50}"/>
              </a:ext>
            </a:extLst>
          </p:cNvPr>
          <p:cNvSpPr txBox="1"/>
          <p:nvPr/>
        </p:nvSpPr>
        <p:spPr>
          <a:xfrm>
            <a:off x="600559" y="1009368"/>
            <a:ext cx="8704882" cy="2088000"/>
          </a:xfrm>
          <a:prstGeom prst="roundRect">
            <a:avLst/>
          </a:prstGeom>
          <a:solidFill>
            <a:srgbClr val="FFFBFB"/>
          </a:solidFill>
          <a:ln w="6350">
            <a:solidFill>
              <a:schemeClr val="accent4"/>
            </a:solidFill>
          </a:ln>
        </p:spPr>
        <p:txBody>
          <a:bodyPr wrap="square" rtlCol="0" anchor="ctr" anchorCtr="0">
            <a:noAutofit/>
          </a:bodyPr>
          <a:lstStyle/>
          <a:p>
            <a:pPr marL="285750" indent="-285750" algn="just">
              <a:lnSpc>
                <a:spcPts val="500"/>
              </a:lnSpc>
              <a:buFont typeface="Wingdings" panose="05000000000000000000" pitchFamily="2" charset="2"/>
              <a:buChar char="u"/>
            </a:pPr>
            <a:endParaRPr lang="en-US" altLang="ja-JP" sz="1400" dirty="0">
              <a:latin typeface="メイリオ" panose="020B0604030504040204" pitchFamily="50" charset="-128"/>
              <a:ea typeface="メイリオ" panose="020B0604030504040204" pitchFamily="50" charset="-128"/>
            </a:endParaRPr>
          </a:p>
          <a:p>
            <a:pPr marL="273050" indent="-273050" algn="just">
              <a:lnSpc>
                <a:spcPts val="18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標準報酬月額の見直し</a:t>
            </a:r>
            <a:endParaRPr lang="en-US" altLang="ja-JP" sz="1600" b="1" dirty="0">
              <a:solidFill>
                <a:schemeClr val="tx2"/>
              </a:solidFill>
              <a:latin typeface="メイリオ" panose="020B0604030504040204" pitchFamily="50" charset="-128"/>
              <a:ea typeface="メイリオ" panose="020B0604030504040204" pitchFamily="50" charset="-128"/>
            </a:endParaRPr>
          </a:p>
          <a:p>
            <a:pPr marL="358775" indent="-182563" algn="just">
              <a:lnSpc>
                <a:spcPts val="1800"/>
              </a:lnSpc>
              <a:buFont typeface="Wingdings" panose="05000000000000000000" pitchFamily="2" charset="2"/>
              <a:buChar char="Ø"/>
            </a:pPr>
            <a:r>
              <a:rPr lang="ja-JP" altLang="en-US" sz="1400" dirty="0">
                <a:latin typeface="メイリオ" panose="020B0604030504040204" pitchFamily="50" charset="-128"/>
                <a:ea typeface="メイリオ" panose="020B0604030504040204" pitchFamily="50" charset="-128"/>
              </a:rPr>
              <a:t>標準報酬月額は全</a:t>
            </a:r>
            <a:r>
              <a:rPr lang="en-US" altLang="ja-JP" sz="1400" dirty="0">
                <a:latin typeface="メイリオ" panose="020B0604030504040204" pitchFamily="50" charset="-128"/>
                <a:ea typeface="メイリオ" panose="020B0604030504040204" pitchFamily="50" charset="-128"/>
              </a:rPr>
              <a:t>32</a:t>
            </a:r>
            <a:r>
              <a:rPr lang="ja-JP" altLang="en-US" sz="1400" dirty="0">
                <a:latin typeface="メイリオ" panose="020B0604030504040204" pitchFamily="50" charset="-128"/>
                <a:ea typeface="メイリオ" panose="020B0604030504040204" pitchFamily="50" charset="-128"/>
              </a:rPr>
              <a:t>等級（上限</a:t>
            </a:r>
            <a:r>
              <a:rPr lang="en-US" altLang="ja-JP" sz="1400" dirty="0">
                <a:latin typeface="メイリオ" panose="020B0604030504040204" pitchFamily="50" charset="-128"/>
                <a:ea typeface="メイリオ" panose="020B0604030504040204" pitchFamily="50" charset="-128"/>
              </a:rPr>
              <a:t>65</a:t>
            </a:r>
            <a:r>
              <a:rPr lang="ja-JP" altLang="en-US" sz="1400" dirty="0">
                <a:latin typeface="メイリオ" panose="020B0604030504040204" pitchFamily="50" charset="-128"/>
                <a:ea typeface="メイリオ" panose="020B0604030504040204" pitchFamily="50" charset="-128"/>
              </a:rPr>
              <a:t>万円／年収</a:t>
            </a:r>
            <a:r>
              <a:rPr lang="en-US" altLang="ja-JP" sz="1400" dirty="0">
                <a:latin typeface="メイリオ" panose="020B0604030504040204" pitchFamily="50" charset="-128"/>
                <a:ea typeface="メイリオ" panose="020B0604030504040204" pitchFamily="50" charset="-128"/>
              </a:rPr>
              <a:t>798</a:t>
            </a:r>
            <a:r>
              <a:rPr lang="ja-JP" altLang="en-US" sz="1400">
                <a:latin typeface="メイリオ" panose="020B0604030504040204" pitchFamily="50" charset="-128"/>
                <a:ea typeface="メイリオ" panose="020B0604030504040204" pitchFamily="50" charset="-128"/>
              </a:rPr>
              <a:t>万円未満）</a:t>
            </a:r>
            <a:r>
              <a:rPr lang="ja-JP" altLang="en-US" sz="1400" dirty="0">
                <a:latin typeface="メイリオ" panose="020B0604030504040204" pitchFamily="50" charset="-128"/>
                <a:ea typeface="メイリオ" panose="020B0604030504040204" pitchFamily="50" charset="-128"/>
              </a:rPr>
              <a:t>に区分されているが、等級追加の「２倍ルール（全被保険者の平均報酬月額の２倍に相当する額が標準報酬月額の上限を上回る状態が継続）」を見直し、現行上限等級の額を</a:t>
            </a:r>
            <a:r>
              <a:rPr lang="en-US" altLang="ja-JP" sz="1400" dirty="0">
                <a:latin typeface="メイリオ" panose="020B0604030504040204" pitchFamily="50" charset="-128"/>
                <a:ea typeface="メイリオ" panose="020B0604030504040204" pitchFamily="50" charset="-128"/>
              </a:rPr>
              <a:t>75</a:t>
            </a:r>
            <a:r>
              <a:rPr lang="ja-JP" altLang="en-US" sz="1400" dirty="0">
                <a:latin typeface="メイリオ" panose="020B0604030504040204" pitchFamily="50" charset="-128"/>
                <a:ea typeface="メイリオ" panose="020B0604030504040204" pitchFamily="50" charset="-128"/>
              </a:rPr>
              <a:t>万円・</a:t>
            </a:r>
            <a:r>
              <a:rPr lang="en-US" altLang="ja-JP" sz="1400" dirty="0">
                <a:latin typeface="メイリオ" panose="020B0604030504040204" pitchFamily="50" charset="-128"/>
                <a:ea typeface="メイリオ" panose="020B0604030504040204" pitchFamily="50" charset="-128"/>
              </a:rPr>
              <a:t>79</a:t>
            </a:r>
            <a:r>
              <a:rPr lang="ja-JP" altLang="en-US" sz="1400" dirty="0">
                <a:latin typeface="メイリオ" panose="020B0604030504040204" pitchFamily="50" charset="-128"/>
                <a:ea typeface="メイリオ" panose="020B0604030504040204" pitchFamily="50" charset="-128"/>
              </a:rPr>
              <a:t>万円・</a:t>
            </a:r>
            <a:r>
              <a:rPr lang="en-US" altLang="ja-JP" sz="1400" dirty="0">
                <a:latin typeface="メイリオ" panose="020B0604030504040204" pitchFamily="50" charset="-128"/>
                <a:ea typeface="メイリオ" panose="020B0604030504040204" pitchFamily="50" charset="-128"/>
              </a:rPr>
              <a:t>83</a:t>
            </a:r>
            <a:r>
              <a:rPr lang="ja-JP" altLang="en-US" sz="1400" dirty="0">
                <a:latin typeface="メイリオ" panose="020B0604030504040204" pitchFamily="50" charset="-128"/>
                <a:ea typeface="メイリオ" panose="020B0604030504040204" pitchFamily="50" charset="-128"/>
              </a:rPr>
              <a:t>万円・</a:t>
            </a:r>
            <a:r>
              <a:rPr lang="en-US" altLang="ja-JP" sz="1400" dirty="0">
                <a:latin typeface="メイリオ" panose="020B0604030504040204" pitchFamily="50" charset="-128"/>
                <a:ea typeface="メイリオ" panose="020B0604030504040204" pitchFamily="50" charset="-128"/>
              </a:rPr>
              <a:t>98</a:t>
            </a:r>
            <a:r>
              <a:rPr lang="ja-JP" altLang="en-US" sz="1400" dirty="0">
                <a:latin typeface="メイリオ" panose="020B0604030504040204" pitchFamily="50" charset="-128"/>
                <a:ea typeface="メイリオ" panose="020B0604030504040204" pitchFamily="50" charset="-128"/>
              </a:rPr>
              <a:t>万円に見直す</a:t>
            </a:r>
            <a:endParaRPr lang="en-US" altLang="ja-JP" sz="1400" dirty="0">
              <a:latin typeface="メイリオ" panose="020B0604030504040204" pitchFamily="50" charset="-128"/>
              <a:ea typeface="メイリオ" panose="020B0604030504040204" pitchFamily="50" charset="-128"/>
            </a:endParaRPr>
          </a:p>
          <a:p>
            <a:pPr marL="171450" indent="4763" algn="just">
              <a:lnSpc>
                <a:spcPts val="1800"/>
              </a:lnSpc>
              <a:buFont typeface="Wingdings" panose="05000000000000000000" pitchFamily="2" charset="2"/>
              <a:buChar char="Ø"/>
            </a:pPr>
            <a:r>
              <a:rPr lang="ja-JP" altLang="en-US" sz="1400" b="1" dirty="0">
                <a:solidFill>
                  <a:schemeClr val="accent3"/>
                </a:solidFill>
                <a:latin typeface="メイリオ" panose="020B0604030504040204" pitchFamily="50" charset="-128"/>
                <a:ea typeface="メイリオ" panose="020B0604030504040204" pitchFamily="50" charset="-128"/>
              </a:rPr>
              <a:t> 対象者の保険料負担と給付の増加に加え、積立金運用益増加で将来世代の報酬比例部分の水準上昇</a:t>
            </a:r>
            <a:endParaRPr lang="en-US" altLang="ja-JP" sz="1400" b="1" dirty="0">
              <a:solidFill>
                <a:schemeClr val="accent3"/>
              </a:solidFill>
              <a:latin typeface="メイリオ" panose="020B0604030504040204" pitchFamily="50" charset="-128"/>
              <a:ea typeface="メイリオ" panose="020B0604030504040204" pitchFamily="50" charset="-128"/>
            </a:endParaRPr>
          </a:p>
          <a:p>
            <a:pPr marL="171450" algn="just">
              <a:lnSpc>
                <a:spcPts val="800"/>
              </a:lnSpc>
            </a:pPr>
            <a:endParaRPr lang="en-US" altLang="ja-JP" sz="1600" dirty="0">
              <a:latin typeface="メイリオ" panose="020B0604030504040204" pitchFamily="50" charset="-128"/>
              <a:ea typeface="メイリオ" panose="020B0604030504040204" pitchFamily="50" charset="-128"/>
            </a:endParaRPr>
          </a:p>
          <a:p>
            <a:pPr marL="285750" indent="-285750">
              <a:lnSpc>
                <a:spcPts val="18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在職老齢年金制度の見直し　</a:t>
            </a:r>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marL="342900" indent="-171450" algn="just">
              <a:lnSpc>
                <a:spcPts val="1800"/>
              </a:lnSpc>
              <a:buFont typeface="Wingdings" panose="05000000000000000000" pitchFamily="2" charset="2"/>
              <a:buChar char="Ø"/>
            </a:pPr>
            <a:r>
              <a:rPr lang="ja-JP" altLang="en-US" sz="1400" dirty="0">
                <a:latin typeface="メイリオ" panose="020B0604030504040204" pitchFamily="50" charset="-128"/>
                <a:ea typeface="メイリオ" panose="020B0604030504040204" pitchFamily="50" charset="-128"/>
              </a:rPr>
              <a:t>現行の支給調整基準額</a:t>
            </a:r>
            <a:r>
              <a:rPr lang="en-US" altLang="ja-JP" sz="1400" dirty="0">
                <a:latin typeface="メイリオ" panose="020B0604030504040204" pitchFamily="50" charset="-128"/>
                <a:ea typeface="メイリオ" panose="020B0604030504040204" pitchFamily="50" charset="-128"/>
              </a:rPr>
              <a:t>50</a:t>
            </a:r>
            <a:r>
              <a:rPr lang="ja-JP" altLang="en-US" sz="1400" dirty="0">
                <a:latin typeface="メイリオ" panose="020B0604030504040204" pitchFamily="50" charset="-128"/>
                <a:ea typeface="メイリオ" panose="020B0604030504040204" pitchFamily="50" charset="-128"/>
              </a:rPr>
              <a:t>万円を</a:t>
            </a:r>
            <a:r>
              <a:rPr lang="en-US" altLang="ja-JP" sz="1400" dirty="0">
                <a:latin typeface="メイリオ" panose="020B0604030504040204" pitchFamily="50" charset="-128"/>
                <a:ea typeface="メイリオ" panose="020B0604030504040204" pitchFamily="50" charset="-128"/>
              </a:rPr>
              <a:t>62</a:t>
            </a:r>
            <a:r>
              <a:rPr lang="ja-JP" altLang="en-US" sz="1400" dirty="0">
                <a:latin typeface="メイリオ" panose="020B0604030504040204" pitchFamily="50" charset="-128"/>
                <a:ea typeface="メイリオ" panose="020B0604030504040204" pitchFamily="50" charset="-128"/>
              </a:rPr>
              <a:t>万円・</a:t>
            </a:r>
            <a:r>
              <a:rPr lang="en-US" altLang="ja-JP" sz="1400" dirty="0">
                <a:latin typeface="メイリオ" panose="020B0604030504040204" pitchFamily="50" charset="-128"/>
                <a:ea typeface="メイリオ" panose="020B0604030504040204" pitchFamily="50" charset="-128"/>
              </a:rPr>
              <a:t>71</a:t>
            </a:r>
            <a:r>
              <a:rPr lang="ja-JP" altLang="en-US" sz="1400" dirty="0">
                <a:latin typeface="メイリオ" panose="020B0604030504040204" pitchFamily="50" charset="-128"/>
                <a:ea typeface="メイリオ" panose="020B0604030504040204" pitchFamily="50" charset="-128"/>
              </a:rPr>
              <a:t>万円に引上げるか、撤廃する</a:t>
            </a:r>
            <a:endParaRPr lang="en-US" altLang="ja-JP" sz="1400" dirty="0">
              <a:latin typeface="メイリオ" panose="020B0604030504040204" pitchFamily="50" charset="-128"/>
              <a:ea typeface="メイリオ" panose="020B0604030504040204" pitchFamily="50" charset="-128"/>
            </a:endParaRPr>
          </a:p>
          <a:p>
            <a:pPr marL="342900" indent="-171450" algn="just">
              <a:lnSpc>
                <a:spcPts val="1800"/>
              </a:lnSpc>
              <a:buFont typeface="Wingdings" panose="05000000000000000000" pitchFamily="2" charset="2"/>
              <a:buChar char="Ø"/>
            </a:pPr>
            <a:r>
              <a:rPr lang="ja-JP" altLang="en-US" sz="1400" b="1" dirty="0">
                <a:solidFill>
                  <a:schemeClr val="accent3"/>
                </a:solidFill>
                <a:latin typeface="メイリオ" panose="020B0604030504040204" pitchFamily="50" charset="-128"/>
                <a:ea typeface="メイリオ" panose="020B0604030504040204" pitchFamily="50" charset="-128"/>
              </a:rPr>
              <a:t>働く年金受給世代の給付が増加する一方、将来世代の報酬比例部分の水準低下につながる</a:t>
            </a:r>
            <a:endParaRPr lang="en-US" altLang="ja-JP" sz="1600" b="1" dirty="0">
              <a:solidFill>
                <a:schemeClr val="accent3"/>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5D252812-557B-F234-2287-B688D8240181}"/>
              </a:ext>
            </a:extLst>
          </p:cNvPr>
          <p:cNvSpPr txBox="1"/>
          <p:nvPr/>
        </p:nvSpPr>
        <p:spPr>
          <a:xfrm>
            <a:off x="568598" y="669199"/>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⑵　年金部会「議論の整理（</a:t>
            </a:r>
            <a:r>
              <a:rPr lang="en-US" altLang="ja-JP" sz="1600" b="1" dirty="0">
                <a:solidFill>
                  <a:schemeClr val="accent1"/>
                </a:solidFill>
                <a:latin typeface="+mj-ea"/>
                <a:ea typeface="+mj-ea"/>
              </a:rPr>
              <a:t>2024.12.25</a:t>
            </a:r>
            <a:r>
              <a:rPr lang="ja-JP" altLang="en-US" sz="1600" b="1" dirty="0">
                <a:solidFill>
                  <a:schemeClr val="accent1"/>
                </a:solidFill>
                <a:latin typeface="+mj-ea"/>
                <a:ea typeface="+mj-ea"/>
              </a:rPr>
              <a:t>）」のポイント</a:t>
            </a:r>
            <a:r>
              <a:rPr lang="en-US" altLang="ja-JP" sz="1600" b="1" dirty="0">
                <a:solidFill>
                  <a:schemeClr val="accent1"/>
                </a:solidFill>
                <a:latin typeface="+mj-ea"/>
                <a:ea typeface="+mj-ea"/>
              </a:rPr>
              <a:t>―</a:t>
            </a:r>
            <a:r>
              <a:rPr lang="ja-JP" altLang="en-US" sz="1600" b="1" dirty="0">
                <a:solidFill>
                  <a:schemeClr val="accent1"/>
                </a:solidFill>
                <a:latin typeface="+mj-ea"/>
                <a:ea typeface="+mj-ea"/>
              </a:rPr>
              <a:t>その２</a:t>
            </a:r>
            <a:endParaRPr kumimoji="1" lang="ja-JP" altLang="en-US" sz="1600" dirty="0">
              <a:solidFill>
                <a:schemeClr val="accent1"/>
              </a:solidFill>
              <a:latin typeface="+mj-ea"/>
              <a:ea typeface="+mj-ea"/>
            </a:endParaRPr>
          </a:p>
        </p:txBody>
      </p:sp>
      <p:graphicFrame>
        <p:nvGraphicFramePr>
          <p:cNvPr id="6" name="表 5">
            <a:extLst>
              <a:ext uri="{FF2B5EF4-FFF2-40B4-BE49-F238E27FC236}">
                <a16:creationId xmlns:a16="http://schemas.microsoft.com/office/drawing/2014/main" id="{EA866727-B3E9-6E32-FE35-B808C362E4DC}"/>
              </a:ext>
            </a:extLst>
          </p:cNvPr>
          <p:cNvGraphicFramePr>
            <a:graphicFrameLocks noGrp="1"/>
          </p:cNvGraphicFramePr>
          <p:nvPr>
            <p:extLst>
              <p:ext uri="{D42A27DB-BD31-4B8C-83A1-F6EECF244321}">
                <p14:modId xmlns:p14="http://schemas.microsoft.com/office/powerpoint/2010/main" val="3879152071"/>
              </p:ext>
            </p:extLst>
          </p:nvPr>
        </p:nvGraphicFramePr>
        <p:xfrm>
          <a:off x="600559" y="3448745"/>
          <a:ext cx="4123055" cy="2880000"/>
        </p:xfrm>
        <a:graphic>
          <a:graphicData uri="http://schemas.openxmlformats.org/drawingml/2006/table">
            <a:tbl>
              <a:tblPr firstRow="1" bandRow="1">
                <a:tableStyleId>{21E4AEA4-8DFA-4A89-87EB-49C32662AFE0}</a:tableStyleId>
              </a:tblPr>
              <a:tblGrid>
                <a:gridCol w="821055">
                  <a:extLst>
                    <a:ext uri="{9D8B030D-6E8A-4147-A177-3AD203B41FA5}">
                      <a16:colId xmlns:a16="http://schemas.microsoft.com/office/drawing/2014/main" val="3217398099"/>
                    </a:ext>
                  </a:extLst>
                </a:gridCol>
                <a:gridCol w="3302000">
                  <a:extLst>
                    <a:ext uri="{9D8B030D-6E8A-4147-A177-3AD203B41FA5}">
                      <a16:colId xmlns:a16="http://schemas.microsoft.com/office/drawing/2014/main" val="3220208462"/>
                    </a:ext>
                  </a:extLst>
                </a:gridCol>
              </a:tblGrid>
              <a:tr h="485544">
                <a:tc>
                  <a:txBody>
                    <a:bodyPr/>
                    <a:lstStyle/>
                    <a:p>
                      <a:pPr algn="ctr"/>
                      <a:r>
                        <a:rPr kumimoji="1" lang="ja-JP" altLang="en-US" sz="1400" dirty="0">
                          <a:solidFill>
                            <a:schemeClr val="bg1"/>
                          </a:solidFill>
                        </a:rPr>
                        <a:t>上限額</a:t>
                      </a:r>
                    </a:p>
                  </a:txBody>
                  <a:tcPr anchor="ctr">
                    <a:solidFill>
                      <a:srgbClr val="00B0F0"/>
                    </a:solidFill>
                  </a:tcPr>
                </a:tc>
                <a:tc>
                  <a:txBody>
                    <a:bodyPr/>
                    <a:lstStyle/>
                    <a:p>
                      <a:pPr algn="ctr"/>
                      <a:r>
                        <a:rPr kumimoji="1" lang="ja-JP" altLang="en-US" sz="1400" dirty="0">
                          <a:solidFill>
                            <a:schemeClr val="bg1"/>
                          </a:solidFill>
                          <a:latin typeface="+mj-ea"/>
                          <a:ea typeface="+mj-ea"/>
                        </a:rPr>
                        <a:t>考え方と年金水準への影響</a:t>
                      </a:r>
                    </a:p>
                  </a:txBody>
                  <a:tcPr anchor="ctr">
                    <a:solidFill>
                      <a:srgbClr val="00B0F0"/>
                    </a:solidFill>
                  </a:tcPr>
                </a:tc>
                <a:extLst>
                  <a:ext uri="{0D108BD9-81ED-4DB2-BD59-A6C34878D82A}">
                    <a16:rowId xmlns:a16="http://schemas.microsoft.com/office/drawing/2014/main" val="2763088030"/>
                  </a:ext>
                </a:extLst>
              </a:tr>
              <a:tr h="598614">
                <a:tc>
                  <a:txBody>
                    <a:bodyPr/>
                    <a:lstStyle/>
                    <a:p>
                      <a:pPr algn="ctr"/>
                      <a:r>
                        <a:rPr kumimoji="1" lang="en-US" altLang="ja-JP" sz="1400" dirty="0">
                          <a:solidFill>
                            <a:schemeClr val="tx1"/>
                          </a:solidFill>
                          <a:latin typeface="+mj-ea"/>
                          <a:ea typeface="+mj-ea"/>
                        </a:rPr>
                        <a:t>75</a:t>
                      </a:r>
                      <a:r>
                        <a:rPr kumimoji="1" lang="ja-JP" altLang="en-US" sz="1400" dirty="0">
                          <a:solidFill>
                            <a:schemeClr val="tx1"/>
                          </a:solidFill>
                          <a:latin typeface="+mj-ea"/>
                          <a:ea typeface="+mj-ea"/>
                        </a:rPr>
                        <a:t>万円</a:t>
                      </a:r>
                    </a:p>
                  </a:txBody>
                  <a:tcPr anchor="ctr">
                    <a:solidFill>
                      <a:schemeClr val="bg2">
                        <a:lumMod val="90000"/>
                      </a:schemeClr>
                    </a:solidFill>
                  </a:tcPr>
                </a:tc>
                <a:tc>
                  <a:txBody>
                    <a:bodyPr/>
                    <a:lstStyle/>
                    <a:p>
                      <a:r>
                        <a:rPr kumimoji="1" lang="ja-JP" altLang="en-US" sz="1200" dirty="0"/>
                        <a:t>・上限該当者が４％を超える場合に引上げ</a:t>
                      </a:r>
                      <a:endParaRPr kumimoji="1" lang="en-US" altLang="ja-JP" sz="1200" dirty="0"/>
                    </a:p>
                    <a:p>
                      <a:r>
                        <a:rPr kumimoji="1" lang="ja-JP" altLang="en-US" sz="1200" dirty="0"/>
                        <a:t>・報酬比例部分の所得代替率（＋</a:t>
                      </a:r>
                      <a:r>
                        <a:rPr kumimoji="1" lang="en-US" altLang="ja-JP" sz="1200" dirty="0"/>
                        <a:t>0.2</a:t>
                      </a:r>
                      <a:r>
                        <a:rPr kumimoji="1" lang="ja-JP" altLang="en-US" sz="1200" dirty="0"/>
                        <a:t>％）</a:t>
                      </a:r>
                    </a:p>
                  </a:txBody>
                  <a:tcPr anchor="ctr">
                    <a:solidFill>
                      <a:schemeClr val="bg2">
                        <a:lumMod val="90000"/>
                      </a:schemeClr>
                    </a:solidFill>
                  </a:tcPr>
                </a:tc>
                <a:extLst>
                  <a:ext uri="{0D108BD9-81ED-4DB2-BD59-A6C34878D82A}">
                    <a16:rowId xmlns:a16="http://schemas.microsoft.com/office/drawing/2014/main" val="1641445414"/>
                  </a:ext>
                </a:extLst>
              </a:tr>
              <a:tr h="598614">
                <a:tc>
                  <a:txBody>
                    <a:bodyPr/>
                    <a:lstStyle/>
                    <a:p>
                      <a:pPr algn="ctr"/>
                      <a:r>
                        <a:rPr kumimoji="1" lang="en-US" altLang="ja-JP" sz="1400" dirty="0">
                          <a:solidFill>
                            <a:schemeClr val="tx1"/>
                          </a:solidFill>
                          <a:latin typeface="+mj-ea"/>
                          <a:ea typeface="+mj-ea"/>
                        </a:rPr>
                        <a:t>79</a:t>
                      </a:r>
                      <a:r>
                        <a:rPr kumimoji="1" lang="ja-JP" altLang="en-US" sz="1400" dirty="0">
                          <a:solidFill>
                            <a:schemeClr val="tx1"/>
                          </a:solidFill>
                          <a:latin typeface="+mj-ea"/>
                          <a:ea typeface="+mj-ea"/>
                        </a:rPr>
                        <a:t>万円</a:t>
                      </a:r>
                    </a:p>
                  </a:txBody>
                  <a:tcPr anchor="ctr">
                    <a:solidFill>
                      <a:schemeClr val="bg2"/>
                    </a:solidFill>
                  </a:tcPr>
                </a:tc>
                <a:tc>
                  <a:txBody>
                    <a:bodyPr/>
                    <a:lstStyle/>
                    <a:p>
                      <a:r>
                        <a:rPr kumimoji="1" lang="ja-JP" altLang="en-US" sz="1200" dirty="0"/>
                        <a:t>・上限該当者が</a:t>
                      </a:r>
                      <a:r>
                        <a:rPr kumimoji="1" lang="en-US" altLang="ja-JP" sz="1200" dirty="0"/>
                        <a:t>3.5</a:t>
                      </a:r>
                      <a:r>
                        <a:rPr kumimoji="1" lang="ja-JP" altLang="en-US" sz="1200" dirty="0"/>
                        <a:t>％を超える場合に引上げ</a:t>
                      </a:r>
                      <a:endParaRPr kumimoji="1" lang="en-US" altLang="ja-JP" sz="1200" dirty="0"/>
                    </a:p>
                    <a:p>
                      <a:r>
                        <a:rPr kumimoji="1" lang="ja-JP" altLang="en-US" sz="1200" dirty="0"/>
                        <a:t>・報酬比例部分の所得代替率（＋</a:t>
                      </a:r>
                      <a:r>
                        <a:rPr kumimoji="1" lang="en-US" altLang="ja-JP" sz="1200" dirty="0"/>
                        <a:t>0.3</a:t>
                      </a:r>
                      <a:r>
                        <a:rPr kumimoji="1" lang="ja-JP" altLang="en-US" sz="1200" dirty="0"/>
                        <a:t>％）</a:t>
                      </a:r>
                    </a:p>
                  </a:txBody>
                  <a:tcPr anchor="ctr">
                    <a:solidFill>
                      <a:schemeClr val="bg2"/>
                    </a:solidFill>
                  </a:tcPr>
                </a:tc>
                <a:extLst>
                  <a:ext uri="{0D108BD9-81ED-4DB2-BD59-A6C34878D82A}">
                    <a16:rowId xmlns:a16="http://schemas.microsoft.com/office/drawing/2014/main" val="4001773540"/>
                  </a:ext>
                </a:extLst>
              </a:tr>
              <a:tr h="598614">
                <a:tc>
                  <a:txBody>
                    <a:bodyPr/>
                    <a:lstStyle/>
                    <a:p>
                      <a:pPr algn="ctr"/>
                      <a:r>
                        <a:rPr kumimoji="1" lang="en-US" altLang="ja-JP" sz="1400" dirty="0">
                          <a:solidFill>
                            <a:schemeClr val="tx1"/>
                          </a:solidFill>
                          <a:latin typeface="+mj-ea"/>
                          <a:ea typeface="+mj-ea"/>
                        </a:rPr>
                        <a:t>83</a:t>
                      </a:r>
                      <a:r>
                        <a:rPr kumimoji="1" lang="ja-JP" altLang="en-US" sz="1400" dirty="0">
                          <a:solidFill>
                            <a:schemeClr val="tx1"/>
                          </a:solidFill>
                          <a:latin typeface="+mj-ea"/>
                          <a:ea typeface="+mj-ea"/>
                        </a:rPr>
                        <a:t>万円</a:t>
                      </a:r>
                    </a:p>
                  </a:txBody>
                  <a:tcPr anchor="ctr">
                    <a:solidFill>
                      <a:schemeClr val="bg2">
                        <a:lumMod val="90000"/>
                      </a:schemeClr>
                    </a:solidFill>
                  </a:tcPr>
                </a:tc>
                <a:tc>
                  <a:txBody>
                    <a:bodyPr/>
                    <a:lstStyle/>
                    <a:p>
                      <a:r>
                        <a:rPr kumimoji="1" lang="ja-JP" altLang="en-US" sz="1200" dirty="0"/>
                        <a:t>・上限該当者が</a:t>
                      </a:r>
                      <a:r>
                        <a:rPr kumimoji="1" lang="en-US" altLang="ja-JP" sz="1200" dirty="0"/>
                        <a:t>3.0</a:t>
                      </a:r>
                      <a:r>
                        <a:rPr kumimoji="1" lang="ja-JP" altLang="en-US" sz="1200" dirty="0"/>
                        <a:t>％を超える場合に引上げ</a:t>
                      </a:r>
                      <a:endParaRPr kumimoji="1" lang="en-US" altLang="ja-JP" sz="1200" dirty="0"/>
                    </a:p>
                    <a:p>
                      <a:r>
                        <a:rPr kumimoji="1" lang="ja-JP" altLang="en-US" sz="1200" dirty="0"/>
                        <a:t>・報酬比例部分の所得代替率（＋</a:t>
                      </a:r>
                      <a:r>
                        <a:rPr kumimoji="1" lang="en-US" altLang="ja-JP" sz="1200" dirty="0"/>
                        <a:t>0.4</a:t>
                      </a:r>
                      <a:r>
                        <a:rPr kumimoji="1" lang="ja-JP" altLang="en-US" sz="1200" dirty="0"/>
                        <a:t>％）</a:t>
                      </a:r>
                    </a:p>
                  </a:txBody>
                  <a:tcPr anchor="ctr">
                    <a:solidFill>
                      <a:schemeClr val="bg2">
                        <a:lumMod val="90000"/>
                      </a:schemeClr>
                    </a:solidFill>
                  </a:tcPr>
                </a:tc>
                <a:extLst>
                  <a:ext uri="{0D108BD9-81ED-4DB2-BD59-A6C34878D82A}">
                    <a16:rowId xmlns:a16="http://schemas.microsoft.com/office/drawing/2014/main" val="3600083651"/>
                  </a:ext>
                </a:extLst>
              </a:tr>
              <a:tr h="598614">
                <a:tc>
                  <a:txBody>
                    <a:bodyPr/>
                    <a:lstStyle/>
                    <a:p>
                      <a:pPr algn="ctr"/>
                      <a:r>
                        <a:rPr kumimoji="1" lang="en-US" altLang="ja-JP" sz="1400" dirty="0">
                          <a:solidFill>
                            <a:schemeClr val="tx1"/>
                          </a:solidFill>
                          <a:latin typeface="+mj-ea"/>
                          <a:ea typeface="+mj-ea"/>
                        </a:rPr>
                        <a:t>98</a:t>
                      </a:r>
                      <a:r>
                        <a:rPr kumimoji="1" lang="ja-JP" altLang="en-US" sz="1400" dirty="0">
                          <a:solidFill>
                            <a:schemeClr val="tx1"/>
                          </a:solidFill>
                          <a:latin typeface="+mj-ea"/>
                          <a:ea typeface="+mj-ea"/>
                        </a:rPr>
                        <a:t>万円</a:t>
                      </a:r>
                    </a:p>
                  </a:txBody>
                  <a:tcPr anchor="ctr">
                    <a:solidFill>
                      <a:schemeClr val="bg2"/>
                    </a:solidFill>
                  </a:tcPr>
                </a:tc>
                <a:tc>
                  <a:txBody>
                    <a:bodyPr/>
                    <a:lstStyle/>
                    <a:p>
                      <a:r>
                        <a:rPr kumimoji="1" lang="ja-JP" altLang="en-US" sz="1200" dirty="0"/>
                        <a:t>・上限該当者が２％を超える場合に引上げ</a:t>
                      </a:r>
                      <a:endParaRPr kumimoji="1" lang="en-US" altLang="ja-JP" sz="1200" dirty="0"/>
                    </a:p>
                    <a:p>
                      <a:r>
                        <a:rPr kumimoji="1" lang="ja-JP" altLang="en-US" sz="1200" dirty="0"/>
                        <a:t>・報酬比例部分の所得代替率（＋</a:t>
                      </a:r>
                      <a:r>
                        <a:rPr kumimoji="1" lang="en-US" altLang="ja-JP" sz="1200" dirty="0"/>
                        <a:t>0.5</a:t>
                      </a:r>
                      <a:r>
                        <a:rPr kumimoji="1" lang="ja-JP" altLang="en-US" sz="1200" dirty="0"/>
                        <a:t>％）</a:t>
                      </a:r>
                    </a:p>
                  </a:txBody>
                  <a:tcPr anchor="ctr">
                    <a:solidFill>
                      <a:schemeClr val="bg2"/>
                    </a:solidFill>
                  </a:tcPr>
                </a:tc>
                <a:extLst>
                  <a:ext uri="{0D108BD9-81ED-4DB2-BD59-A6C34878D82A}">
                    <a16:rowId xmlns:a16="http://schemas.microsoft.com/office/drawing/2014/main" val="866311076"/>
                  </a:ext>
                </a:extLst>
              </a:tr>
            </a:tbl>
          </a:graphicData>
        </a:graphic>
      </p:graphicFrame>
      <p:sp>
        <p:nvSpPr>
          <p:cNvPr id="7" name="テキスト ボックス 6">
            <a:extLst>
              <a:ext uri="{FF2B5EF4-FFF2-40B4-BE49-F238E27FC236}">
                <a16:creationId xmlns:a16="http://schemas.microsoft.com/office/drawing/2014/main" id="{846A5C07-93DB-EDD5-F772-6CF2DA78734C}"/>
              </a:ext>
            </a:extLst>
          </p:cNvPr>
          <p:cNvSpPr txBox="1"/>
          <p:nvPr/>
        </p:nvSpPr>
        <p:spPr>
          <a:xfrm>
            <a:off x="600559" y="3180313"/>
            <a:ext cx="3842990" cy="307777"/>
          </a:xfrm>
          <a:prstGeom prst="rect">
            <a:avLst/>
          </a:prstGeom>
          <a:noFill/>
        </p:spPr>
        <p:txBody>
          <a:bodyPr wrap="square" rtlCol="0">
            <a:spAutoFit/>
          </a:bodyPr>
          <a:lstStyle/>
          <a:p>
            <a:r>
              <a:rPr kumimoji="1" lang="ja-JP" altLang="en-US" sz="1400" b="1" dirty="0">
                <a:solidFill>
                  <a:schemeClr val="accent2"/>
                </a:solidFill>
                <a:latin typeface="+mj-ea"/>
                <a:ea typeface="+mj-ea"/>
              </a:rPr>
              <a:t>標準報酬月額の引上げと影響</a:t>
            </a:r>
          </a:p>
        </p:txBody>
      </p:sp>
      <p:graphicFrame>
        <p:nvGraphicFramePr>
          <p:cNvPr id="8" name="表 7">
            <a:extLst>
              <a:ext uri="{FF2B5EF4-FFF2-40B4-BE49-F238E27FC236}">
                <a16:creationId xmlns:a16="http://schemas.microsoft.com/office/drawing/2014/main" id="{7BF322E7-0641-48DF-0671-D4846D665C86}"/>
              </a:ext>
            </a:extLst>
          </p:cNvPr>
          <p:cNvGraphicFramePr>
            <a:graphicFrameLocks noGrp="1"/>
          </p:cNvGraphicFramePr>
          <p:nvPr/>
        </p:nvGraphicFramePr>
        <p:xfrm>
          <a:off x="5181036" y="3448745"/>
          <a:ext cx="4123055" cy="2879999"/>
        </p:xfrm>
        <a:graphic>
          <a:graphicData uri="http://schemas.openxmlformats.org/drawingml/2006/table">
            <a:tbl>
              <a:tblPr firstRow="1" bandRow="1">
                <a:tableStyleId>{21E4AEA4-8DFA-4A89-87EB-49C32662AFE0}</a:tableStyleId>
              </a:tblPr>
              <a:tblGrid>
                <a:gridCol w="821055">
                  <a:extLst>
                    <a:ext uri="{9D8B030D-6E8A-4147-A177-3AD203B41FA5}">
                      <a16:colId xmlns:a16="http://schemas.microsoft.com/office/drawing/2014/main" val="3217398099"/>
                    </a:ext>
                  </a:extLst>
                </a:gridCol>
                <a:gridCol w="3302000">
                  <a:extLst>
                    <a:ext uri="{9D8B030D-6E8A-4147-A177-3AD203B41FA5}">
                      <a16:colId xmlns:a16="http://schemas.microsoft.com/office/drawing/2014/main" val="3220208462"/>
                    </a:ext>
                  </a:extLst>
                </a:gridCol>
              </a:tblGrid>
              <a:tr h="306383">
                <a:tc>
                  <a:txBody>
                    <a:bodyPr/>
                    <a:lstStyle/>
                    <a:p>
                      <a:pPr algn="ctr"/>
                      <a:r>
                        <a:rPr kumimoji="1" lang="ja-JP" altLang="en-US" sz="1400" dirty="0">
                          <a:solidFill>
                            <a:schemeClr val="bg1"/>
                          </a:solidFill>
                        </a:rPr>
                        <a:t>基準額</a:t>
                      </a:r>
                    </a:p>
                  </a:txBody>
                  <a:tcPr anchor="ctr">
                    <a:solidFill>
                      <a:srgbClr val="00B0F0"/>
                    </a:solidFill>
                  </a:tcPr>
                </a:tc>
                <a:tc>
                  <a:txBody>
                    <a:bodyPr/>
                    <a:lstStyle/>
                    <a:p>
                      <a:pPr algn="ctr"/>
                      <a:r>
                        <a:rPr kumimoji="1" lang="ja-JP" altLang="en-US" sz="1400" dirty="0">
                          <a:solidFill>
                            <a:schemeClr val="bg1"/>
                          </a:solidFill>
                          <a:latin typeface="+mj-ea"/>
                          <a:ea typeface="+mj-ea"/>
                        </a:rPr>
                        <a:t>考え方と年金水準への影響</a:t>
                      </a:r>
                    </a:p>
                  </a:txBody>
                  <a:tcPr anchor="ctr">
                    <a:solidFill>
                      <a:srgbClr val="00B0F0"/>
                    </a:solidFill>
                  </a:tcPr>
                </a:tc>
                <a:extLst>
                  <a:ext uri="{0D108BD9-81ED-4DB2-BD59-A6C34878D82A}">
                    <a16:rowId xmlns:a16="http://schemas.microsoft.com/office/drawing/2014/main" val="2763088030"/>
                  </a:ext>
                </a:extLst>
              </a:tr>
              <a:tr h="459574">
                <a:tc>
                  <a:txBody>
                    <a:bodyPr/>
                    <a:lstStyle/>
                    <a:p>
                      <a:pPr algn="ctr"/>
                      <a:r>
                        <a:rPr kumimoji="1" lang="en-US" altLang="ja-JP" sz="1400" dirty="0">
                          <a:solidFill>
                            <a:schemeClr val="tx1"/>
                          </a:solidFill>
                          <a:latin typeface="+mj-ea"/>
                          <a:ea typeface="+mj-ea"/>
                        </a:rPr>
                        <a:t>50</a:t>
                      </a:r>
                      <a:r>
                        <a:rPr kumimoji="1" lang="ja-JP" altLang="en-US" sz="1400" dirty="0">
                          <a:solidFill>
                            <a:schemeClr val="tx1"/>
                          </a:solidFill>
                          <a:latin typeface="+mj-ea"/>
                          <a:ea typeface="+mj-ea"/>
                        </a:rPr>
                        <a:t>万円</a:t>
                      </a:r>
                      <a:endParaRPr kumimoji="1" lang="en-US" altLang="ja-JP" sz="1400" dirty="0">
                        <a:solidFill>
                          <a:schemeClr val="tx1"/>
                        </a:solidFill>
                        <a:latin typeface="+mj-ea"/>
                        <a:ea typeface="+mj-ea"/>
                      </a:endParaRPr>
                    </a:p>
                  </a:txBody>
                  <a:tcPr anchor="ctr">
                    <a:solidFill>
                      <a:schemeClr val="bg2">
                        <a:lumMod val="90000"/>
                      </a:schemeClr>
                    </a:solidFill>
                  </a:tcPr>
                </a:tc>
                <a:tc>
                  <a:txBody>
                    <a:bodyPr/>
                    <a:lstStyle/>
                    <a:p>
                      <a:r>
                        <a:rPr kumimoji="1" lang="ja-JP" altLang="en-US" sz="1200" dirty="0"/>
                        <a:t>・現役世代の男子厚生年金被保険者の平均月</a:t>
                      </a:r>
                      <a:br>
                        <a:rPr kumimoji="1" lang="en-US" altLang="ja-JP" sz="1200" dirty="0"/>
                      </a:br>
                      <a:r>
                        <a:rPr kumimoji="1" lang="ja-JP" altLang="en-US" sz="1200" dirty="0"/>
                        <a:t>　収（賞与含む）をもとに設計</a:t>
                      </a:r>
                    </a:p>
                  </a:txBody>
                  <a:tcPr anchor="ctr">
                    <a:solidFill>
                      <a:schemeClr val="bg2">
                        <a:lumMod val="90000"/>
                      </a:schemeClr>
                    </a:solidFill>
                  </a:tcPr>
                </a:tc>
                <a:extLst>
                  <a:ext uri="{0D108BD9-81ED-4DB2-BD59-A6C34878D82A}">
                    <a16:rowId xmlns:a16="http://schemas.microsoft.com/office/drawing/2014/main" val="1641445414"/>
                  </a:ext>
                </a:extLst>
              </a:tr>
              <a:tr h="827234">
                <a:tc>
                  <a:txBody>
                    <a:bodyPr/>
                    <a:lstStyle/>
                    <a:p>
                      <a:pPr algn="ctr"/>
                      <a:r>
                        <a:rPr kumimoji="1" lang="en-US" altLang="ja-JP" sz="1400" dirty="0">
                          <a:solidFill>
                            <a:schemeClr val="tx1"/>
                          </a:solidFill>
                          <a:latin typeface="+mj-ea"/>
                          <a:ea typeface="+mj-ea"/>
                        </a:rPr>
                        <a:t>62</a:t>
                      </a:r>
                      <a:r>
                        <a:rPr kumimoji="1" lang="ja-JP" altLang="en-US" sz="1400" dirty="0">
                          <a:solidFill>
                            <a:schemeClr val="tx1"/>
                          </a:solidFill>
                          <a:latin typeface="+mj-ea"/>
                          <a:ea typeface="+mj-ea"/>
                        </a:rPr>
                        <a:t>万円</a:t>
                      </a:r>
                    </a:p>
                  </a:txBody>
                  <a:tcPr anchor="ctr">
                    <a:solidFill>
                      <a:schemeClr val="bg2"/>
                    </a:solidFill>
                  </a:tcPr>
                </a:tc>
                <a:tc>
                  <a:txBody>
                    <a:bodyPr/>
                    <a:lstStyle/>
                    <a:p>
                      <a:r>
                        <a:rPr kumimoji="1" lang="ja-JP" altLang="en-US" sz="1200" dirty="0"/>
                        <a:t>・平均的収入を得る</a:t>
                      </a:r>
                      <a:r>
                        <a:rPr kumimoji="1" lang="en-US" altLang="ja-JP" sz="1200" dirty="0"/>
                        <a:t>50</a:t>
                      </a:r>
                      <a:r>
                        <a:rPr kumimoji="1" lang="ja-JP" altLang="en-US" sz="1200" dirty="0"/>
                        <a:t>歳代の労働者が</a:t>
                      </a:r>
                      <a:r>
                        <a:rPr kumimoji="1" lang="en-US" altLang="ja-JP" sz="1200" dirty="0"/>
                        <a:t>60</a:t>
                      </a:r>
                      <a:r>
                        <a:rPr kumimoji="1" lang="ja-JP" altLang="en-US" sz="1200" dirty="0"/>
                        <a:t>歳</a:t>
                      </a:r>
                      <a:br>
                        <a:rPr kumimoji="1" lang="en-US" altLang="ja-JP" sz="1200" dirty="0"/>
                      </a:br>
                      <a:r>
                        <a:rPr kumimoji="1" lang="ja-JP" altLang="en-US" sz="1200" dirty="0"/>
                        <a:t>　代で賃金低下なく働き続けた場合の賃金を</a:t>
                      </a:r>
                      <a:br>
                        <a:rPr kumimoji="1" lang="en-US" altLang="ja-JP" sz="1200" dirty="0"/>
                      </a:br>
                      <a:r>
                        <a:rPr kumimoji="1" lang="ja-JP" altLang="en-US" sz="1200" dirty="0"/>
                        <a:t>　考慮</a:t>
                      </a:r>
                      <a:endParaRPr kumimoji="1" lang="en-US" altLang="ja-JP" sz="1200" dirty="0"/>
                    </a:p>
                    <a:p>
                      <a:r>
                        <a:rPr kumimoji="1" lang="ja-JP" altLang="en-US" sz="1200" dirty="0"/>
                        <a:t>・報酬比例部分の所得代替率（▲</a:t>
                      </a:r>
                      <a:r>
                        <a:rPr kumimoji="1" lang="en-US" altLang="ja-JP" sz="1200" dirty="0"/>
                        <a:t>0.2</a:t>
                      </a:r>
                      <a:r>
                        <a:rPr kumimoji="1" lang="ja-JP" altLang="en-US" sz="1200" dirty="0"/>
                        <a:t>％）</a:t>
                      </a:r>
                    </a:p>
                  </a:txBody>
                  <a:tcPr anchor="ctr">
                    <a:solidFill>
                      <a:schemeClr val="bg2"/>
                    </a:solidFill>
                  </a:tcPr>
                </a:tc>
                <a:extLst>
                  <a:ext uri="{0D108BD9-81ED-4DB2-BD59-A6C34878D82A}">
                    <a16:rowId xmlns:a16="http://schemas.microsoft.com/office/drawing/2014/main" val="4001773540"/>
                  </a:ext>
                </a:extLst>
              </a:tr>
              <a:tr h="643404">
                <a:tc>
                  <a:txBody>
                    <a:bodyPr/>
                    <a:lstStyle/>
                    <a:p>
                      <a:pPr algn="ctr"/>
                      <a:r>
                        <a:rPr kumimoji="1" lang="en-US" altLang="ja-JP" sz="1400" dirty="0">
                          <a:solidFill>
                            <a:schemeClr val="tx1"/>
                          </a:solidFill>
                          <a:latin typeface="+mj-ea"/>
                          <a:ea typeface="+mj-ea"/>
                        </a:rPr>
                        <a:t>71</a:t>
                      </a:r>
                      <a:r>
                        <a:rPr kumimoji="1" lang="ja-JP" altLang="en-US" sz="1400" dirty="0">
                          <a:solidFill>
                            <a:schemeClr val="tx1"/>
                          </a:solidFill>
                          <a:latin typeface="+mj-ea"/>
                          <a:ea typeface="+mj-ea"/>
                        </a:rPr>
                        <a:t>万円</a:t>
                      </a:r>
                    </a:p>
                  </a:txBody>
                  <a:tcPr anchor="ctr">
                    <a:solidFill>
                      <a:schemeClr val="bg2">
                        <a:lumMod val="90000"/>
                      </a:schemeClr>
                    </a:solidFill>
                  </a:tcPr>
                </a:tc>
                <a:tc>
                  <a:txBody>
                    <a:bodyPr/>
                    <a:lstStyle/>
                    <a:p>
                      <a:r>
                        <a:rPr kumimoji="1" lang="ja-JP" altLang="en-US" sz="1200" dirty="0"/>
                        <a:t>・同一企業の勤続年数の長い労働者が現役期</a:t>
                      </a:r>
                      <a:br>
                        <a:rPr kumimoji="1" lang="en-US" altLang="ja-JP" sz="1200" dirty="0"/>
                      </a:br>
                      <a:r>
                        <a:rPr kumimoji="1" lang="ja-JP" altLang="en-US" sz="1200" dirty="0"/>
                        <a:t>　に近い働き方を続けた場合の賃金を考慮</a:t>
                      </a:r>
                      <a:endParaRPr kumimoji="1" lang="en-US" altLang="ja-JP" sz="1200" dirty="0"/>
                    </a:p>
                    <a:p>
                      <a:r>
                        <a:rPr kumimoji="1" lang="ja-JP" altLang="en-US" sz="1200" dirty="0"/>
                        <a:t>・報酬比例部分の所得代替率（▲</a:t>
                      </a:r>
                      <a:r>
                        <a:rPr kumimoji="1" lang="en-US" altLang="ja-JP" sz="1200" dirty="0"/>
                        <a:t>0.3</a:t>
                      </a:r>
                      <a:r>
                        <a:rPr kumimoji="1" lang="ja-JP" altLang="en-US" sz="1200" dirty="0"/>
                        <a:t>％）</a:t>
                      </a:r>
                    </a:p>
                  </a:txBody>
                  <a:tcPr anchor="ctr">
                    <a:solidFill>
                      <a:schemeClr val="bg2">
                        <a:lumMod val="90000"/>
                      </a:schemeClr>
                    </a:solidFill>
                  </a:tcPr>
                </a:tc>
                <a:extLst>
                  <a:ext uri="{0D108BD9-81ED-4DB2-BD59-A6C34878D82A}">
                    <a16:rowId xmlns:a16="http://schemas.microsoft.com/office/drawing/2014/main" val="3600083651"/>
                  </a:ext>
                </a:extLst>
              </a:tr>
              <a:tr h="643404">
                <a:tc>
                  <a:txBody>
                    <a:bodyPr/>
                    <a:lstStyle/>
                    <a:p>
                      <a:pPr algn="ctr"/>
                      <a:r>
                        <a:rPr kumimoji="1" lang="ja-JP" altLang="en-US" sz="1400" dirty="0">
                          <a:solidFill>
                            <a:schemeClr val="tx1"/>
                          </a:solidFill>
                          <a:latin typeface="+mj-ea"/>
                          <a:ea typeface="+mj-ea"/>
                        </a:rPr>
                        <a:t>撤廃</a:t>
                      </a:r>
                    </a:p>
                  </a:txBody>
                  <a:tcPr anchor="ctr">
                    <a:solidFill>
                      <a:schemeClr val="bg2"/>
                    </a:solidFill>
                  </a:tcPr>
                </a:tc>
                <a:tc>
                  <a:txBody>
                    <a:bodyPr/>
                    <a:lstStyle/>
                    <a:p>
                      <a:r>
                        <a:rPr kumimoji="1" lang="ja-JP" altLang="en-US" sz="1200" dirty="0"/>
                        <a:t>・保険料の拠出に対し、それに見合う給付を</a:t>
                      </a:r>
                      <a:br>
                        <a:rPr kumimoji="1" lang="en-US" altLang="ja-JP" sz="1200" dirty="0"/>
                      </a:br>
                      <a:r>
                        <a:rPr kumimoji="1" lang="ja-JP" altLang="en-US" sz="1200" dirty="0"/>
                        <a:t>　行う年金制度の原則を重視</a:t>
                      </a:r>
                      <a:endParaRPr kumimoji="1" lang="en-US" altLang="ja-JP" sz="1200" dirty="0"/>
                    </a:p>
                    <a:p>
                      <a:r>
                        <a:rPr kumimoji="1" lang="ja-JP" altLang="en-US" sz="1200" dirty="0"/>
                        <a:t>・報酬比例部分の所得代替率（▲</a:t>
                      </a:r>
                      <a:r>
                        <a:rPr kumimoji="1" lang="en-US" altLang="ja-JP" sz="1200" dirty="0"/>
                        <a:t>0.5</a:t>
                      </a:r>
                      <a:r>
                        <a:rPr kumimoji="1" lang="ja-JP" altLang="en-US" sz="1200" dirty="0"/>
                        <a:t>％）</a:t>
                      </a:r>
                    </a:p>
                  </a:txBody>
                  <a:tcPr anchor="ctr">
                    <a:solidFill>
                      <a:schemeClr val="bg2"/>
                    </a:solidFill>
                  </a:tcPr>
                </a:tc>
                <a:extLst>
                  <a:ext uri="{0D108BD9-81ED-4DB2-BD59-A6C34878D82A}">
                    <a16:rowId xmlns:a16="http://schemas.microsoft.com/office/drawing/2014/main" val="866311076"/>
                  </a:ext>
                </a:extLst>
              </a:tr>
            </a:tbl>
          </a:graphicData>
        </a:graphic>
      </p:graphicFrame>
      <p:sp>
        <p:nvSpPr>
          <p:cNvPr id="9" name="テキスト ボックス 8">
            <a:extLst>
              <a:ext uri="{FF2B5EF4-FFF2-40B4-BE49-F238E27FC236}">
                <a16:creationId xmlns:a16="http://schemas.microsoft.com/office/drawing/2014/main" id="{3A590547-4DEA-17BF-36EF-DD07F7E01B08}"/>
              </a:ext>
            </a:extLst>
          </p:cNvPr>
          <p:cNvSpPr txBox="1"/>
          <p:nvPr/>
        </p:nvSpPr>
        <p:spPr>
          <a:xfrm>
            <a:off x="5181036" y="3176972"/>
            <a:ext cx="4272464" cy="307777"/>
          </a:xfrm>
          <a:prstGeom prst="rect">
            <a:avLst/>
          </a:prstGeom>
          <a:noFill/>
        </p:spPr>
        <p:txBody>
          <a:bodyPr wrap="square" rtlCol="0">
            <a:spAutoFit/>
          </a:bodyPr>
          <a:lstStyle/>
          <a:p>
            <a:r>
              <a:rPr kumimoji="1" lang="ja-JP" altLang="en-US" sz="1400" b="1" dirty="0">
                <a:solidFill>
                  <a:schemeClr val="accent2"/>
                </a:solidFill>
                <a:latin typeface="+mj-ea"/>
                <a:ea typeface="+mj-ea"/>
              </a:rPr>
              <a:t>在職老齢年金制度の見直し</a:t>
            </a:r>
          </a:p>
        </p:txBody>
      </p:sp>
    </p:spTree>
    <p:extLst>
      <p:ext uri="{BB962C8B-B14F-4D97-AF65-F5344CB8AC3E}">
        <p14:creationId xmlns:p14="http://schemas.microsoft.com/office/powerpoint/2010/main" val="3384798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A172-7C51-F486-3DA0-AEEAF521D4D7}"/>
            </a:ext>
          </a:extLst>
        </p:cNvPr>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83348ED-7D32-FA71-9D56-C42F123B2328}"/>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4955C34E-F4C8-6FBD-0A90-9AD5F086972E}"/>
              </a:ext>
            </a:extLst>
          </p:cNvPr>
          <p:cNvSpPr>
            <a:spLocks noGrp="1"/>
          </p:cNvSpPr>
          <p:nvPr>
            <p:ph type="sldNum" sz="quarter" idx="11"/>
          </p:nvPr>
        </p:nvSpPr>
        <p:spPr/>
        <p:txBody>
          <a:bodyPr/>
          <a:lstStyle/>
          <a:p>
            <a:fld id="{FB3508C7-2FE0-4945-9CBD-863E05F850D2}" type="slidenum">
              <a:rPr lang="ja-JP" altLang="en-US" smtClean="0"/>
              <a:pPr/>
              <a:t>40</a:t>
            </a:fld>
            <a:endParaRPr lang="ja-JP" altLang="en-US" dirty="0"/>
          </a:p>
        </p:txBody>
      </p:sp>
      <p:sp>
        <p:nvSpPr>
          <p:cNvPr id="4" name="タイトル 3">
            <a:extLst>
              <a:ext uri="{FF2B5EF4-FFF2-40B4-BE49-F238E27FC236}">
                <a16:creationId xmlns:a16="http://schemas.microsoft.com/office/drawing/2014/main" id="{915AFC30-6862-50DE-7427-7CB3FAE66D9C}"/>
              </a:ext>
            </a:extLst>
          </p:cNvPr>
          <p:cNvSpPr>
            <a:spLocks noGrp="1"/>
          </p:cNvSpPr>
          <p:nvPr>
            <p:ph type="title"/>
          </p:nvPr>
        </p:nvSpPr>
        <p:spPr/>
        <p:txBody>
          <a:bodyPr/>
          <a:lstStyle/>
          <a:p>
            <a:pPr>
              <a:lnSpc>
                <a:spcPct val="150000"/>
              </a:lnSpc>
              <a:spcBef>
                <a:spcPts val="1800"/>
              </a:spcBef>
              <a:spcAft>
                <a:spcPts val="1200"/>
              </a:spcAft>
            </a:pPr>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lang="en-US" altLang="ja-JP" sz="2400" b="1" dirty="0">
              <a:solidFill>
                <a:schemeClr val="tx2"/>
              </a:solidFill>
              <a:cs typeface="メイリオ" pitchFamily="50" charset="-128"/>
            </a:endParaRPr>
          </a:p>
        </p:txBody>
      </p:sp>
      <p:sp>
        <p:nvSpPr>
          <p:cNvPr id="5" name="テキスト ボックス 4">
            <a:extLst>
              <a:ext uri="{FF2B5EF4-FFF2-40B4-BE49-F238E27FC236}">
                <a16:creationId xmlns:a16="http://schemas.microsoft.com/office/drawing/2014/main" id="{DD7B4E00-9410-EDF5-0AFA-8CB0200EB6FA}"/>
              </a:ext>
            </a:extLst>
          </p:cNvPr>
          <p:cNvSpPr txBox="1"/>
          <p:nvPr/>
        </p:nvSpPr>
        <p:spPr>
          <a:xfrm>
            <a:off x="600559" y="980728"/>
            <a:ext cx="8704882" cy="2340260"/>
          </a:xfrm>
          <a:prstGeom prst="roundRect">
            <a:avLst/>
          </a:prstGeom>
          <a:solidFill>
            <a:srgbClr val="FFFBFB"/>
          </a:solidFill>
          <a:ln w="6350">
            <a:solidFill>
              <a:schemeClr val="accent4"/>
            </a:solidFill>
          </a:ln>
        </p:spPr>
        <p:txBody>
          <a:bodyPr wrap="square" rtlCol="0" anchor="ctr" anchorCtr="0">
            <a:noAutofit/>
          </a:bodyPr>
          <a:lstStyle/>
          <a:p>
            <a:pPr marL="285750" indent="-285750" algn="just">
              <a:lnSpc>
                <a:spcPts val="500"/>
              </a:lnSpc>
              <a:buFont typeface="Wingdings" panose="05000000000000000000" pitchFamily="2" charset="2"/>
              <a:buChar char="u"/>
            </a:pPr>
            <a:endParaRPr lang="en-US" altLang="ja-JP" sz="1400" dirty="0">
              <a:latin typeface="メイリオ" panose="020B0604030504040204" pitchFamily="50" charset="-128"/>
              <a:ea typeface="メイリオ" panose="020B0604030504040204" pitchFamily="50" charset="-128"/>
            </a:endParaRPr>
          </a:p>
          <a:p>
            <a:pPr marL="285750" indent="-285750">
              <a:lnSpc>
                <a:spcPts val="17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子のない配偶者に対する遺族厚生年金制度の見直し</a:t>
            </a:r>
            <a:endParaRPr lang="en-US" altLang="ja-JP" sz="1600" b="1" dirty="0">
              <a:solidFill>
                <a:schemeClr val="tx2"/>
              </a:solidFill>
              <a:latin typeface="メイリオ" panose="020B0604030504040204" pitchFamily="50" charset="-128"/>
              <a:ea typeface="メイリオ" panose="020B0604030504040204" pitchFamily="50" charset="-128"/>
            </a:endParaRPr>
          </a:p>
          <a:p>
            <a:pPr marL="358775" indent="-179388">
              <a:lnSpc>
                <a:spcPts val="1700"/>
              </a:lnSpc>
              <a:buFont typeface="Wingdings" panose="05000000000000000000" pitchFamily="2" charset="2"/>
              <a:buChar char="Ø"/>
            </a:pPr>
            <a:r>
              <a:rPr lang="ja-JP" altLang="en-US" sz="1400" dirty="0">
                <a:latin typeface="メイリオ" panose="020B0604030504040204" pitchFamily="50" charset="-128"/>
                <a:ea typeface="メイリオ" panose="020B0604030504040204" pitchFamily="50" charset="-128"/>
              </a:rPr>
              <a:t>男女ともに５年間の有期給付（所得状況や障害の状態によって継続給付）として制度上の年齢要件に係る男女差を解消するとともに、配偶者の死亡に伴う年金記録分割の導入、給付の拡充を図る</a:t>
            </a:r>
            <a:endParaRPr lang="en-US" altLang="ja-JP" sz="1400" dirty="0">
              <a:latin typeface="メイリオ" panose="020B0604030504040204" pitchFamily="50" charset="-128"/>
              <a:ea typeface="メイリオ" panose="020B0604030504040204" pitchFamily="50" charset="-128"/>
            </a:endParaRPr>
          </a:p>
          <a:p>
            <a:pPr marL="358775" indent="-179388">
              <a:lnSpc>
                <a:spcPts val="800"/>
              </a:lnSpc>
              <a:buFont typeface="Wingdings" panose="05000000000000000000" pitchFamily="2" charset="2"/>
              <a:buChar char="Ø"/>
            </a:pPr>
            <a:endParaRPr lang="en-US" altLang="ja-JP" sz="1400" dirty="0">
              <a:latin typeface="メイリオ" panose="020B0604030504040204" pitchFamily="50" charset="-128"/>
              <a:ea typeface="メイリオ" panose="020B0604030504040204" pitchFamily="50" charset="-128"/>
            </a:endParaRPr>
          </a:p>
          <a:p>
            <a:pPr marL="285750" indent="-285750">
              <a:lnSpc>
                <a:spcPts val="17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離婚時の年金分割の請求期限延長</a:t>
            </a:r>
            <a:endParaRPr lang="en-US" altLang="ja-JP" sz="1600" b="1" dirty="0">
              <a:solidFill>
                <a:schemeClr val="tx2"/>
              </a:solidFill>
              <a:latin typeface="メイリオ" panose="020B0604030504040204" pitchFamily="50" charset="-128"/>
              <a:ea typeface="メイリオ" panose="020B0604030504040204" pitchFamily="50" charset="-128"/>
            </a:endParaRPr>
          </a:p>
          <a:p>
            <a:pPr marL="358775" indent="-180975">
              <a:lnSpc>
                <a:spcPts val="1700"/>
              </a:lnSpc>
              <a:buFont typeface="Wingdings" panose="05000000000000000000" pitchFamily="2" charset="2"/>
              <a:buChar char="Ø"/>
            </a:pPr>
            <a:r>
              <a:rPr lang="ja-JP" altLang="en-US" sz="1400" dirty="0">
                <a:latin typeface="メイリオ" panose="020B0604030504040204" pitchFamily="50" charset="-128"/>
                <a:ea typeface="メイリオ" panose="020B0604030504040204" pitchFamily="50" charset="-128"/>
              </a:rPr>
              <a:t>民法の離婚時財産分与請求権の除斥期間が５年に改正されたことを踏まえ、請求期限を２年以内から５年以内に延長する</a:t>
            </a:r>
            <a:endParaRPr lang="en-US" altLang="ja-JP" sz="1400" dirty="0">
              <a:latin typeface="メイリオ" panose="020B0604030504040204" pitchFamily="50" charset="-128"/>
              <a:ea typeface="メイリオ" panose="020B0604030504040204" pitchFamily="50" charset="-128"/>
            </a:endParaRPr>
          </a:p>
          <a:p>
            <a:pPr marL="358775" indent="-180975">
              <a:lnSpc>
                <a:spcPts val="800"/>
              </a:lnSpc>
              <a:buFont typeface="Wingdings" panose="05000000000000000000" pitchFamily="2" charset="2"/>
              <a:buChar char="Ø"/>
            </a:pPr>
            <a:endParaRPr lang="en-US" altLang="ja-JP" sz="1400" b="1" dirty="0">
              <a:solidFill>
                <a:schemeClr val="tx2"/>
              </a:solidFill>
              <a:latin typeface="メイリオ" panose="020B0604030504040204" pitchFamily="50" charset="-128"/>
              <a:ea typeface="メイリオ" panose="020B0604030504040204" pitchFamily="50" charset="-128"/>
            </a:endParaRPr>
          </a:p>
          <a:p>
            <a:pPr marL="285750" indent="-285750">
              <a:lnSpc>
                <a:spcPts val="17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配偶者に係る加給年金の見直し</a:t>
            </a:r>
            <a:endParaRPr lang="en-US" altLang="ja-JP" sz="1600" b="1" dirty="0">
              <a:solidFill>
                <a:schemeClr val="tx2"/>
              </a:solidFill>
              <a:latin typeface="メイリオ" panose="020B0604030504040204" pitchFamily="50" charset="-128"/>
              <a:ea typeface="メイリオ" panose="020B0604030504040204" pitchFamily="50" charset="-128"/>
            </a:endParaRPr>
          </a:p>
          <a:p>
            <a:pPr marL="358775" indent="-180975">
              <a:lnSpc>
                <a:spcPts val="1700"/>
              </a:lnSpc>
              <a:buFont typeface="Wingdings" panose="05000000000000000000" pitchFamily="2" charset="2"/>
              <a:buChar char="Ø"/>
            </a:pPr>
            <a:r>
              <a:rPr lang="ja-JP" altLang="en-US" sz="1400" dirty="0">
                <a:latin typeface="メイリオ" panose="020B0604030504040204" pitchFamily="50" charset="-128"/>
                <a:ea typeface="メイリオ" panose="020B0604030504040204" pitchFamily="50" charset="-128"/>
              </a:rPr>
              <a:t>老齢厚生年金における配偶者に係る加給年金については、新たな対象者の支給額を見直すこととし、現在の受給者は対象外とする</a:t>
            </a:r>
            <a:endParaRPr lang="en-US" altLang="ja-JP" sz="1600" b="1" dirty="0">
              <a:solidFill>
                <a:schemeClr val="tx2"/>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A3AA08F-F68A-A602-F8BF-1FADCD5A0F63}"/>
              </a:ext>
            </a:extLst>
          </p:cNvPr>
          <p:cNvSpPr txBox="1"/>
          <p:nvPr/>
        </p:nvSpPr>
        <p:spPr>
          <a:xfrm>
            <a:off x="568598" y="669199"/>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⑶　年金部会「議論の整理（</a:t>
            </a:r>
            <a:r>
              <a:rPr lang="en-US" altLang="ja-JP" sz="1600" b="1" dirty="0">
                <a:solidFill>
                  <a:schemeClr val="accent1"/>
                </a:solidFill>
                <a:latin typeface="+mj-ea"/>
                <a:ea typeface="+mj-ea"/>
              </a:rPr>
              <a:t>2024.12.25</a:t>
            </a:r>
            <a:r>
              <a:rPr lang="ja-JP" altLang="en-US" sz="1600" b="1" dirty="0">
                <a:solidFill>
                  <a:schemeClr val="accent1"/>
                </a:solidFill>
                <a:latin typeface="+mj-ea"/>
                <a:ea typeface="+mj-ea"/>
              </a:rPr>
              <a:t>）」のポイント</a:t>
            </a:r>
            <a:r>
              <a:rPr lang="en-US" altLang="ja-JP" sz="1600" b="1" dirty="0">
                <a:solidFill>
                  <a:schemeClr val="accent1"/>
                </a:solidFill>
                <a:latin typeface="+mj-ea"/>
                <a:ea typeface="+mj-ea"/>
              </a:rPr>
              <a:t>―</a:t>
            </a:r>
            <a:r>
              <a:rPr lang="ja-JP" altLang="en-US" sz="1600" b="1" dirty="0">
                <a:solidFill>
                  <a:schemeClr val="accent1"/>
                </a:solidFill>
                <a:latin typeface="+mj-ea"/>
                <a:ea typeface="+mj-ea"/>
              </a:rPr>
              <a:t>その３</a:t>
            </a:r>
            <a:endParaRPr kumimoji="1" lang="ja-JP" altLang="en-US" sz="1600" dirty="0">
              <a:solidFill>
                <a:schemeClr val="accent1"/>
              </a:solidFill>
              <a:latin typeface="+mj-ea"/>
              <a:ea typeface="+mj-ea"/>
            </a:endParaRPr>
          </a:p>
        </p:txBody>
      </p:sp>
      <p:graphicFrame>
        <p:nvGraphicFramePr>
          <p:cNvPr id="7" name="表 6">
            <a:extLst>
              <a:ext uri="{FF2B5EF4-FFF2-40B4-BE49-F238E27FC236}">
                <a16:creationId xmlns:a16="http://schemas.microsoft.com/office/drawing/2014/main" id="{BEEB8C78-B3F8-86C4-955D-C0B7C4085F21}"/>
              </a:ext>
            </a:extLst>
          </p:cNvPr>
          <p:cNvGraphicFramePr>
            <a:graphicFrameLocks noGrp="1"/>
          </p:cNvGraphicFramePr>
          <p:nvPr>
            <p:extLst>
              <p:ext uri="{D42A27DB-BD31-4B8C-83A1-F6EECF244321}">
                <p14:modId xmlns:p14="http://schemas.microsoft.com/office/powerpoint/2010/main" val="1034512314"/>
              </p:ext>
            </p:extLst>
          </p:nvPr>
        </p:nvGraphicFramePr>
        <p:xfrm>
          <a:off x="600559" y="3632517"/>
          <a:ext cx="8704882" cy="2706182"/>
        </p:xfrm>
        <a:graphic>
          <a:graphicData uri="http://schemas.openxmlformats.org/drawingml/2006/table">
            <a:tbl>
              <a:tblPr firstRow="1" bandRow="1">
                <a:tableStyleId>{21E4AEA4-8DFA-4A89-87EB-49C32662AFE0}</a:tableStyleId>
              </a:tblPr>
              <a:tblGrid>
                <a:gridCol w="1646004">
                  <a:extLst>
                    <a:ext uri="{9D8B030D-6E8A-4147-A177-3AD203B41FA5}">
                      <a16:colId xmlns:a16="http://schemas.microsoft.com/office/drawing/2014/main" val="556585950"/>
                    </a:ext>
                  </a:extLst>
                </a:gridCol>
                <a:gridCol w="4292933">
                  <a:extLst>
                    <a:ext uri="{9D8B030D-6E8A-4147-A177-3AD203B41FA5}">
                      <a16:colId xmlns:a16="http://schemas.microsoft.com/office/drawing/2014/main" val="2417862065"/>
                    </a:ext>
                  </a:extLst>
                </a:gridCol>
                <a:gridCol w="2765945">
                  <a:extLst>
                    <a:ext uri="{9D8B030D-6E8A-4147-A177-3AD203B41FA5}">
                      <a16:colId xmlns:a16="http://schemas.microsoft.com/office/drawing/2014/main" val="2257275877"/>
                    </a:ext>
                  </a:extLst>
                </a:gridCol>
              </a:tblGrid>
              <a:tr h="330334">
                <a:tc>
                  <a:txBody>
                    <a:bodyPr/>
                    <a:lstStyle/>
                    <a:p>
                      <a:pPr algn="ctr"/>
                      <a:endParaRPr kumimoji="1" lang="ja-JP" altLang="en-US" sz="1400" dirty="0"/>
                    </a:p>
                  </a:txBody>
                  <a:tcPr anchor="ctr">
                    <a:solidFill>
                      <a:srgbClr val="00B0F0"/>
                    </a:solidFill>
                  </a:tcPr>
                </a:tc>
                <a:tc>
                  <a:txBody>
                    <a:bodyPr/>
                    <a:lstStyle/>
                    <a:p>
                      <a:pPr algn="ctr"/>
                      <a:r>
                        <a:rPr kumimoji="1" lang="ja-JP" altLang="en-US" sz="1400" dirty="0"/>
                        <a:t>現行</a:t>
                      </a:r>
                    </a:p>
                  </a:txBody>
                  <a:tcPr anchor="ctr">
                    <a:solidFill>
                      <a:srgbClr val="00B0F0"/>
                    </a:solidFill>
                  </a:tcPr>
                </a:tc>
                <a:tc>
                  <a:txBody>
                    <a:bodyPr/>
                    <a:lstStyle/>
                    <a:p>
                      <a:pPr algn="ctr"/>
                      <a:r>
                        <a:rPr kumimoji="1" lang="ja-JP" altLang="en-US" sz="1400" dirty="0"/>
                        <a:t>見直し</a:t>
                      </a:r>
                    </a:p>
                  </a:txBody>
                  <a:tcPr anchor="ctr">
                    <a:solidFill>
                      <a:srgbClr val="00B0F0"/>
                    </a:solidFill>
                  </a:tcPr>
                </a:tc>
                <a:extLst>
                  <a:ext uri="{0D108BD9-81ED-4DB2-BD59-A6C34878D82A}">
                    <a16:rowId xmlns:a16="http://schemas.microsoft.com/office/drawing/2014/main" val="2040544092"/>
                  </a:ext>
                </a:extLst>
              </a:tr>
              <a:tr h="330334">
                <a:tc rowSpan="2">
                  <a:txBody>
                    <a:bodyPr/>
                    <a:lstStyle/>
                    <a:p>
                      <a:pPr algn="ctr"/>
                      <a:r>
                        <a:rPr kumimoji="1" lang="ja-JP" altLang="en-US" sz="1400" dirty="0"/>
                        <a:t>子のない妻</a:t>
                      </a:r>
                    </a:p>
                  </a:txBody>
                  <a:tcPr anchor="ctr">
                    <a:solidFill>
                      <a:schemeClr val="bg2">
                        <a:lumMod val="90000"/>
                      </a:schemeClr>
                    </a:solidFill>
                  </a:tcPr>
                </a:tc>
                <a:tc>
                  <a:txBody>
                    <a:bodyPr/>
                    <a:lstStyle/>
                    <a:p>
                      <a:pPr algn="ctr"/>
                      <a:r>
                        <a:rPr kumimoji="1" lang="en-US" altLang="ja-JP" sz="1200" dirty="0">
                          <a:latin typeface="+mj-ea"/>
                          <a:ea typeface="+mj-ea"/>
                        </a:rPr>
                        <a:t>30</a:t>
                      </a:r>
                      <a:r>
                        <a:rPr kumimoji="1" lang="ja-JP" altLang="en-US" sz="1200" dirty="0">
                          <a:latin typeface="+mj-ea"/>
                          <a:ea typeface="+mj-ea"/>
                        </a:rPr>
                        <a:t>歳未満：有期給付（５年間）</a:t>
                      </a:r>
                    </a:p>
                  </a:txBody>
                  <a:tcPr anchor="ctr">
                    <a:solidFill>
                      <a:schemeClr val="bg2"/>
                    </a:solidFill>
                  </a:tcPr>
                </a:tc>
                <a:tc rowSpan="2">
                  <a:txBody>
                    <a:bodyPr/>
                    <a:lstStyle/>
                    <a:p>
                      <a:pPr algn="ctr"/>
                      <a:r>
                        <a:rPr kumimoji="1" lang="en-US" altLang="ja-JP" sz="1200" dirty="0">
                          <a:latin typeface="+mj-ea"/>
                          <a:ea typeface="+mj-ea"/>
                        </a:rPr>
                        <a:t>60</a:t>
                      </a:r>
                      <a:r>
                        <a:rPr kumimoji="1" lang="ja-JP" altLang="en-US" sz="1200" dirty="0">
                          <a:latin typeface="+mj-ea"/>
                          <a:ea typeface="+mj-ea"/>
                        </a:rPr>
                        <a:t>歳未満まで段階的に</a:t>
                      </a:r>
                      <a:endParaRPr kumimoji="1" lang="en-US" altLang="ja-JP" sz="1200" dirty="0">
                        <a:latin typeface="+mj-ea"/>
                        <a:ea typeface="+mj-ea"/>
                      </a:endParaRPr>
                    </a:p>
                    <a:p>
                      <a:pPr algn="ctr"/>
                      <a:r>
                        <a:rPr kumimoji="1" lang="ja-JP" altLang="en-US" sz="1200" dirty="0">
                          <a:latin typeface="+mj-ea"/>
                          <a:ea typeface="+mj-ea"/>
                        </a:rPr>
                        <a:t>有期給付（５年間）に移行</a:t>
                      </a:r>
                    </a:p>
                  </a:txBody>
                  <a:tcPr anchor="ctr">
                    <a:solidFill>
                      <a:schemeClr val="bg2"/>
                    </a:solidFill>
                  </a:tcPr>
                </a:tc>
                <a:extLst>
                  <a:ext uri="{0D108BD9-81ED-4DB2-BD59-A6C34878D82A}">
                    <a16:rowId xmlns:a16="http://schemas.microsoft.com/office/drawing/2014/main" val="4268209879"/>
                  </a:ext>
                </a:extLst>
              </a:tr>
              <a:tr h="330334">
                <a:tc vMerge="1">
                  <a:txBody>
                    <a:bodyPr/>
                    <a:lstStyle/>
                    <a:p>
                      <a:pPr algn="ctr"/>
                      <a:endParaRPr kumimoji="1" lang="ja-JP" altLang="en-US" sz="1400" dirty="0"/>
                    </a:p>
                  </a:txBody>
                  <a:tcPr anchor="ctr">
                    <a:solidFill>
                      <a:schemeClr val="bg2">
                        <a:lumMod val="90000"/>
                      </a:schemeClr>
                    </a:solidFill>
                  </a:tcPr>
                </a:tc>
                <a:tc>
                  <a:txBody>
                    <a:bodyPr/>
                    <a:lstStyle/>
                    <a:p>
                      <a:pPr algn="ctr"/>
                      <a:r>
                        <a:rPr kumimoji="1" lang="en-US" altLang="ja-JP" sz="1200" dirty="0">
                          <a:latin typeface="+mj-ea"/>
                          <a:ea typeface="+mj-ea"/>
                        </a:rPr>
                        <a:t>30</a:t>
                      </a:r>
                      <a:r>
                        <a:rPr kumimoji="1" lang="ja-JP" altLang="en-US" sz="1200" dirty="0">
                          <a:latin typeface="+mj-ea"/>
                          <a:ea typeface="+mj-ea"/>
                        </a:rPr>
                        <a:t>歳以上：無期給付</a:t>
                      </a:r>
                    </a:p>
                  </a:txBody>
                  <a:tcPr anchor="ctr">
                    <a:solidFill>
                      <a:schemeClr val="bg2"/>
                    </a:solidFill>
                  </a:tcPr>
                </a:tc>
                <a:tc vMerge="1">
                  <a:txBody>
                    <a:bodyPr/>
                    <a:lstStyle/>
                    <a:p>
                      <a:pPr algn="ctr"/>
                      <a:endParaRPr kumimoji="1" lang="ja-JP" altLang="en-US" sz="1200" dirty="0">
                        <a:latin typeface="+mj-ea"/>
                        <a:ea typeface="+mj-ea"/>
                      </a:endParaRPr>
                    </a:p>
                  </a:txBody>
                  <a:tcPr anchor="ctr">
                    <a:solidFill>
                      <a:schemeClr val="bg2"/>
                    </a:solidFill>
                  </a:tcPr>
                </a:tc>
                <a:extLst>
                  <a:ext uri="{0D108BD9-81ED-4DB2-BD59-A6C34878D82A}">
                    <a16:rowId xmlns:a16="http://schemas.microsoft.com/office/drawing/2014/main" val="2540839491"/>
                  </a:ext>
                </a:extLst>
              </a:tr>
              <a:tr h="330334">
                <a:tc rowSpan="2">
                  <a:txBody>
                    <a:bodyPr/>
                    <a:lstStyle/>
                    <a:p>
                      <a:pPr algn="ctr"/>
                      <a:r>
                        <a:rPr kumimoji="1" lang="ja-JP" altLang="en-US" sz="1400" dirty="0"/>
                        <a:t>子のない夫</a:t>
                      </a:r>
                    </a:p>
                  </a:txBody>
                  <a:tcPr anchor="ctr">
                    <a:solidFill>
                      <a:schemeClr val="bg2">
                        <a:lumMod val="90000"/>
                      </a:schemeClr>
                    </a:solidFill>
                  </a:tcPr>
                </a:tc>
                <a:tc>
                  <a:txBody>
                    <a:bodyPr/>
                    <a:lstStyle/>
                    <a:p>
                      <a:pPr algn="ctr"/>
                      <a:r>
                        <a:rPr kumimoji="1" lang="en-US" altLang="ja-JP" sz="1200" dirty="0">
                          <a:latin typeface="+mj-ea"/>
                          <a:ea typeface="+mj-ea"/>
                        </a:rPr>
                        <a:t>55</a:t>
                      </a:r>
                      <a:r>
                        <a:rPr kumimoji="1" lang="ja-JP" altLang="en-US" sz="1200" dirty="0">
                          <a:latin typeface="+mj-ea"/>
                          <a:ea typeface="+mj-ea"/>
                        </a:rPr>
                        <a:t>歳未満：なし</a:t>
                      </a:r>
                    </a:p>
                  </a:txBody>
                  <a:tcPr anchor="ctr">
                    <a:solidFill>
                      <a:schemeClr val="bg2"/>
                    </a:solidFill>
                  </a:tcPr>
                </a:tc>
                <a:tc rowSpan="2">
                  <a:txBody>
                    <a:bodyPr/>
                    <a:lstStyle/>
                    <a:p>
                      <a:pPr algn="ctr"/>
                      <a:r>
                        <a:rPr kumimoji="1" lang="en-US" altLang="ja-JP" sz="1200" dirty="0">
                          <a:latin typeface="+mj-ea"/>
                          <a:ea typeface="+mj-ea"/>
                        </a:rPr>
                        <a:t>60</a:t>
                      </a:r>
                      <a:r>
                        <a:rPr kumimoji="1" lang="ja-JP" altLang="en-US" sz="1200" dirty="0">
                          <a:latin typeface="+mj-ea"/>
                          <a:ea typeface="+mj-ea"/>
                        </a:rPr>
                        <a:t>歳未満まで有期給付の対象</a:t>
                      </a:r>
                      <a:endParaRPr kumimoji="1" lang="en-US" altLang="ja-JP" sz="1200" dirty="0">
                        <a:latin typeface="+mj-ea"/>
                        <a:ea typeface="+mj-ea"/>
                      </a:endParaRPr>
                    </a:p>
                  </a:txBody>
                  <a:tcPr anchor="ctr">
                    <a:solidFill>
                      <a:schemeClr val="bg2"/>
                    </a:solidFill>
                  </a:tcPr>
                </a:tc>
                <a:extLst>
                  <a:ext uri="{0D108BD9-81ED-4DB2-BD59-A6C34878D82A}">
                    <a16:rowId xmlns:a16="http://schemas.microsoft.com/office/drawing/2014/main" val="2678802816"/>
                  </a:ext>
                </a:extLst>
              </a:tr>
              <a:tr h="432146">
                <a:tc vMerge="1">
                  <a:txBody>
                    <a:bodyPr/>
                    <a:lstStyle/>
                    <a:p>
                      <a:pPr algn="ctr"/>
                      <a:endParaRPr kumimoji="1" lang="ja-JP" altLang="en-US" sz="1400" dirty="0"/>
                    </a:p>
                  </a:txBody>
                  <a:tcPr anchor="ctr">
                    <a:solidFill>
                      <a:schemeClr val="bg2">
                        <a:lumMod val="90000"/>
                      </a:schemeClr>
                    </a:solidFill>
                  </a:tcPr>
                </a:tc>
                <a:tc>
                  <a:txBody>
                    <a:bodyPr/>
                    <a:lstStyle/>
                    <a:p>
                      <a:pPr algn="ctr"/>
                      <a:r>
                        <a:rPr kumimoji="1" lang="en-US" altLang="ja-JP" sz="1200">
                          <a:latin typeface="+mj-ea"/>
                          <a:ea typeface="+mj-ea"/>
                        </a:rPr>
                        <a:t>55</a:t>
                      </a:r>
                      <a:r>
                        <a:rPr kumimoji="1" lang="ja-JP" altLang="en-US" sz="1200">
                          <a:latin typeface="+mj-ea"/>
                          <a:ea typeface="+mj-ea"/>
                        </a:rPr>
                        <a:t>歳以上：ただし</a:t>
                      </a:r>
                      <a:r>
                        <a:rPr kumimoji="1" lang="en-US" altLang="ja-JP" sz="1200">
                          <a:latin typeface="+mj-ea"/>
                          <a:ea typeface="+mj-ea"/>
                        </a:rPr>
                        <a:t>60</a:t>
                      </a:r>
                      <a:r>
                        <a:rPr kumimoji="1" lang="ja-JP" altLang="en-US" sz="1200">
                          <a:latin typeface="+mj-ea"/>
                          <a:ea typeface="+mj-ea"/>
                        </a:rPr>
                        <a:t>歳まで支給停止</a:t>
                      </a:r>
                      <a:endParaRPr kumimoji="1" lang="ja-JP" altLang="en-US" sz="1200" dirty="0">
                        <a:latin typeface="+mj-ea"/>
                        <a:ea typeface="+mj-ea"/>
                      </a:endParaRPr>
                    </a:p>
                  </a:txBody>
                  <a:tcPr anchor="ctr">
                    <a:solidFill>
                      <a:schemeClr val="bg2"/>
                    </a:solidFill>
                  </a:tcPr>
                </a:tc>
                <a:tc vMerge="1">
                  <a:txBody>
                    <a:bodyPr/>
                    <a:lstStyle/>
                    <a:p>
                      <a:pPr algn="ctr"/>
                      <a:endParaRPr kumimoji="1" lang="ja-JP" altLang="en-US" sz="1200" dirty="0">
                        <a:latin typeface="+mj-ea"/>
                        <a:ea typeface="+mj-ea"/>
                      </a:endParaRPr>
                    </a:p>
                  </a:txBody>
                  <a:tcPr anchor="ctr">
                    <a:solidFill>
                      <a:schemeClr val="bg2"/>
                    </a:solidFill>
                  </a:tcPr>
                </a:tc>
                <a:extLst>
                  <a:ext uri="{0D108BD9-81ED-4DB2-BD59-A6C34878D82A}">
                    <a16:rowId xmlns:a16="http://schemas.microsoft.com/office/drawing/2014/main" val="3766040995"/>
                  </a:ext>
                </a:extLst>
              </a:tr>
              <a:tr h="495500">
                <a:tc>
                  <a:txBody>
                    <a:bodyPr/>
                    <a:lstStyle/>
                    <a:p>
                      <a:pPr algn="ctr"/>
                      <a:r>
                        <a:rPr kumimoji="1" lang="ja-JP" altLang="en-US" sz="1400" dirty="0"/>
                        <a:t>生計維持要件</a:t>
                      </a:r>
                    </a:p>
                  </a:txBody>
                  <a:tcPr anchor="ctr">
                    <a:solidFill>
                      <a:schemeClr val="bg2">
                        <a:lumMod val="90000"/>
                      </a:schemeClr>
                    </a:solidFill>
                  </a:tcPr>
                </a:tc>
                <a:tc>
                  <a:txBody>
                    <a:bodyPr/>
                    <a:lstStyle/>
                    <a:p>
                      <a:pPr algn="ctr"/>
                      <a:r>
                        <a:rPr kumimoji="1" lang="ja-JP" altLang="en-US" sz="1200" dirty="0">
                          <a:latin typeface="+mj-ea"/>
                          <a:ea typeface="+mj-ea"/>
                        </a:rPr>
                        <a:t>生計同一要件＋収入要件（年収</a:t>
                      </a:r>
                      <a:r>
                        <a:rPr kumimoji="1" lang="en-US" altLang="ja-JP" sz="1200" dirty="0">
                          <a:latin typeface="+mj-ea"/>
                          <a:ea typeface="+mj-ea"/>
                        </a:rPr>
                        <a:t>880</a:t>
                      </a:r>
                      <a:r>
                        <a:rPr kumimoji="1" lang="ja-JP" altLang="en-US" sz="1200" dirty="0">
                          <a:latin typeface="+mj-ea"/>
                          <a:ea typeface="+mj-ea"/>
                        </a:rPr>
                        <a:t>万円未満）</a:t>
                      </a:r>
                    </a:p>
                  </a:txBody>
                  <a:tcPr anchor="ctr">
                    <a:solidFill>
                      <a:schemeClr val="bg2"/>
                    </a:solidFill>
                  </a:tcPr>
                </a:tc>
                <a:tc>
                  <a:txBody>
                    <a:bodyPr/>
                    <a:lstStyle/>
                    <a:p>
                      <a:pPr algn="ctr"/>
                      <a:r>
                        <a:rPr kumimoji="1" lang="ja-JP" altLang="en-US" sz="1200" dirty="0">
                          <a:latin typeface="+mj-ea"/>
                          <a:ea typeface="+mj-ea"/>
                        </a:rPr>
                        <a:t>生計同一要件のみ</a:t>
                      </a:r>
                    </a:p>
                  </a:txBody>
                  <a:tcPr anchor="ctr">
                    <a:solidFill>
                      <a:schemeClr val="bg2"/>
                    </a:solidFill>
                  </a:tcPr>
                </a:tc>
                <a:extLst>
                  <a:ext uri="{0D108BD9-81ED-4DB2-BD59-A6C34878D82A}">
                    <a16:rowId xmlns:a16="http://schemas.microsoft.com/office/drawing/2014/main" val="129195786"/>
                  </a:ext>
                </a:extLst>
              </a:tr>
              <a:tr h="451017">
                <a:tc>
                  <a:txBody>
                    <a:bodyPr/>
                    <a:lstStyle/>
                    <a:p>
                      <a:pPr algn="ctr"/>
                      <a:r>
                        <a:rPr kumimoji="1" lang="ja-JP" altLang="en-US" sz="1400" dirty="0"/>
                        <a:t>給付額</a:t>
                      </a:r>
                    </a:p>
                  </a:txBody>
                  <a:tcPr anchor="ctr">
                    <a:solidFill>
                      <a:schemeClr val="bg2">
                        <a:lumMod val="90000"/>
                      </a:schemeClr>
                    </a:solidFill>
                  </a:tcPr>
                </a:tc>
                <a:tc>
                  <a:txBody>
                    <a:bodyPr/>
                    <a:lstStyle/>
                    <a:p>
                      <a:pPr algn="ctr"/>
                      <a:r>
                        <a:rPr kumimoji="1" lang="ja-JP" altLang="en-US" sz="1200" dirty="0">
                          <a:latin typeface="+mj-ea"/>
                          <a:ea typeface="+mj-ea"/>
                        </a:rPr>
                        <a:t>死亡者の報酬比例の</a:t>
                      </a:r>
                      <a:r>
                        <a:rPr kumimoji="1" lang="en-US" altLang="ja-JP" sz="1200" dirty="0">
                          <a:latin typeface="+mj-ea"/>
                          <a:ea typeface="+mj-ea"/>
                        </a:rPr>
                        <a:t>3/4</a:t>
                      </a:r>
                      <a:endParaRPr kumimoji="1" lang="ja-JP" altLang="en-US" sz="1200" dirty="0">
                        <a:latin typeface="+mj-ea"/>
                        <a:ea typeface="+mj-ea"/>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j-ea"/>
                          <a:ea typeface="+mj-ea"/>
                          <a:cs typeface="+mn-cs"/>
                        </a:rPr>
                        <a:t>死亡者の報酬比例の</a:t>
                      </a:r>
                      <a:r>
                        <a:rPr kumimoji="1" lang="en-US" altLang="ja-JP" sz="1200" kern="1200" dirty="0">
                          <a:solidFill>
                            <a:schemeClr val="dk1"/>
                          </a:solidFill>
                          <a:latin typeface="+mj-ea"/>
                          <a:ea typeface="+mj-ea"/>
                          <a:cs typeface="+mn-cs"/>
                        </a:rPr>
                        <a:t>3/4</a:t>
                      </a:r>
                      <a:endParaRPr kumimoji="1" lang="ja-JP" altLang="en-US" sz="1200" kern="1200" dirty="0">
                        <a:solidFill>
                          <a:schemeClr val="dk1"/>
                        </a:solidFill>
                        <a:latin typeface="+mj-ea"/>
                        <a:ea typeface="+mj-ea"/>
                        <a:cs typeface="+mn-cs"/>
                      </a:endParaRPr>
                    </a:p>
                    <a:p>
                      <a:pPr algn="ctr"/>
                      <a:r>
                        <a:rPr kumimoji="1" lang="ja-JP" altLang="en-US" sz="1200" dirty="0">
                          <a:latin typeface="+mj-ea"/>
                          <a:ea typeface="+mj-ea"/>
                        </a:rPr>
                        <a:t>＋有期給付加算（仮称）</a:t>
                      </a:r>
                    </a:p>
                  </a:txBody>
                  <a:tcPr anchor="ctr">
                    <a:solidFill>
                      <a:schemeClr val="bg2"/>
                    </a:solidFill>
                  </a:tcPr>
                </a:tc>
                <a:extLst>
                  <a:ext uri="{0D108BD9-81ED-4DB2-BD59-A6C34878D82A}">
                    <a16:rowId xmlns:a16="http://schemas.microsoft.com/office/drawing/2014/main" val="3681894405"/>
                  </a:ext>
                </a:extLst>
              </a:tr>
            </a:tbl>
          </a:graphicData>
        </a:graphic>
      </p:graphicFrame>
      <p:sp>
        <p:nvSpPr>
          <p:cNvPr id="8" name="テキスト ボックス 7">
            <a:extLst>
              <a:ext uri="{FF2B5EF4-FFF2-40B4-BE49-F238E27FC236}">
                <a16:creationId xmlns:a16="http://schemas.microsoft.com/office/drawing/2014/main" id="{59DBA3F2-18A7-4EA8-2E5B-38B7C8AD45CB}"/>
              </a:ext>
            </a:extLst>
          </p:cNvPr>
          <p:cNvSpPr txBox="1"/>
          <p:nvPr/>
        </p:nvSpPr>
        <p:spPr>
          <a:xfrm>
            <a:off x="1244588" y="3383124"/>
            <a:ext cx="3842990" cy="307777"/>
          </a:xfrm>
          <a:prstGeom prst="rect">
            <a:avLst/>
          </a:prstGeom>
          <a:noFill/>
        </p:spPr>
        <p:txBody>
          <a:bodyPr wrap="square" rtlCol="0">
            <a:spAutoFit/>
          </a:bodyPr>
          <a:lstStyle/>
          <a:p>
            <a:r>
              <a:rPr kumimoji="1" lang="ja-JP" altLang="en-US" sz="1400" b="1" dirty="0">
                <a:solidFill>
                  <a:schemeClr val="accent2"/>
                </a:solidFill>
                <a:latin typeface="+mj-ea"/>
                <a:ea typeface="+mj-ea"/>
              </a:rPr>
              <a:t>遺族厚生年金の見直し</a:t>
            </a:r>
          </a:p>
        </p:txBody>
      </p:sp>
    </p:spTree>
    <p:extLst>
      <p:ext uri="{BB962C8B-B14F-4D97-AF65-F5344CB8AC3E}">
        <p14:creationId xmlns:p14="http://schemas.microsoft.com/office/powerpoint/2010/main" val="2940662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27610-6C6D-BE8D-9594-87EB6C17859F}"/>
            </a:ext>
          </a:extLst>
        </p:cNvPr>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E5E1B1E9-3609-4001-0E34-E4F23DA6E016}"/>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9DC8F2C8-A081-79E7-B8CF-F664C3B37525}"/>
              </a:ext>
            </a:extLst>
          </p:cNvPr>
          <p:cNvSpPr>
            <a:spLocks noGrp="1"/>
          </p:cNvSpPr>
          <p:nvPr>
            <p:ph type="sldNum" sz="quarter" idx="11"/>
          </p:nvPr>
        </p:nvSpPr>
        <p:spPr/>
        <p:txBody>
          <a:bodyPr/>
          <a:lstStyle/>
          <a:p>
            <a:fld id="{FB3508C7-2FE0-4945-9CBD-863E05F850D2}" type="slidenum">
              <a:rPr lang="ja-JP" altLang="en-US" smtClean="0"/>
              <a:pPr/>
              <a:t>41</a:t>
            </a:fld>
            <a:endParaRPr lang="ja-JP" altLang="en-US" dirty="0"/>
          </a:p>
        </p:txBody>
      </p:sp>
      <p:sp>
        <p:nvSpPr>
          <p:cNvPr id="38" name="テキスト ボックス 37">
            <a:extLst>
              <a:ext uri="{FF2B5EF4-FFF2-40B4-BE49-F238E27FC236}">
                <a16:creationId xmlns:a16="http://schemas.microsoft.com/office/drawing/2014/main" id="{97874BD6-5852-A26C-3342-2845F7BF8870}"/>
              </a:ext>
            </a:extLst>
          </p:cNvPr>
          <p:cNvSpPr txBox="1"/>
          <p:nvPr/>
        </p:nvSpPr>
        <p:spPr>
          <a:xfrm>
            <a:off x="568598" y="764704"/>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参考１：厚労省年金部会における連合・佐保委員の発言要旨</a:t>
            </a:r>
            <a:endParaRPr kumimoji="1" lang="ja-JP" altLang="en-US" sz="1600" dirty="0">
              <a:solidFill>
                <a:schemeClr val="accent1"/>
              </a:solidFill>
              <a:latin typeface="+mj-ea"/>
              <a:ea typeface="+mj-ea"/>
            </a:endParaRPr>
          </a:p>
        </p:txBody>
      </p:sp>
      <p:sp>
        <p:nvSpPr>
          <p:cNvPr id="8" name="テキスト ボックス 7">
            <a:extLst>
              <a:ext uri="{FF2B5EF4-FFF2-40B4-BE49-F238E27FC236}">
                <a16:creationId xmlns:a16="http://schemas.microsoft.com/office/drawing/2014/main" id="{7705E6FD-FD78-8091-282E-E776DDDAC65A}"/>
              </a:ext>
            </a:extLst>
          </p:cNvPr>
          <p:cNvSpPr txBox="1"/>
          <p:nvPr/>
        </p:nvSpPr>
        <p:spPr>
          <a:xfrm>
            <a:off x="600559" y="2569989"/>
            <a:ext cx="8704882" cy="3780000"/>
          </a:xfrm>
          <a:prstGeom prst="roundRect">
            <a:avLst/>
          </a:prstGeom>
          <a:solidFill>
            <a:srgbClr val="F5FAFD"/>
          </a:solidFill>
          <a:ln w="6350">
            <a:solidFill>
              <a:schemeClr val="tx2"/>
            </a:solidFill>
          </a:ln>
        </p:spPr>
        <p:txBody>
          <a:bodyPr wrap="square" rtlCol="0" anchor="ctr" anchorCtr="0">
            <a:noAutofit/>
          </a:bodyPr>
          <a:lstStyle/>
          <a:p>
            <a:pPr>
              <a:lnSpc>
                <a:spcPts val="1700"/>
              </a:lnSpc>
            </a:pPr>
            <a:r>
              <a:rPr lang="ja-JP" altLang="en-US" sz="1400" b="1" dirty="0">
                <a:latin typeface="メイリオ" panose="020B0604030504040204" pitchFamily="50" charset="-128"/>
                <a:ea typeface="メイリオ" panose="020B0604030504040204" pitchFamily="50" charset="-128"/>
              </a:rPr>
              <a:t>１．被用者保険の適用拡大の前進には一定の評価</a:t>
            </a:r>
            <a:endParaRPr lang="en-US" altLang="ja-JP" sz="1400" b="1"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被用者保険の適用要件については、週</a:t>
            </a:r>
            <a:r>
              <a:rPr kumimoji="1" lang="en-US" altLang="ja-JP" sz="1200" dirty="0">
                <a:latin typeface="メイリオ" panose="020B0604030504040204" pitchFamily="50" charset="-128"/>
                <a:ea typeface="メイリオ" panose="020B0604030504040204" pitchFamily="50" charset="-128"/>
              </a:rPr>
              <a:t>20</a:t>
            </a:r>
            <a:r>
              <a:rPr kumimoji="1" lang="ja-JP" altLang="en-US" sz="1200" dirty="0">
                <a:latin typeface="メイリオ" panose="020B0604030504040204" pitchFamily="50" charset="-128"/>
                <a:ea typeface="メイリオ" panose="020B0604030504040204" pitchFamily="50" charset="-128"/>
              </a:rPr>
              <a:t>時間以上の労働時間要件が残ったものの、企業規模要件、賃金要件、個人  </a:t>
            </a:r>
            <a:endParaRPr kumimoji="1"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事業所の業種要件の撤廃が示されたことは一定の評価ができる。</a:t>
            </a:r>
            <a:endParaRPr kumimoji="1" lang="en-US" altLang="ja-JP" sz="1200" dirty="0">
              <a:latin typeface="メイリオ" panose="020B0604030504040204" pitchFamily="50" charset="-128"/>
              <a:ea typeface="メイリオ" panose="020B0604030504040204" pitchFamily="50" charset="-128"/>
            </a:endParaRPr>
          </a:p>
          <a:p>
            <a:pPr>
              <a:lnSpc>
                <a:spcPts val="700"/>
              </a:lnSpc>
            </a:pPr>
            <a:endParaRPr kumimoji="1"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400" b="1" dirty="0">
                <a:latin typeface="メイリオ" panose="020B0604030504040204" pitchFamily="50" charset="-128"/>
                <a:ea typeface="メイリオ" panose="020B0604030504040204" pitchFamily="50" charset="-128"/>
              </a:rPr>
              <a:t>２．第３号被保険者制度の将来的な廃止が明示されず遺憾</a:t>
            </a:r>
            <a:endParaRPr lang="en-US" altLang="ja-JP" sz="1400" b="1" dirty="0">
              <a:latin typeface="メイリオ" panose="020B0604030504040204" pitchFamily="50" charset="-128"/>
              <a:ea typeface="メイリオ" panose="020B0604030504040204" pitchFamily="50" charset="-128"/>
            </a:endParaRPr>
          </a:p>
          <a:p>
            <a:pPr>
              <a:lnSpc>
                <a:spcPts val="1700"/>
              </a:lnSpc>
            </a:pPr>
            <a:r>
              <a:rPr kumimoji="1" lang="ja-JP" altLang="en-US" sz="1400" b="1"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第３号被保険者制度の廃止を求める意見が複数あったにもかかわらず、「議論の整理」に明示されなかったことは</a:t>
            </a:r>
            <a:r>
              <a:rPr lang="ja-JP" altLang="en-US" sz="1200" dirty="0">
                <a:latin typeface="メイリオ" panose="020B0604030504040204" pitchFamily="50" charset="-128"/>
                <a:ea typeface="メイリオ" panose="020B0604030504040204" pitchFamily="50" charset="-128"/>
              </a:rPr>
              <a:t> </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遺憾であり、国民的な議論の場が必要であるとされたことから、将来的な廃止に向けて、速やかに検討の場を設置し　</a:t>
            </a:r>
            <a:endParaRPr kumimoji="1" lang="en-US" altLang="ja-JP" sz="1200" dirty="0">
              <a:latin typeface="メイリオ" panose="020B0604030504040204" pitchFamily="50" charset="-128"/>
              <a:ea typeface="メイリオ" panose="020B0604030504040204" pitchFamily="50" charset="-128"/>
            </a:endParaRPr>
          </a:p>
          <a:p>
            <a:pPr>
              <a:lnSpc>
                <a:spcPts val="1700"/>
              </a:lnSpc>
            </a:pPr>
            <a:r>
              <a:rPr kumimoji="1" lang="ja-JP" altLang="en-US" sz="1200" dirty="0">
                <a:latin typeface="メイリオ" panose="020B0604030504040204" pitchFamily="50" charset="-128"/>
                <a:ea typeface="メイリオ" panose="020B0604030504040204" pitchFamily="50" charset="-128"/>
              </a:rPr>
              <a:t> 継続的に議論することが不可欠である。</a:t>
            </a:r>
            <a:endParaRPr kumimoji="1" lang="en-US" altLang="ja-JP" sz="1200" dirty="0">
              <a:latin typeface="メイリオ" panose="020B0604030504040204" pitchFamily="50" charset="-128"/>
              <a:ea typeface="メイリオ" panose="020B0604030504040204" pitchFamily="50" charset="-128"/>
            </a:endParaRPr>
          </a:p>
          <a:p>
            <a:pPr>
              <a:lnSpc>
                <a:spcPts val="700"/>
              </a:lnSpc>
            </a:pPr>
            <a:endParaRPr kumimoji="1"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400" b="1" dirty="0">
                <a:latin typeface="メイリオ" panose="020B0604030504040204" pitchFamily="50" charset="-128"/>
                <a:ea typeface="メイリオ" panose="020B0604030504040204" pitchFamily="50" charset="-128"/>
              </a:rPr>
              <a:t>３．マクロ経済スライドの調整期間の一致については議論は不十分</a:t>
            </a:r>
            <a:endParaRPr lang="en-US" altLang="ja-JP" sz="1400" b="1" dirty="0">
              <a:latin typeface="メイリオ" panose="020B0604030504040204" pitchFamily="50" charset="-128"/>
              <a:ea typeface="メイリオ" panose="020B0604030504040204" pitchFamily="50" charset="-128"/>
            </a:endParaRPr>
          </a:p>
          <a:p>
            <a:pPr>
              <a:lnSpc>
                <a:spcPts val="1700"/>
              </a:lnSpc>
            </a:pPr>
            <a:r>
              <a:rPr kumimoji="1" lang="ja-JP" altLang="en-US" sz="1400" b="1"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基礎年金の給付に必要となる国庫負担財源が確保されていないこと、国民年金の拠出期間の延長を早々に断念した</a:t>
            </a:r>
            <a:endParaRPr kumimoji="1" lang="en-US" altLang="ja-JP" sz="1200" dirty="0">
              <a:latin typeface="メイリオ" panose="020B0604030504040204" pitchFamily="50" charset="-128"/>
              <a:ea typeface="メイリオ" panose="020B0604030504040204" pitchFamily="50" charset="-128"/>
            </a:endParaRPr>
          </a:p>
          <a:p>
            <a:pPr>
              <a:lnSpc>
                <a:spcPts val="1700"/>
              </a:lnSpc>
            </a:pPr>
            <a:r>
              <a:rPr kumimoji="1" lang="ja-JP" altLang="en-US" sz="1200" dirty="0">
                <a:latin typeface="メイリオ" panose="020B0604030504040204" pitchFamily="50" charset="-128"/>
                <a:ea typeface="メイリオ" panose="020B0604030504040204" pitchFamily="50" charset="-128"/>
              </a:rPr>
              <a:t> こと、給付水準が低下する厚生年金受給者への影響といった課題があることなどから、厚生年金の拠出者の納得性を</a:t>
            </a:r>
            <a:endParaRPr kumimoji="1" lang="en-US" altLang="ja-JP" sz="1200" dirty="0">
              <a:latin typeface="メイリオ" panose="020B0604030504040204" pitchFamily="50" charset="-128"/>
              <a:ea typeface="メイリオ" panose="020B0604030504040204" pitchFamily="50" charset="-128"/>
            </a:endParaRPr>
          </a:p>
          <a:p>
            <a:pPr>
              <a:lnSpc>
                <a:spcPts val="1700"/>
              </a:lnSpc>
            </a:pPr>
            <a:r>
              <a:rPr kumimoji="1" lang="ja-JP" altLang="en-US" sz="1200" dirty="0">
                <a:latin typeface="メイリオ" panose="020B0604030504040204" pitchFamily="50" charset="-128"/>
                <a:ea typeface="メイリオ" panose="020B0604030504040204" pitchFamily="50" charset="-128"/>
              </a:rPr>
              <a:t> 得られないままである。</a:t>
            </a:r>
            <a:r>
              <a:rPr kumimoji="1" lang="ja-JP" altLang="en-US" sz="1200" b="1" dirty="0">
                <a:solidFill>
                  <a:schemeClr val="accent3"/>
                </a:solidFill>
                <a:latin typeface="メイリオ" panose="020B0604030504040204" pitchFamily="50" charset="-128"/>
                <a:ea typeface="メイリオ" panose="020B0604030504040204" pitchFamily="50" charset="-128"/>
              </a:rPr>
              <a:t>議論が不十分な中での調整期間の一致は行うべきではない</a:t>
            </a:r>
            <a:r>
              <a:rPr kumimoji="1" lang="ja-JP" altLang="en-US" sz="1200" dirty="0">
                <a:latin typeface="メイリオ" panose="020B0604030504040204" pitchFamily="50" charset="-128"/>
                <a:ea typeface="メイリオ" panose="020B0604030504040204" pitchFamily="50" charset="-128"/>
              </a:rPr>
              <a:t>。</a:t>
            </a:r>
            <a:endParaRPr kumimoji="1" lang="en-US" altLang="ja-JP" sz="1200" dirty="0">
              <a:latin typeface="メイリオ" panose="020B0604030504040204" pitchFamily="50" charset="-128"/>
              <a:ea typeface="メイリオ" panose="020B0604030504040204" pitchFamily="50" charset="-128"/>
            </a:endParaRPr>
          </a:p>
          <a:p>
            <a:pPr>
              <a:lnSpc>
                <a:spcPts val="700"/>
              </a:lnSpc>
            </a:pPr>
            <a:endParaRPr kumimoji="1" lang="en-US" altLang="ja-JP" sz="1200" dirty="0">
              <a:latin typeface="メイリオ" panose="020B0604030504040204" pitchFamily="50" charset="-128"/>
              <a:ea typeface="メイリオ" panose="020B0604030504040204" pitchFamily="50" charset="-128"/>
            </a:endParaRPr>
          </a:p>
          <a:p>
            <a:pPr>
              <a:lnSpc>
                <a:spcPts val="1700"/>
              </a:lnSpc>
            </a:pPr>
            <a:r>
              <a:rPr lang="ja-JP" altLang="en-US" sz="1400" b="1" dirty="0">
                <a:latin typeface="メイリオ" panose="020B0604030504040204" pitchFamily="50" charset="-128"/>
                <a:ea typeface="メイリオ" panose="020B0604030504040204" pitchFamily="50" charset="-128"/>
              </a:rPr>
              <a:t>４．就労を阻害せず働き方などに中立的な制度の構築を</a:t>
            </a:r>
            <a:endParaRPr lang="en-US" altLang="ja-JP" sz="1400" b="1" dirty="0">
              <a:latin typeface="メイリオ" panose="020B0604030504040204" pitchFamily="50" charset="-128"/>
              <a:ea typeface="メイリオ" panose="020B0604030504040204" pitchFamily="50" charset="-128"/>
            </a:endParaRPr>
          </a:p>
          <a:p>
            <a:pPr>
              <a:lnSpc>
                <a:spcPts val="1700"/>
              </a:lnSpc>
            </a:pPr>
            <a:r>
              <a:rPr kumimoji="1" lang="ja-JP" altLang="en-US" sz="14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連合は、被用者保険の適用拡大の着実な実施、第３号被保険者制度の将来的な廃止、基礎年金の給付水準の底上げ</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  などについて、連合出身議員政治懇談会、連合フォーラム議員を通じた国会審議への意見反映や世論喚起などの取り </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  組みを強化していく。</a:t>
            </a:r>
            <a:endParaRPr kumimoji="1" lang="en-US" altLang="ja-JP" sz="1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C638A89-BD90-366E-7382-EEC3354E8BC7}"/>
              </a:ext>
            </a:extLst>
          </p:cNvPr>
          <p:cNvSpPr txBox="1"/>
          <p:nvPr/>
        </p:nvSpPr>
        <p:spPr>
          <a:xfrm>
            <a:off x="600559" y="1124744"/>
            <a:ext cx="8704882" cy="862786"/>
          </a:xfrm>
          <a:prstGeom prst="roundRect">
            <a:avLst/>
          </a:prstGeom>
          <a:solidFill>
            <a:srgbClr val="F5FAFD"/>
          </a:solidFill>
          <a:ln w="6350">
            <a:solidFill>
              <a:schemeClr val="tx2"/>
            </a:solidFill>
          </a:ln>
        </p:spPr>
        <p:txBody>
          <a:bodyPr wrap="square" rtlCol="0" anchor="ctr" anchorCtr="0">
            <a:noAutofit/>
          </a:bodyPr>
          <a:lstStyle/>
          <a:p>
            <a:pPr>
              <a:lnSpc>
                <a:spcPts val="1700"/>
              </a:lnSpc>
            </a:pPr>
            <a:r>
              <a:rPr lang="ja-JP" altLang="en-US"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基礎年金の給付水準引き上げの必要性は認識しているが、調整期間の一致や、基礎年金の拠出期間の延長は選択肢の一つであり、資産課税の強化などを財源とする</a:t>
            </a:r>
            <a:r>
              <a:rPr kumimoji="1" lang="ja-JP" altLang="en-US" sz="1200" b="1" dirty="0">
                <a:solidFill>
                  <a:schemeClr val="accent3"/>
                </a:solidFill>
                <a:latin typeface="メイリオ" panose="020B0604030504040204" pitchFamily="50" charset="-128"/>
                <a:ea typeface="メイリオ" panose="020B0604030504040204" pitchFamily="50" charset="-128"/>
              </a:rPr>
              <a:t>国庫負担割合の引上げ</a:t>
            </a:r>
            <a:r>
              <a:rPr kumimoji="1" lang="ja-JP" altLang="en-US" sz="1200" dirty="0">
                <a:latin typeface="メイリオ" panose="020B0604030504040204" pitchFamily="50" charset="-128"/>
                <a:ea typeface="メイリオ" panose="020B0604030504040204" pitchFamily="50" charset="-128"/>
              </a:rPr>
              <a:t>、財源を確保したうえで</a:t>
            </a:r>
            <a:r>
              <a:rPr kumimoji="1" lang="ja-JP" altLang="en-US" sz="1200" b="1" dirty="0">
                <a:solidFill>
                  <a:schemeClr val="accent3"/>
                </a:solidFill>
                <a:latin typeface="メイリオ" panose="020B0604030504040204" pitchFamily="50" charset="-128"/>
                <a:ea typeface="メイリオ" panose="020B0604030504040204" pitchFamily="50" charset="-128"/>
              </a:rPr>
              <a:t>基礎年金をマクロ経済スライドの対象から外す</a:t>
            </a:r>
            <a:r>
              <a:rPr kumimoji="1" lang="ja-JP" altLang="en-US" sz="1200" dirty="0">
                <a:latin typeface="メイリオ" panose="020B0604030504040204" pitchFamily="50" charset="-128"/>
                <a:ea typeface="メイリオ" panose="020B0604030504040204" pitchFamily="50" charset="-128"/>
              </a:rPr>
              <a:t>ことなど、広い視点で議論すべき」</a:t>
            </a:r>
            <a:endParaRPr kumimoji="1" lang="en-US" altLang="ja-JP" sz="1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851C245-397F-A81E-5FA1-12F9DF18B998}"/>
              </a:ext>
            </a:extLst>
          </p:cNvPr>
          <p:cNvSpPr txBox="1"/>
          <p:nvPr/>
        </p:nvSpPr>
        <p:spPr>
          <a:xfrm>
            <a:off x="568597" y="2228342"/>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参考２：社保審議年金部会における議論の整理に対する連合事務局長談話抜粋</a:t>
            </a:r>
            <a:r>
              <a:rPr lang="ja-JP" altLang="en-US" sz="1400" b="1" dirty="0">
                <a:solidFill>
                  <a:schemeClr val="accent1"/>
                </a:solidFill>
                <a:latin typeface="+mj-ea"/>
                <a:ea typeface="+mj-ea"/>
              </a:rPr>
              <a:t>（</a:t>
            </a:r>
            <a:r>
              <a:rPr lang="en-US" altLang="ja-JP" sz="1400" b="1" dirty="0">
                <a:solidFill>
                  <a:schemeClr val="accent1"/>
                </a:solidFill>
                <a:latin typeface="+mj-ea"/>
                <a:ea typeface="+mj-ea"/>
              </a:rPr>
              <a:t>2024.12.25</a:t>
            </a:r>
            <a:r>
              <a:rPr lang="ja-JP" altLang="en-US" sz="1400" b="1" dirty="0">
                <a:solidFill>
                  <a:schemeClr val="accent1"/>
                </a:solidFill>
                <a:latin typeface="+mj-ea"/>
                <a:ea typeface="+mj-ea"/>
              </a:rPr>
              <a:t>）</a:t>
            </a:r>
            <a:endParaRPr kumimoji="1" lang="ja-JP" altLang="en-US" sz="1400" dirty="0">
              <a:solidFill>
                <a:schemeClr val="accent1"/>
              </a:solidFill>
              <a:latin typeface="+mj-ea"/>
              <a:ea typeface="+mj-ea"/>
            </a:endParaRPr>
          </a:p>
        </p:txBody>
      </p:sp>
      <p:sp>
        <p:nvSpPr>
          <p:cNvPr id="10" name="タイトル 3">
            <a:extLst>
              <a:ext uri="{FF2B5EF4-FFF2-40B4-BE49-F238E27FC236}">
                <a16:creationId xmlns:a16="http://schemas.microsoft.com/office/drawing/2014/main" id="{FA699DD8-4415-BF04-8D0B-9874914657E8}"/>
              </a:ext>
            </a:extLst>
          </p:cNvPr>
          <p:cNvSpPr>
            <a:spLocks noGrp="1"/>
          </p:cNvSpPr>
          <p:nvPr>
            <p:ph type="title"/>
          </p:nvPr>
        </p:nvSpPr>
        <p:spPr>
          <a:xfrm>
            <a:off x="272480" y="152636"/>
            <a:ext cx="9361040" cy="396044"/>
          </a:xfrm>
        </p:spPr>
        <p:txBody>
          <a:bodyPr/>
          <a:lstStyle/>
          <a:p>
            <a:pPr>
              <a:lnSpc>
                <a:spcPct val="150000"/>
              </a:lnSpc>
              <a:spcBef>
                <a:spcPts val="1800"/>
              </a:spcBef>
              <a:spcAft>
                <a:spcPts val="1200"/>
              </a:spcAft>
            </a:pPr>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lang="en-US" altLang="ja-JP" sz="2400" b="1" dirty="0">
              <a:solidFill>
                <a:schemeClr val="tx2"/>
              </a:solidFill>
              <a:cs typeface="メイリオ" pitchFamily="50" charset="-128"/>
            </a:endParaRPr>
          </a:p>
        </p:txBody>
      </p:sp>
    </p:spTree>
    <p:extLst>
      <p:ext uri="{BB962C8B-B14F-4D97-AF65-F5344CB8AC3E}">
        <p14:creationId xmlns:p14="http://schemas.microsoft.com/office/powerpoint/2010/main" val="1172654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42</a:t>
            </a:fld>
            <a:endParaRPr lang="ja-JP" altLang="en-US" dirty="0"/>
          </a:p>
        </p:txBody>
      </p:sp>
      <p:sp>
        <p:nvSpPr>
          <p:cNvPr id="4" name="タイトル 3"/>
          <p:cNvSpPr>
            <a:spLocks noGrp="1"/>
          </p:cNvSpPr>
          <p:nvPr>
            <p:ph type="title"/>
          </p:nvPr>
        </p:nvSpPr>
        <p:spPr>
          <a:xfrm>
            <a:off x="272480" y="188640"/>
            <a:ext cx="9361040" cy="396044"/>
          </a:xfrm>
        </p:spPr>
        <p:txBody>
          <a:bodyPr/>
          <a:lstStyle/>
          <a:p>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70157" y="728165"/>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⑷　現時点で明らかな</a:t>
            </a:r>
            <a:r>
              <a:rPr lang="en-US" altLang="ja-JP" sz="1600" b="1" dirty="0">
                <a:solidFill>
                  <a:schemeClr val="accent1"/>
                </a:solidFill>
                <a:latin typeface="+mj-ea"/>
                <a:ea typeface="+mj-ea"/>
              </a:rPr>
              <a:t>2025</a:t>
            </a:r>
            <a:r>
              <a:rPr lang="ja-JP" altLang="en-US" sz="1600" b="1" dirty="0">
                <a:solidFill>
                  <a:schemeClr val="accent1"/>
                </a:solidFill>
                <a:latin typeface="+mj-ea"/>
                <a:ea typeface="+mj-ea"/>
              </a:rPr>
              <a:t>年改正に向けた主要ポイント（１</a:t>
            </a:r>
            <a:r>
              <a:rPr lang="en-US" altLang="ja-JP" sz="1600" b="1" dirty="0">
                <a:solidFill>
                  <a:schemeClr val="accent1"/>
                </a:solidFill>
                <a:latin typeface="+mj-ea"/>
                <a:ea typeface="+mj-ea"/>
              </a:rPr>
              <a:t>/29</a:t>
            </a:r>
            <a:r>
              <a:rPr lang="ja-JP" altLang="en-US" sz="1600" b="1" dirty="0">
                <a:solidFill>
                  <a:schemeClr val="accent1"/>
                </a:solidFill>
                <a:latin typeface="+mj-ea"/>
                <a:ea typeface="+mj-ea"/>
              </a:rPr>
              <a:t>厚労省の提示内容）　㊱㊲</a:t>
            </a:r>
            <a:endParaRPr kumimoji="1" lang="ja-JP" altLang="en-US" sz="1400" b="1" dirty="0">
              <a:solidFill>
                <a:schemeClr val="accent1"/>
              </a:solidFill>
              <a:latin typeface="+mj-ea"/>
              <a:ea typeface="+mj-ea"/>
            </a:endParaRPr>
          </a:p>
        </p:txBody>
      </p:sp>
      <p:graphicFrame>
        <p:nvGraphicFramePr>
          <p:cNvPr id="6" name="表 5">
            <a:extLst>
              <a:ext uri="{FF2B5EF4-FFF2-40B4-BE49-F238E27FC236}">
                <a16:creationId xmlns:a16="http://schemas.microsoft.com/office/drawing/2014/main" id="{03B42A4B-0E05-6C21-4C8F-76DAC4B83150}"/>
              </a:ext>
            </a:extLst>
          </p:cNvPr>
          <p:cNvGraphicFramePr>
            <a:graphicFrameLocks noGrp="1"/>
          </p:cNvGraphicFramePr>
          <p:nvPr/>
        </p:nvGraphicFramePr>
        <p:xfrm>
          <a:off x="610419" y="4375232"/>
          <a:ext cx="8663063" cy="822960"/>
        </p:xfrm>
        <a:graphic>
          <a:graphicData uri="http://schemas.openxmlformats.org/drawingml/2006/table">
            <a:tbl>
              <a:tblPr firstRow="1" bandRow="1">
                <a:tableStyleId>{21E4AEA4-8DFA-4A89-87EB-49C32662AFE0}</a:tableStyleId>
              </a:tblPr>
              <a:tblGrid>
                <a:gridCol w="863174">
                  <a:extLst>
                    <a:ext uri="{9D8B030D-6E8A-4147-A177-3AD203B41FA5}">
                      <a16:colId xmlns:a16="http://schemas.microsoft.com/office/drawing/2014/main" val="882967830"/>
                    </a:ext>
                  </a:extLst>
                </a:gridCol>
                <a:gridCol w="2763988">
                  <a:extLst>
                    <a:ext uri="{9D8B030D-6E8A-4147-A177-3AD203B41FA5}">
                      <a16:colId xmlns:a16="http://schemas.microsoft.com/office/drawing/2014/main" val="2422376023"/>
                    </a:ext>
                  </a:extLst>
                </a:gridCol>
                <a:gridCol w="2101311">
                  <a:extLst>
                    <a:ext uri="{9D8B030D-6E8A-4147-A177-3AD203B41FA5}">
                      <a16:colId xmlns:a16="http://schemas.microsoft.com/office/drawing/2014/main" val="688389764"/>
                    </a:ext>
                  </a:extLst>
                </a:gridCol>
                <a:gridCol w="2934590">
                  <a:extLst>
                    <a:ext uri="{9D8B030D-6E8A-4147-A177-3AD203B41FA5}">
                      <a16:colId xmlns:a16="http://schemas.microsoft.com/office/drawing/2014/main" val="2016418952"/>
                    </a:ext>
                  </a:extLst>
                </a:gridCol>
              </a:tblGrid>
              <a:tr h="498667">
                <a:tc>
                  <a:txBody>
                    <a:bodyPr/>
                    <a:lstStyle/>
                    <a:p>
                      <a:pPr algn="ctr"/>
                      <a:r>
                        <a:rPr kumimoji="1" lang="ja-JP" altLang="en-US" sz="1400" dirty="0">
                          <a:latin typeface="+mj-ea"/>
                          <a:ea typeface="+mj-ea"/>
                        </a:rPr>
                        <a:t>区分</a:t>
                      </a:r>
                    </a:p>
                  </a:txBody>
                  <a:tcPr anchor="ctr">
                    <a:solidFill>
                      <a:srgbClr val="00B0F0"/>
                    </a:solidFill>
                  </a:tcPr>
                </a:tc>
                <a:tc>
                  <a:txBody>
                    <a:bodyPr/>
                    <a:lstStyle/>
                    <a:p>
                      <a:pPr algn="ctr"/>
                      <a:r>
                        <a:rPr kumimoji="1" lang="ja-JP" altLang="en-US" sz="1400" dirty="0">
                          <a:latin typeface="+mj-ea"/>
                          <a:ea typeface="+mj-ea"/>
                        </a:rPr>
                        <a:t>非適用業種（農林水産など）</a:t>
                      </a:r>
                      <a:endParaRPr kumimoji="1" lang="en-US" altLang="ja-JP" sz="1400" dirty="0">
                        <a:latin typeface="+mj-ea"/>
                        <a:ea typeface="+mj-ea"/>
                      </a:endParaRPr>
                    </a:p>
                    <a:p>
                      <a:pPr algn="ctr"/>
                      <a:r>
                        <a:rPr kumimoji="1" lang="ja-JP" altLang="en-US" sz="1400" dirty="0">
                          <a:latin typeface="+mj-ea"/>
                          <a:ea typeface="+mj-ea"/>
                        </a:rPr>
                        <a:t>常時使用する従業員数</a:t>
                      </a:r>
                    </a:p>
                  </a:txBody>
                  <a:tcPr anchor="ctr">
                    <a:solidFill>
                      <a:srgbClr val="00B0F0"/>
                    </a:solidFill>
                  </a:tcPr>
                </a:tc>
                <a:tc>
                  <a:txBody>
                    <a:bodyPr/>
                    <a:lstStyle/>
                    <a:p>
                      <a:pPr algn="ctr"/>
                      <a:r>
                        <a:rPr kumimoji="1" lang="ja-JP" altLang="en-US" sz="1400" dirty="0">
                          <a:latin typeface="+mj-ea"/>
                          <a:ea typeface="+mj-ea"/>
                        </a:rPr>
                        <a:t>部会「議論の整理」</a:t>
                      </a:r>
                      <a:endParaRPr kumimoji="1" lang="en-US" altLang="ja-JP" sz="1400" dirty="0">
                        <a:latin typeface="+mj-ea"/>
                        <a:ea typeface="+mj-ea"/>
                      </a:endParaRPr>
                    </a:p>
                  </a:txBody>
                  <a:tcPr anchor="ctr">
                    <a:solidFill>
                      <a:srgbClr val="00B0F0"/>
                    </a:solidFill>
                  </a:tcPr>
                </a:tc>
                <a:tc>
                  <a:txBody>
                    <a:bodyPr/>
                    <a:lstStyle/>
                    <a:p>
                      <a:pPr algn="ctr"/>
                      <a:r>
                        <a:rPr kumimoji="1" lang="ja-JP" altLang="en-US" sz="1400" dirty="0">
                          <a:latin typeface="+mj-ea"/>
                          <a:ea typeface="+mj-ea"/>
                        </a:rPr>
                        <a:t>政府改正案</a:t>
                      </a:r>
                      <a:endParaRPr kumimoji="1" lang="en-US" altLang="ja-JP" sz="1400" dirty="0">
                        <a:latin typeface="+mj-ea"/>
                        <a:ea typeface="+mj-ea"/>
                      </a:endParaRPr>
                    </a:p>
                  </a:txBody>
                  <a:tcPr anchor="ctr">
                    <a:solidFill>
                      <a:srgbClr val="FA86E9"/>
                    </a:solidFill>
                  </a:tcPr>
                </a:tc>
                <a:extLst>
                  <a:ext uri="{0D108BD9-81ED-4DB2-BD59-A6C34878D82A}">
                    <a16:rowId xmlns:a16="http://schemas.microsoft.com/office/drawing/2014/main" val="3386422696"/>
                  </a:ext>
                </a:extLst>
              </a:tr>
              <a:tr h="293333">
                <a:tc>
                  <a:txBody>
                    <a:bodyPr/>
                    <a:lstStyle/>
                    <a:p>
                      <a:pPr algn="ctr"/>
                      <a:r>
                        <a:rPr kumimoji="1" lang="ja-JP" altLang="en-US" sz="1400" b="0" dirty="0">
                          <a:solidFill>
                            <a:schemeClr val="tx1"/>
                          </a:solidFill>
                          <a:latin typeface="+mj-ea"/>
                          <a:ea typeface="+mj-ea"/>
                        </a:rPr>
                        <a:t>個人</a:t>
                      </a:r>
                    </a:p>
                  </a:txBody>
                  <a:tcPr anchor="ctr">
                    <a:solidFill>
                      <a:schemeClr val="bg2">
                        <a:lumMod val="90000"/>
                      </a:schemeClr>
                    </a:solidFill>
                  </a:tcPr>
                </a:tc>
                <a:tc>
                  <a:txBody>
                    <a:bodyPr/>
                    <a:lstStyle/>
                    <a:p>
                      <a:pPr algn="ctr"/>
                      <a:r>
                        <a:rPr kumimoji="1" lang="ja-JP" altLang="en-US" sz="1400" b="0" dirty="0">
                          <a:latin typeface="+mj-ea"/>
                          <a:ea typeface="+mj-ea"/>
                        </a:rPr>
                        <a:t>５人以上</a:t>
                      </a:r>
                    </a:p>
                  </a:txBody>
                  <a:tcPr anchor="c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j-ea"/>
                          <a:ea typeface="+mj-ea"/>
                        </a:rPr>
                        <a:t>適用外</a:t>
                      </a:r>
                      <a:r>
                        <a:rPr kumimoji="1" lang="ja-JP" altLang="en-US" sz="1400" b="1" dirty="0">
                          <a:solidFill>
                            <a:schemeClr val="accent3"/>
                          </a:solidFill>
                          <a:latin typeface="+mj-ea"/>
                          <a:ea typeface="+mj-ea"/>
                        </a:rPr>
                        <a:t>➡強制適用</a:t>
                      </a:r>
                      <a:endParaRPr kumimoji="1" lang="ja-JP" altLang="en-US" sz="1400" b="1" kern="1200" dirty="0">
                        <a:solidFill>
                          <a:schemeClr val="accent3"/>
                        </a:solidFill>
                        <a:latin typeface="+mj-ea"/>
                        <a:ea typeface="+mj-ea"/>
                        <a:cs typeface="+mn-cs"/>
                      </a:endParaRPr>
                    </a:p>
                  </a:txBody>
                  <a:tcPr anchor="ctr">
                    <a:solidFill>
                      <a:schemeClr val="bg2">
                        <a:lumMod val="90000"/>
                      </a:schemeClr>
                    </a:solidFill>
                  </a:tcPr>
                </a:tc>
                <a:tc>
                  <a:txBody>
                    <a:bodyPr/>
                    <a:lstStyle/>
                    <a:p>
                      <a:pPr algn="ctr"/>
                      <a:r>
                        <a:rPr kumimoji="1" lang="en-US" altLang="ja-JP" sz="1400" b="0" dirty="0">
                          <a:solidFill>
                            <a:schemeClr val="tx1"/>
                          </a:solidFill>
                          <a:latin typeface="+mj-ea"/>
                          <a:ea typeface="+mj-ea"/>
                        </a:rPr>
                        <a:t>2029</a:t>
                      </a:r>
                      <a:r>
                        <a:rPr kumimoji="1" lang="ja-JP" altLang="en-US" sz="1400" b="0" dirty="0">
                          <a:solidFill>
                            <a:schemeClr val="tx1"/>
                          </a:solidFill>
                          <a:latin typeface="+mj-ea"/>
                          <a:ea typeface="+mj-ea"/>
                        </a:rPr>
                        <a:t>年</a:t>
                      </a:r>
                      <a:r>
                        <a:rPr kumimoji="1" lang="en-US" altLang="ja-JP" sz="1400" b="0" dirty="0">
                          <a:solidFill>
                            <a:schemeClr val="tx1"/>
                          </a:solidFill>
                          <a:latin typeface="+mj-ea"/>
                          <a:ea typeface="+mj-ea"/>
                        </a:rPr>
                        <a:t>10</a:t>
                      </a:r>
                      <a:r>
                        <a:rPr kumimoji="1" lang="ja-JP" altLang="en-US" sz="1400" b="0" dirty="0">
                          <a:solidFill>
                            <a:schemeClr val="tx1"/>
                          </a:solidFill>
                          <a:latin typeface="+mj-ea"/>
                          <a:ea typeface="+mj-ea"/>
                        </a:rPr>
                        <a:t>月～ 新規事業所のみ</a:t>
                      </a:r>
                    </a:p>
                  </a:txBody>
                  <a:tcPr anchor="ctr">
                    <a:solidFill>
                      <a:schemeClr val="accent4">
                        <a:lumMod val="20000"/>
                        <a:lumOff val="80000"/>
                      </a:schemeClr>
                    </a:solidFill>
                  </a:tcPr>
                </a:tc>
                <a:extLst>
                  <a:ext uri="{0D108BD9-81ED-4DB2-BD59-A6C34878D82A}">
                    <a16:rowId xmlns:a16="http://schemas.microsoft.com/office/drawing/2014/main" val="1235559103"/>
                  </a:ext>
                </a:extLst>
              </a:tr>
            </a:tbl>
          </a:graphicData>
        </a:graphic>
      </p:graphicFrame>
      <p:graphicFrame>
        <p:nvGraphicFramePr>
          <p:cNvPr id="7" name="表 6">
            <a:extLst>
              <a:ext uri="{FF2B5EF4-FFF2-40B4-BE49-F238E27FC236}">
                <a16:creationId xmlns:a16="http://schemas.microsoft.com/office/drawing/2014/main" id="{24771FF6-6E3B-DB8D-E04F-4AC9E0A1204B}"/>
              </a:ext>
            </a:extLst>
          </p:cNvPr>
          <p:cNvGraphicFramePr>
            <a:graphicFrameLocks noGrp="1"/>
          </p:cNvGraphicFramePr>
          <p:nvPr/>
        </p:nvGraphicFramePr>
        <p:xfrm>
          <a:off x="610418" y="2248272"/>
          <a:ext cx="8663062" cy="1828800"/>
        </p:xfrm>
        <a:graphic>
          <a:graphicData uri="http://schemas.openxmlformats.org/drawingml/2006/table">
            <a:tbl>
              <a:tblPr firstRow="1" bandRow="1">
                <a:tableStyleId>{21E4AEA4-8DFA-4A89-87EB-49C32662AFE0}</a:tableStyleId>
              </a:tblPr>
              <a:tblGrid>
                <a:gridCol w="1668450">
                  <a:extLst>
                    <a:ext uri="{9D8B030D-6E8A-4147-A177-3AD203B41FA5}">
                      <a16:colId xmlns:a16="http://schemas.microsoft.com/office/drawing/2014/main" val="2370791732"/>
                    </a:ext>
                  </a:extLst>
                </a:gridCol>
                <a:gridCol w="1907276">
                  <a:extLst>
                    <a:ext uri="{9D8B030D-6E8A-4147-A177-3AD203B41FA5}">
                      <a16:colId xmlns:a16="http://schemas.microsoft.com/office/drawing/2014/main" val="1672272741"/>
                    </a:ext>
                  </a:extLst>
                </a:gridCol>
                <a:gridCol w="2095530">
                  <a:extLst>
                    <a:ext uri="{9D8B030D-6E8A-4147-A177-3AD203B41FA5}">
                      <a16:colId xmlns:a16="http://schemas.microsoft.com/office/drawing/2014/main" val="2017518136"/>
                    </a:ext>
                  </a:extLst>
                </a:gridCol>
                <a:gridCol w="2991806">
                  <a:extLst>
                    <a:ext uri="{9D8B030D-6E8A-4147-A177-3AD203B41FA5}">
                      <a16:colId xmlns:a16="http://schemas.microsoft.com/office/drawing/2014/main" val="1706833778"/>
                    </a:ext>
                  </a:extLst>
                </a:gridCol>
              </a:tblGrid>
              <a:tr h="300000">
                <a:tc>
                  <a:txBody>
                    <a:bodyPr/>
                    <a:lstStyle/>
                    <a:p>
                      <a:pPr algn="ctr"/>
                      <a:r>
                        <a:rPr kumimoji="1" lang="ja-JP" altLang="en-US" sz="1400" dirty="0">
                          <a:latin typeface="+mj-ea"/>
                          <a:ea typeface="+mj-ea"/>
                        </a:rPr>
                        <a:t>要　件</a:t>
                      </a:r>
                    </a:p>
                  </a:txBody>
                  <a:tcPr anchor="ctr">
                    <a:solidFill>
                      <a:srgbClr val="00B0F0"/>
                    </a:solidFill>
                  </a:tcPr>
                </a:tc>
                <a:tc>
                  <a:txBody>
                    <a:bodyPr/>
                    <a:lstStyle/>
                    <a:p>
                      <a:pPr algn="ctr"/>
                      <a:r>
                        <a:rPr kumimoji="1" lang="ja-JP" altLang="en-US" sz="1400" dirty="0">
                          <a:latin typeface="+mj-ea"/>
                          <a:ea typeface="+mj-ea"/>
                        </a:rPr>
                        <a:t>現　行</a:t>
                      </a:r>
                    </a:p>
                  </a:txBody>
                  <a:tcPr anchor="ctr">
                    <a:solidFill>
                      <a:srgbClr val="00B0F0"/>
                    </a:solidFill>
                  </a:tcPr>
                </a:tc>
                <a:tc>
                  <a:txBody>
                    <a:bodyPr/>
                    <a:lstStyle/>
                    <a:p>
                      <a:pPr algn="ctr"/>
                      <a:r>
                        <a:rPr kumimoji="1" lang="ja-JP" altLang="en-US" sz="1400" dirty="0">
                          <a:latin typeface="+mj-ea"/>
                          <a:ea typeface="+mj-ea"/>
                        </a:rPr>
                        <a:t>部会「議論の整理」</a:t>
                      </a:r>
                    </a:p>
                  </a:txBody>
                  <a:tcPr anchor="ctr">
                    <a:solidFill>
                      <a:srgbClr val="00B0F0"/>
                    </a:solidFill>
                  </a:tcPr>
                </a:tc>
                <a:tc>
                  <a:txBody>
                    <a:bodyPr/>
                    <a:lstStyle/>
                    <a:p>
                      <a:pPr algn="ctr"/>
                      <a:r>
                        <a:rPr kumimoji="1" lang="ja-JP" altLang="en-US" sz="1400" dirty="0">
                          <a:latin typeface="+mj-ea"/>
                          <a:ea typeface="+mj-ea"/>
                        </a:rPr>
                        <a:t>政府改正案</a:t>
                      </a:r>
                    </a:p>
                  </a:txBody>
                  <a:tcPr anchor="ctr">
                    <a:solidFill>
                      <a:srgbClr val="FA86E9"/>
                    </a:solidFill>
                  </a:tcPr>
                </a:tc>
                <a:extLst>
                  <a:ext uri="{0D108BD9-81ED-4DB2-BD59-A6C34878D82A}">
                    <a16:rowId xmlns:a16="http://schemas.microsoft.com/office/drawing/2014/main" val="707273849"/>
                  </a:ext>
                </a:extLst>
              </a:tr>
              <a:tr h="300000">
                <a:tc rowSpan="4">
                  <a:txBody>
                    <a:bodyPr/>
                    <a:lstStyle/>
                    <a:p>
                      <a:pPr algn="ctr"/>
                      <a:r>
                        <a:rPr kumimoji="1" lang="ja-JP" altLang="en-US" sz="1400" dirty="0">
                          <a:solidFill>
                            <a:schemeClr val="tx1"/>
                          </a:solidFill>
                          <a:latin typeface="+mj-ea"/>
                          <a:ea typeface="+mj-ea"/>
                        </a:rPr>
                        <a:t>企業規模</a:t>
                      </a:r>
                      <a:endParaRPr kumimoji="1" lang="en-US" altLang="ja-JP" sz="1400" dirty="0">
                        <a:solidFill>
                          <a:schemeClr val="tx1"/>
                        </a:solidFill>
                        <a:latin typeface="+mj-ea"/>
                        <a:ea typeface="+mj-ea"/>
                      </a:endParaRPr>
                    </a:p>
                  </a:txBody>
                  <a:tcPr anchor="ctr">
                    <a:solidFill>
                      <a:schemeClr val="bg2">
                        <a:lumMod val="90000"/>
                      </a:schemeClr>
                    </a:solidFill>
                  </a:tcPr>
                </a:tc>
                <a:tc rowSpan="4">
                  <a:txBody>
                    <a:bodyPr/>
                    <a:lstStyle/>
                    <a:p>
                      <a:pPr algn="ctr"/>
                      <a:r>
                        <a:rPr kumimoji="1" lang="en-US" altLang="ja-JP" sz="1400" dirty="0">
                          <a:solidFill>
                            <a:schemeClr val="tx1"/>
                          </a:solidFill>
                          <a:latin typeface="+mj-ea"/>
                          <a:ea typeface="+mj-ea"/>
                        </a:rPr>
                        <a:t>51</a:t>
                      </a:r>
                      <a:r>
                        <a:rPr kumimoji="1" lang="ja-JP" altLang="en-US" sz="1400" dirty="0">
                          <a:solidFill>
                            <a:schemeClr val="tx1"/>
                          </a:solidFill>
                          <a:latin typeface="+mj-ea"/>
                          <a:ea typeface="+mj-ea"/>
                        </a:rPr>
                        <a:t>人以上</a:t>
                      </a:r>
                    </a:p>
                  </a:txBody>
                  <a:tcPr anchor="ctr">
                    <a:solidFill>
                      <a:schemeClr val="bg2">
                        <a:lumMod val="90000"/>
                      </a:schemeClr>
                    </a:solidFill>
                  </a:tcPr>
                </a:tc>
                <a:tc rowSpan="4">
                  <a:txBody>
                    <a:bodyPr/>
                    <a:lstStyle/>
                    <a:p>
                      <a:pPr algn="ctr"/>
                      <a:r>
                        <a:rPr kumimoji="1" lang="ja-JP" altLang="en-US" sz="1400" b="1" dirty="0">
                          <a:solidFill>
                            <a:schemeClr val="accent3"/>
                          </a:solidFill>
                          <a:latin typeface="+mj-ea"/>
                          <a:ea typeface="+mj-ea"/>
                        </a:rPr>
                        <a:t>撤 廃</a:t>
                      </a:r>
                    </a:p>
                  </a:txBody>
                  <a:tcPr anchor="ctr">
                    <a:solidFill>
                      <a:schemeClr val="bg2">
                        <a:lumMod val="90000"/>
                      </a:schemeClr>
                    </a:solidFill>
                  </a:tcPr>
                </a:tc>
                <a:tc>
                  <a:txBody>
                    <a:bodyPr/>
                    <a:lstStyle/>
                    <a:p>
                      <a:pPr algn="l"/>
                      <a:r>
                        <a:rPr kumimoji="1" lang="ja-JP" altLang="en-US" sz="1400" dirty="0">
                          <a:solidFill>
                            <a:schemeClr val="tx1"/>
                          </a:solidFill>
                          <a:latin typeface="+mj-ea"/>
                          <a:ea typeface="+mj-ea"/>
                        </a:rPr>
                        <a:t>① </a:t>
                      </a:r>
                      <a:r>
                        <a:rPr kumimoji="1" lang="en-US" altLang="ja-JP" sz="1400" dirty="0">
                          <a:solidFill>
                            <a:schemeClr val="tx1"/>
                          </a:solidFill>
                          <a:latin typeface="+mj-ea"/>
                          <a:ea typeface="+mj-ea"/>
                        </a:rPr>
                        <a:t>2027</a:t>
                      </a:r>
                      <a:r>
                        <a:rPr kumimoji="1" lang="ja-JP" altLang="en-US" sz="1400" dirty="0">
                          <a:solidFill>
                            <a:schemeClr val="tx1"/>
                          </a:solidFill>
                          <a:latin typeface="+mj-ea"/>
                          <a:ea typeface="+mj-ea"/>
                        </a:rPr>
                        <a:t>年</a:t>
                      </a:r>
                      <a:r>
                        <a:rPr kumimoji="1" lang="en-US" altLang="ja-JP" sz="1400" dirty="0">
                          <a:solidFill>
                            <a:schemeClr val="tx1"/>
                          </a:solidFill>
                          <a:latin typeface="+mj-ea"/>
                          <a:ea typeface="+mj-ea"/>
                        </a:rPr>
                        <a:t>10</a:t>
                      </a:r>
                      <a:r>
                        <a:rPr kumimoji="1" lang="ja-JP" altLang="en-US" sz="1400" dirty="0">
                          <a:solidFill>
                            <a:schemeClr val="tx1"/>
                          </a:solidFill>
                          <a:latin typeface="+mj-ea"/>
                          <a:ea typeface="+mj-ea"/>
                        </a:rPr>
                        <a:t>月～　</a:t>
                      </a:r>
                      <a:r>
                        <a:rPr kumimoji="1" lang="en-US" altLang="ja-JP" sz="1400" dirty="0">
                          <a:solidFill>
                            <a:schemeClr val="tx1"/>
                          </a:solidFill>
                          <a:latin typeface="+mj-ea"/>
                          <a:ea typeface="+mj-ea"/>
                        </a:rPr>
                        <a:t>36</a:t>
                      </a:r>
                      <a:r>
                        <a:rPr kumimoji="1" lang="ja-JP" altLang="en-US" sz="1400" dirty="0">
                          <a:solidFill>
                            <a:schemeClr val="tx1"/>
                          </a:solidFill>
                          <a:latin typeface="+mj-ea"/>
                          <a:ea typeface="+mj-ea"/>
                        </a:rPr>
                        <a:t>人以上</a:t>
                      </a:r>
                      <a:endParaRPr kumimoji="1" lang="en-US" altLang="ja-JP" sz="1400" dirty="0">
                        <a:solidFill>
                          <a:schemeClr val="tx1"/>
                        </a:solidFill>
                        <a:latin typeface="+mj-ea"/>
                        <a:ea typeface="+mj-ea"/>
                      </a:endParaRPr>
                    </a:p>
                  </a:txBody>
                  <a:tcPr anchor="ctr">
                    <a:solidFill>
                      <a:schemeClr val="accent4">
                        <a:lumMod val="20000"/>
                        <a:lumOff val="80000"/>
                      </a:schemeClr>
                    </a:solidFill>
                  </a:tcPr>
                </a:tc>
                <a:extLst>
                  <a:ext uri="{0D108BD9-81ED-4DB2-BD59-A6C34878D82A}">
                    <a16:rowId xmlns:a16="http://schemas.microsoft.com/office/drawing/2014/main" val="147363964"/>
                  </a:ext>
                </a:extLst>
              </a:tr>
              <a:tr h="300000">
                <a:tc vMerge="1">
                  <a:txBody>
                    <a:bodyPr/>
                    <a:lstStyle/>
                    <a:p>
                      <a:pPr algn="ctr"/>
                      <a:endParaRPr kumimoji="1" lang="en-US" altLang="ja-JP" sz="1400" dirty="0">
                        <a:solidFill>
                          <a:schemeClr val="tx1"/>
                        </a:solidFill>
                        <a:latin typeface="+mj-ea"/>
                        <a:ea typeface="+mj-ea"/>
                      </a:endParaRPr>
                    </a:p>
                  </a:txBody>
                  <a:tcPr anchor="ctr">
                    <a:solidFill>
                      <a:schemeClr val="bg2">
                        <a:lumMod val="90000"/>
                      </a:schemeClr>
                    </a:solidFill>
                  </a:tcPr>
                </a:tc>
                <a:tc vMerge="1">
                  <a:txBody>
                    <a:bodyPr/>
                    <a:lstStyle/>
                    <a:p>
                      <a:pPr algn="ctr"/>
                      <a:endParaRPr kumimoji="1" lang="ja-JP" altLang="en-US" sz="1400" dirty="0">
                        <a:solidFill>
                          <a:schemeClr val="tx1"/>
                        </a:solidFill>
                        <a:latin typeface="+mj-ea"/>
                        <a:ea typeface="+mj-ea"/>
                      </a:endParaRPr>
                    </a:p>
                  </a:txBody>
                  <a:tcPr anchor="ctr">
                    <a:solidFill>
                      <a:schemeClr val="bg2">
                        <a:lumMod val="90000"/>
                      </a:schemeClr>
                    </a:solidFill>
                  </a:tcPr>
                </a:tc>
                <a:tc vMerge="1">
                  <a:txBody>
                    <a:bodyPr/>
                    <a:lstStyle/>
                    <a:p>
                      <a:pPr algn="ctr"/>
                      <a:endParaRPr kumimoji="1" lang="ja-JP" altLang="en-US" sz="1400" b="1" dirty="0">
                        <a:solidFill>
                          <a:schemeClr val="accent3"/>
                        </a:solidFill>
                        <a:latin typeface="+mj-ea"/>
                        <a:ea typeface="+mj-ea"/>
                      </a:endParaRPr>
                    </a:p>
                  </a:txBody>
                  <a:tcPr anchor="ctr">
                    <a:solidFill>
                      <a:schemeClr val="bg2">
                        <a:lumMod val="90000"/>
                      </a:schemeClr>
                    </a:solidFill>
                  </a:tcPr>
                </a:tc>
                <a:tc>
                  <a:txBody>
                    <a:bodyPr/>
                    <a:lstStyle/>
                    <a:p>
                      <a:pPr algn="l"/>
                      <a:r>
                        <a:rPr kumimoji="1" lang="ja-JP" altLang="en-US" sz="1400" dirty="0">
                          <a:solidFill>
                            <a:schemeClr val="tx1"/>
                          </a:solidFill>
                          <a:latin typeface="+mj-ea"/>
                          <a:ea typeface="+mj-ea"/>
                        </a:rPr>
                        <a:t>② </a:t>
                      </a:r>
                      <a:r>
                        <a:rPr kumimoji="1" lang="en-US" altLang="ja-JP" sz="1400" dirty="0">
                          <a:solidFill>
                            <a:schemeClr val="tx1"/>
                          </a:solidFill>
                          <a:latin typeface="+mj-ea"/>
                          <a:ea typeface="+mj-ea"/>
                        </a:rPr>
                        <a:t>2029</a:t>
                      </a:r>
                      <a:r>
                        <a:rPr kumimoji="1" lang="ja-JP" altLang="en-US" sz="1400" dirty="0">
                          <a:solidFill>
                            <a:schemeClr val="tx1"/>
                          </a:solidFill>
                          <a:latin typeface="+mj-ea"/>
                          <a:ea typeface="+mj-ea"/>
                        </a:rPr>
                        <a:t>年</a:t>
                      </a:r>
                      <a:r>
                        <a:rPr kumimoji="1" lang="en-US" altLang="ja-JP" sz="1400" dirty="0">
                          <a:solidFill>
                            <a:schemeClr val="tx1"/>
                          </a:solidFill>
                          <a:latin typeface="+mj-ea"/>
                          <a:ea typeface="+mj-ea"/>
                        </a:rPr>
                        <a:t>10</a:t>
                      </a:r>
                      <a:r>
                        <a:rPr kumimoji="1" lang="ja-JP" altLang="en-US" sz="1400" dirty="0">
                          <a:solidFill>
                            <a:schemeClr val="tx1"/>
                          </a:solidFill>
                          <a:latin typeface="+mj-ea"/>
                          <a:ea typeface="+mj-ea"/>
                        </a:rPr>
                        <a:t>月～　</a:t>
                      </a:r>
                      <a:r>
                        <a:rPr kumimoji="1" lang="en-US" altLang="ja-JP" sz="1400" dirty="0">
                          <a:solidFill>
                            <a:schemeClr val="tx1"/>
                          </a:solidFill>
                          <a:latin typeface="+mj-ea"/>
                          <a:ea typeface="+mj-ea"/>
                        </a:rPr>
                        <a:t>21</a:t>
                      </a:r>
                      <a:r>
                        <a:rPr kumimoji="1" lang="ja-JP" altLang="en-US" sz="1400" dirty="0">
                          <a:solidFill>
                            <a:schemeClr val="tx1"/>
                          </a:solidFill>
                          <a:latin typeface="+mj-ea"/>
                          <a:ea typeface="+mj-ea"/>
                        </a:rPr>
                        <a:t>人以上</a:t>
                      </a:r>
                      <a:endParaRPr kumimoji="1" lang="en-US" altLang="ja-JP" sz="1400" dirty="0">
                        <a:solidFill>
                          <a:schemeClr val="tx1"/>
                        </a:solidFill>
                        <a:latin typeface="+mj-ea"/>
                        <a:ea typeface="+mj-ea"/>
                      </a:endParaRPr>
                    </a:p>
                  </a:txBody>
                  <a:tcPr anchor="ctr">
                    <a:solidFill>
                      <a:schemeClr val="accent4">
                        <a:lumMod val="20000"/>
                        <a:lumOff val="80000"/>
                      </a:schemeClr>
                    </a:solidFill>
                  </a:tcPr>
                </a:tc>
                <a:extLst>
                  <a:ext uri="{0D108BD9-81ED-4DB2-BD59-A6C34878D82A}">
                    <a16:rowId xmlns:a16="http://schemas.microsoft.com/office/drawing/2014/main" val="2028118058"/>
                  </a:ext>
                </a:extLst>
              </a:tr>
              <a:tr h="300000">
                <a:tc vMerge="1">
                  <a:txBody>
                    <a:bodyPr/>
                    <a:lstStyle/>
                    <a:p>
                      <a:pPr algn="ctr"/>
                      <a:endParaRPr kumimoji="1" lang="en-US" altLang="ja-JP" sz="1400" dirty="0">
                        <a:solidFill>
                          <a:schemeClr val="tx1"/>
                        </a:solidFill>
                        <a:latin typeface="+mj-ea"/>
                        <a:ea typeface="+mj-ea"/>
                      </a:endParaRPr>
                    </a:p>
                  </a:txBody>
                  <a:tcPr anchor="ctr">
                    <a:solidFill>
                      <a:schemeClr val="bg2">
                        <a:lumMod val="90000"/>
                      </a:schemeClr>
                    </a:solidFill>
                  </a:tcPr>
                </a:tc>
                <a:tc vMerge="1">
                  <a:txBody>
                    <a:bodyPr/>
                    <a:lstStyle/>
                    <a:p>
                      <a:pPr algn="ctr"/>
                      <a:endParaRPr kumimoji="1" lang="ja-JP" altLang="en-US" sz="1400" dirty="0">
                        <a:solidFill>
                          <a:schemeClr val="tx1"/>
                        </a:solidFill>
                        <a:latin typeface="+mj-ea"/>
                        <a:ea typeface="+mj-ea"/>
                      </a:endParaRPr>
                    </a:p>
                  </a:txBody>
                  <a:tcPr anchor="ctr">
                    <a:solidFill>
                      <a:schemeClr val="bg2">
                        <a:lumMod val="90000"/>
                      </a:schemeClr>
                    </a:solidFill>
                  </a:tcPr>
                </a:tc>
                <a:tc vMerge="1">
                  <a:txBody>
                    <a:bodyPr/>
                    <a:lstStyle/>
                    <a:p>
                      <a:pPr algn="ctr"/>
                      <a:endParaRPr kumimoji="1" lang="ja-JP" altLang="en-US" sz="1400" b="1" dirty="0">
                        <a:solidFill>
                          <a:schemeClr val="accent3"/>
                        </a:solidFill>
                        <a:latin typeface="+mj-ea"/>
                        <a:ea typeface="+mj-ea"/>
                      </a:endParaRPr>
                    </a:p>
                  </a:txBody>
                  <a:tcPr anchor="ctr">
                    <a:solidFill>
                      <a:schemeClr val="bg2">
                        <a:lumMod val="90000"/>
                      </a:schemeClr>
                    </a:solidFill>
                  </a:tcPr>
                </a:tc>
                <a:tc>
                  <a:txBody>
                    <a:bodyPr/>
                    <a:lstStyle/>
                    <a:p>
                      <a:pPr algn="l"/>
                      <a:r>
                        <a:rPr kumimoji="1" lang="ja-JP" altLang="en-US" sz="1400" dirty="0">
                          <a:solidFill>
                            <a:schemeClr val="tx1"/>
                          </a:solidFill>
                          <a:latin typeface="+mj-ea"/>
                          <a:ea typeface="+mj-ea"/>
                        </a:rPr>
                        <a:t>③ </a:t>
                      </a:r>
                      <a:r>
                        <a:rPr kumimoji="1" lang="en-US" altLang="ja-JP" sz="1400" dirty="0">
                          <a:solidFill>
                            <a:schemeClr val="tx1"/>
                          </a:solidFill>
                          <a:latin typeface="+mj-ea"/>
                          <a:ea typeface="+mj-ea"/>
                        </a:rPr>
                        <a:t>2032</a:t>
                      </a:r>
                      <a:r>
                        <a:rPr kumimoji="1" lang="ja-JP" altLang="en-US" sz="1400" dirty="0">
                          <a:solidFill>
                            <a:schemeClr val="tx1"/>
                          </a:solidFill>
                          <a:latin typeface="+mj-ea"/>
                          <a:ea typeface="+mj-ea"/>
                        </a:rPr>
                        <a:t>年</a:t>
                      </a:r>
                      <a:r>
                        <a:rPr kumimoji="1" lang="en-US" altLang="ja-JP" sz="1400" dirty="0">
                          <a:solidFill>
                            <a:schemeClr val="tx1"/>
                          </a:solidFill>
                          <a:latin typeface="+mj-ea"/>
                          <a:ea typeface="+mj-ea"/>
                        </a:rPr>
                        <a:t>10</a:t>
                      </a:r>
                      <a:r>
                        <a:rPr kumimoji="1" lang="ja-JP" altLang="en-US" sz="1400" dirty="0">
                          <a:solidFill>
                            <a:schemeClr val="tx1"/>
                          </a:solidFill>
                          <a:latin typeface="+mj-ea"/>
                          <a:ea typeface="+mj-ea"/>
                        </a:rPr>
                        <a:t>月～　</a:t>
                      </a:r>
                      <a:r>
                        <a:rPr kumimoji="1" lang="en-US" altLang="ja-JP" sz="1400" dirty="0">
                          <a:solidFill>
                            <a:schemeClr val="tx1"/>
                          </a:solidFill>
                          <a:latin typeface="+mj-ea"/>
                          <a:ea typeface="+mj-ea"/>
                        </a:rPr>
                        <a:t>11</a:t>
                      </a:r>
                      <a:r>
                        <a:rPr kumimoji="1" lang="ja-JP" altLang="en-US" sz="1400" dirty="0">
                          <a:solidFill>
                            <a:schemeClr val="tx1"/>
                          </a:solidFill>
                          <a:latin typeface="+mj-ea"/>
                          <a:ea typeface="+mj-ea"/>
                        </a:rPr>
                        <a:t>人以上</a:t>
                      </a:r>
                      <a:endParaRPr kumimoji="1" lang="en-US" altLang="ja-JP" sz="1400" dirty="0">
                        <a:solidFill>
                          <a:schemeClr val="tx1"/>
                        </a:solidFill>
                        <a:latin typeface="+mj-ea"/>
                        <a:ea typeface="+mj-ea"/>
                      </a:endParaRPr>
                    </a:p>
                  </a:txBody>
                  <a:tcPr anchor="ctr">
                    <a:solidFill>
                      <a:schemeClr val="accent4">
                        <a:lumMod val="20000"/>
                        <a:lumOff val="80000"/>
                      </a:schemeClr>
                    </a:solidFill>
                  </a:tcPr>
                </a:tc>
                <a:extLst>
                  <a:ext uri="{0D108BD9-81ED-4DB2-BD59-A6C34878D82A}">
                    <a16:rowId xmlns:a16="http://schemas.microsoft.com/office/drawing/2014/main" val="467576179"/>
                  </a:ext>
                </a:extLst>
              </a:tr>
              <a:tr h="300000">
                <a:tc vMerge="1">
                  <a:txBody>
                    <a:bodyPr/>
                    <a:lstStyle/>
                    <a:p>
                      <a:pPr algn="ctr"/>
                      <a:endParaRPr kumimoji="1" lang="en-US" altLang="ja-JP" sz="1400" dirty="0">
                        <a:solidFill>
                          <a:schemeClr val="tx1"/>
                        </a:solidFill>
                        <a:latin typeface="+mj-ea"/>
                        <a:ea typeface="+mj-ea"/>
                      </a:endParaRPr>
                    </a:p>
                  </a:txBody>
                  <a:tcPr anchor="ctr">
                    <a:solidFill>
                      <a:schemeClr val="bg2">
                        <a:lumMod val="90000"/>
                      </a:schemeClr>
                    </a:solidFill>
                  </a:tcPr>
                </a:tc>
                <a:tc vMerge="1">
                  <a:txBody>
                    <a:bodyPr/>
                    <a:lstStyle/>
                    <a:p>
                      <a:pPr algn="ctr"/>
                      <a:endParaRPr kumimoji="1" lang="ja-JP" altLang="en-US" sz="1400" dirty="0">
                        <a:solidFill>
                          <a:schemeClr val="tx1"/>
                        </a:solidFill>
                        <a:latin typeface="+mj-ea"/>
                        <a:ea typeface="+mj-ea"/>
                      </a:endParaRPr>
                    </a:p>
                  </a:txBody>
                  <a:tcPr anchor="ctr">
                    <a:solidFill>
                      <a:schemeClr val="bg2">
                        <a:lumMod val="90000"/>
                      </a:schemeClr>
                    </a:solidFill>
                  </a:tcPr>
                </a:tc>
                <a:tc vMerge="1">
                  <a:txBody>
                    <a:bodyPr/>
                    <a:lstStyle/>
                    <a:p>
                      <a:pPr algn="ctr"/>
                      <a:endParaRPr kumimoji="1" lang="ja-JP" altLang="en-US" sz="1400" b="1" dirty="0">
                        <a:solidFill>
                          <a:schemeClr val="accent3"/>
                        </a:solidFill>
                        <a:latin typeface="+mj-ea"/>
                        <a:ea typeface="+mj-ea"/>
                      </a:endParaRPr>
                    </a:p>
                  </a:txBody>
                  <a:tcPr anchor="ctr">
                    <a:solidFill>
                      <a:schemeClr val="bg2">
                        <a:lumMod val="90000"/>
                      </a:schemeClr>
                    </a:solidFill>
                  </a:tcPr>
                </a:tc>
                <a:tc>
                  <a:txBody>
                    <a:bodyPr/>
                    <a:lstStyle/>
                    <a:p>
                      <a:pPr algn="l"/>
                      <a:r>
                        <a:rPr kumimoji="1" lang="ja-JP" altLang="en-US" sz="1400" b="0" dirty="0">
                          <a:solidFill>
                            <a:schemeClr val="tx1"/>
                          </a:solidFill>
                          <a:latin typeface="+mj-ea"/>
                          <a:ea typeface="+mj-ea"/>
                        </a:rPr>
                        <a:t>④ </a:t>
                      </a:r>
                      <a:r>
                        <a:rPr kumimoji="1" lang="en-US" altLang="ja-JP" sz="1400" b="0" dirty="0">
                          <a:solidFill>
                            <a:schemeClr val="tx1"/>
                          </a:solidFill>
                          <a:latin typeface="+mj-ea"/>
                          <a:ea typeface="+mj-ea"/>
                        </a:rPr>
                        <a:t>2035</a:t>
                      </a:r>
                      <a:r>
                        <a:rPr kumimoji="1" lang="ja-JP" altLang="en-US" sz="1400" b="0" dirty="0">
                          <a:solidFill>
                            <a:schemeClr val="tx1"/>
                          </a:solidFill>
                          <a:latin typeface="+mj-ea"/>
                          <a:ea typeface="+mj-ea"/>
                        </a:rPr>
                        <a:t>年</a:t>
                      </a:r>
                      <a:r>
                        <a:rPr kumimoji="1" lang="en-US" altLang="ja-JP" sz="1400" b="0" dirty="0">
                          <a:solidFill>
                            <a:schemeClr val="tx1"/>
                          </a:solidFill>
                          <a:latin typeface="+mj-ea"/>
                          <a:ea typeface="+mj-ea"/>
                        </a:rPr>
                        <a:t>10</a:t>
                      </a:r>
                      <a:r>
                        <a:rPr kumimoji="1" lang="ja-JP" altLang="en-US" sz="1400" b="0" dirty="0">
                          <a:solidFill>
                            <a:schemeClr val="tx1"/>
                          </a:solidFill>
                          <a:latin typeface="+mj-ea"/>
                          <a:ea typeface="+mj-ea"/>
                        </a:rPr>
                        <a:t>月～　撤　廃</a:t>
                      </a:r>
                      <a:endParaRPr kumimoji="1" lang="en-US" altLang="ja-JP" sz="1400" b="0" dirty="0">
                        <a:solidFill>
                          <a:schemeClr val="tx1"/>
                        </a:solidFill>
                        <a:latin typeface="+mj-ea"/>
                        <a:ea typeface="+mj-ea"/>
                      </a:endParaRPr>
                    </a:p>
                  </a:txBody>
                  <a:tcPr anchor="ctr">
                    <a:solidFill>
                      <a:schemeClr val="accent4">
                        <a:lumMod val="20000"/>
                        <a:lumOff val="80000"/>
                      </a:schemeClr>
                    </a:solidFill>
                  </a:tcPr>
                </a:tc>
                <a:extLst>
                  <a:ext uri="{0D108BD9-81ED-4DB2-BD59-A6C34878D82A}">
                    <a16:rowId xmlns:a16="http://schemas.microsoft.com/office/drawing/2014/main" val="3685564057"/>
                  </a:ext>
                </a:extLst>
              </a:tr>
              <a:tr h="288000">
                <a:tc>
                  <a:txBody>
                    <a:bodyPr/>
                    <a:lstStyle/>
                    <a:p>
                      <a:pPr algn="ctr"/>
                      <a:r>
                        <a:rPr kumimoji="1" lang="ja-JP" altLang="en-US" sz="1400" dirty="0">
                          <a:solidFill>
                            <a:schemeClr val="tx1"/>
                          </a:solidFill>
                          <a:latin typeface="+mj-ea"/>
                          <a:ea typeface="+mj-ea"/>
                        </a:rPr>
                        <a:t>賃金</a:t>
                      </a:r>
                    </a:p>
                  </a:txBody>
                  <a:tcPr anchor="ctr">
                    <a:solidFill>
                      <a:schemeClr val="bg2">
                        <a:lumMod val="90000"/>
                      </a:schemeClr>
                    </a:solidFill>
                  </a:tcPr>
                </a:tc>
                <a:tc>
                  <a:txBody>
                    <a:bodyPr/>
                    <a:lstStyle/>
                    <a:p>
                      <a:pPr algn="ctr"/>
                      <a:r>
                        <a:rPr kumimoji="1" lang="ja-JP" altLang="en-US" sz="1400" dirty="0">
                          <a:solidFill>
                            <a:schemeClr val="tx1"/>
                          </a:solidFill>
                          <a:latin typeface="+mj-ea"/>
                          <a:ea typeface="+mj-ea"/>
                        </a:rPr>
                        <a:t>月額</a:t>
                      </a:r>
                      <a:r>
                        <a:rPr kumimoji="1" lang="en-US" altLang="ja-JP" sz="1400" dirty="0">
                          <a:solidFill>
                            <a:schemeClr val="tx1"/>
                          </a:solidFill>
                          <a:latin typeface="+mj-ea"/>
                          <a:ea typeface="+mj-ea"/>
                        </a:rPr>
                        <a:t>8.8</a:t>
                      </a:r>
                      <a:r>
                        <a:rPr kumimoji="1" lang="ja-JP" altLang="en-US" sz="1400" dirty="0">
                          <a:solidFill>
                            <a:schemeClr val="tx1"/>
                          </a:solidFill>
                          <a:latin typeface="+mj-ea"/>
                          <a:ea typeface="+mj-ea"/>
                        </a:rPr>
                        <a:t>万円</a:t>
                      </a:r>
                    </a:p>
                  </a:txBody>
                  <a:tcPr anchor="ctr">
                    <a:solidFill>
                      <a:schemeClr val="bg2">
                        <a:lumMod val="90000"/>
                      </a:schemeClr>
                    </a:solidFill>
                  </a:tcPr>
                </a:tc>
                <a:tc>
                  <a:txBody>
                    <a:bodyPr/>
                    <a:lstStyle/>
                    <a:p>
                      <a:pPr algn="ctr"/>
                      <a:r>
                        <a:rPr kumimoji="1" lang="ja-JP" altLang="en-US" sz="1400" b="1" dirty="0">
                          <a:solidFill>
                            <a:schemeClr val="accent3"/>
                          </a:solidFill>
                          <a:latin typeface="+mj-ea"/>
                          <a:ea typeface="+mj-ea"/>
                        </a:rPr>
                        <a:t>撤廃（時期配慮）</a:t>
                      </a:r>
                    </a:p>
                  </a:txBody>
                  <a:tcPr anchor="ctr">
                    <a:solidFill>
                      <a:schemeClr val="bg2">
                        <a:lumMod val="90000"/>
                      </a:schemeClr>
                    </a:solidFill>
                  </a:tcPr>
                </a:tc>
                <a:tc>
                  <a:txBody>
                    <a:bodyPr/>
                    <a:lstStyle/>
                    <a:p>
                      <a:pPr algn="ctr"/>
                      <a:r>
                        <a:rPr kumimoji="1" lang="ja-JP" altLang="en-US" sz="1400" dirty="0">
                          <a:solidFill>
                            <a:schemeClr val="tx1"/>
                          </a:solidFill>
                          <a:latin typeface="+mj-ea"/>
                          <a:ea typeface="+mj-ea"/>
                        </a:rPr>
                        <a:t>３年以内に撤廃</a:t>
                      </a:r>
                    </a:p>
                  </a:txBody>
                  <a:tcPr anchor="ctr">
                    <a:solidFill>
                      <a:schemeClr val="accent4">
                        <a:lumMod val="20000"/>
                        <a:lumOff val="80000"/>
                      </a:schemeClr>
                    </a:solidFill>
                  </a:tcPr>
                </a:tc>
                <a:extLst>
                  <a:ext uri="{0D108BD9-81ED-4DB2-BD59-A6C34878D82A}">
                    <a16:rowId xmlns:a16="http://schemas.microsoft.com/office/drawing/2014/main" val="3485500827"/>
                  </a:ext>
                </a:extLst>
              </a:tr>
            </a:tbl>
          </a:graphicData>
        </a:graphic>
      </p:graphicFrame>
      <p:sp>
        <p:nvSpPr>
          <p:cNvPr id="8" name="テキスト ボックス 7">
            <a:extLst>
              <a:ext uri="{FF2B5EF4-FFF2-40B4-BE49-F238E27FC236}">
                <a16:creationId xmlns:a16="http://schemas.microsoft.com/office/drawing/2014/main" id="{DF79D9A3-94ED-CD4C-7BB6-287006B07DBE}"/>
              </a:ext>
            </a:extLst>
          </p:cNvPr>
          <p:cNvSpPr txBox="1"/>
          <p:nvPr/>
        </p:nvSpPr>
        <p:spPr>
          <a:xfrm>
            <a:off x="570157" y="2012283"/>
            <a:ext cx="3194711" cy="307777"/>
          </a:xfrm>
          <a:prstGeom prst="rect">
            <a:avLst/>
          </a:prstGeom>
          <a:noFill/>
        </p:spPr>
        <p:txBody>
          <a:bodyPr wrap="square" rtlCol="0">
            <a:spAutoFit/>
          </a:bodyPr>
          <a:lstStyle/>
          <a:p>
            <a:r>
              <a:rPr kumimoji="1" lang="ja-JP" altLang="en-US" sz="1400" b="1" dirty="0">
                <a:solidFill>
                  <a:schemeClr val="tx2"/>
                </a:solidFill>
                <a:latin typeface="+mj-ea"/>
                <a:ea typeface="+mj-ea"/>
              </a:rPr>
              <a:t>③ 企業規模・賃金要件の見直し</a:t>
            </a:r>
          </a:p>
        </p:txBody>
      </p:sp>
      <p:sp>
        <p:nvSpPr>
          <p:cNvPr id="9" name="テキスト ボックス 8">
            <a:extLst>
              <a:ext uri="{FF2B5EF4-FFF2-40B4-BE49-F238E27FC236}">
                <a16:creationId xmlns:a16="http://schemas.microsoft.com/office/drawing/2014/main" id="{FD0A7538-CABC-86B4-DF39-75FCA7B5CA06}"/>
              </a:ext>
            </a:extLst>
          </p:cNvPr>
          <p:cNvSpPr txBox="1"/>
          <p:nvPr/>
        </p:nvSpPr>
        <p:spPr>
          <a:xfrm>
            <a:off x="570157" y="4113076"/>
            <a:ext cx="6822020" cy="307777"/>
          </a:xfrm>
          <a:prstGeom prst="rect">
            <a:avLst/>
          </a:prstGeom>
          <a:noFill/>
        </p:spPr>
        <p:txBody>
          <a:bodyPr wrap="square" rtlCol="0">
            <a:spAutoFit/>
          </a:bodyPr>
          <a:lstStyle/>
          <a:p>
            <a:r>
              <a:rPr kumimoji="1" lang="ja-JP" altLang="en-US" sz="1400" b="1" dirty="0">
                <a:solidFill>
                  <a:schemeClr val="tx2"/>
                </a:solidFill>
                <a:latin typeface="+mj-ea"/>
                <a:ea typeface="+mj-ea"/>
              </a:rPr>
              <a:t>④ 常時５人以上の個人事業所の見直し（</a:t>
            </a:r>
            <a:r>
              <a:rPr lang="ja-JP" altLang="en-US" sz="1400" b="1" dirty="0">
                <a:solidFill>
                  <a:schemeClr val="tx2"/>
                </a:solidFill>
                <a:latin typeface="メイリオ" panose="020B0604030504040204" pitchFamily="50" charset="-128"/>
                <a:ea typeface="メイリオ" panose="020B0604030504040204" pitchFamily="50" charset="-128"/>
              </a:rPr>
              <a:t>強制適用事業所の範囲</a:t>
            </a:r>
            <a:r>
              <a:rPr kumimoji="1" lang="ja-JP" altLang="en-US" sz="1400" b="1" dirty="0">
                <a:solidFill>
                  <a:schemeClr val="tx2"/>
                </a:solidFill>
                <a:latin typeface="+mj-ea"/>
                <a:ea typeface="+mj-ea"/>
              </a:rPr>
              <a:t>）</a:t>
            </a:r>
          </a:p>
        </p:txBody>
      </p:sp>
      <p:sp>
        <p:nvSpPr>
          <p:cNvPr id="14" name="テキスト ボックス 13">
            <a:extLst>
              <a:ext uri="{FF2B5EF4-FFF2-40B4-BE49-F238E27FC236}">
                <a16:creationId xmlns:a16="http://schemas.microsoft.com/office/drawing/2014/main" id="{14355A82-68D9-E8AD-844B-67D555B82815}"/>
              </a:ext>
            </a:extLst>
          </p:cNvPr>
          <p:cNvSpPr txBox="1"/>
          <p:nvPr/>
        </p:nvSpPr>
        <p:spPr>
          <a:xfrm>
            <a:off x="610418" y="1016732"/>
            <a:ext cx="8704882" cy="972000"/>
          </a:xfrm>
          <a:prstGeom prst="roundRect">
            <a:avLst/>
          </a:prstGeom>
          <a:solidFill>
            <a:srgbClr val="FFFBFB"/>
          </a:solidFill>
          <a:ln w="6350">
            <a:solidFill>
              <a:schemeClr val="accent4"/>
            </a:solidFill>
          </a:ln>
        </p:spPr>
        <p:txBody>
          <a:bodyPr wrap="square" rtlCol="0" anchor="ctr" anchorCtr="0">
            <a:noAutofit/>
          </a:bodyPr>
          <a:lstStyle/>
          <a:p>
            <a:pPr marL="285750" indent="-285750" algn="just">
              <a:lnSpc>
                <a:spcPts val="500"/>
              </a:lnSpc>
              <a:buFont typeface="Wingdings" panose="05000000000000000000" pitchFamily="2" charset="2"/>
              <a:buChar char="u"/>
            </a:pPr>
            <a:endParaRPr lang="en-US" altLang="ja-JP" sz="1400" dirty="0">
              <a:latin typeface="メイリオ" panose="020B0604030504040204" pitchFamily="50" charset="-128"/>
              <a:ea typeface="メイリオ" panose="020B0604030504040204" pitchFamily="50" charset="-128"/>
            </a:endParaRPr>
          </a:p>
          <a:p>
            <a:pPr algn="just">
              <a:lnSpc>
                <a:spcPts val="1700"/>
              </a:lnSpc>
            </a:pPr>
            <a:r>
              <a:rPr lang="ja-JP" altLang="en-US" sz="1400" b="1" dirty="0">
                <a:solidFill>
                  <a:srgbClr val="0070C0"/>
                </a:solidFill>
                <a:latin typeface="メイリオ" panose="020B0604030504040204" pitchFamily="50" charset="-128"/>
                <a:ea typeface="メイリオ" panose="020B0604030504040204" pitchFamily="50" charset="-128"/>
              </a:rPr>
              <a:t>① マクロ経済スライドの早期終了で基礎年金水準の底上げ</a:t>
            </a:r>
            <a:r>
              <a:rPr lang="ja-JP" altLang="en-US" sz="1400" b="1" dirty="0">
                <a:solidFill>
                  <a:schemeClr val="accent3"/>
                </a:solidFill>
                <a:latin typeface="メイリオ" panose="020B0604030504040204" pitchFamily="50" charset="-128"/>
                <a:ea typeface="メイリオ" panose="020B0604030504040204" pitchFamily="50" charset="-128"/>
              </a:rPr>
              <a:t>➡景気条項を設け</a:t>
            </a:r>
            <a:r>
              <a:rPr lang="en-US" altLang="ja-JP" sz="1400" b="1" dirty="0">
                <a:solidFill>
                  <a:schemeClr val="accent3"/>
                </a:solidFill>
                <a:latin typeface="メイリオ" panose="020B0604030504040204" pitchFamily="50" charset="-128"/>
                <a:ea typeface="メイリオ" panose="020B0604030504040204" pitchFamily="50" charset="-128"/>
              </a:rPr>
              <a:t>2029</a:t>
            </a:r>
            <a:r>
              <a:rPr lang="ja-JP" altLang="en-US" sz="1400" b="1" dirty="0">
                <a:solidFill>
                  <a:schemeClr val="accent3"/>
                </a:solidFill>
                <a:latin typeface="メイリオ" panose="020B0604030504040204" pitchFamily="50" charset="-128"/>
                <a:ea typeface="メイリオ" panose="020B0604030504040204" pitchFamily="50" charset="-128"/>
              </a:rPr>
              <a:t>年に判断先送り</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just">
              <a:lnSpc>
                <a:spcPts val="1700"/>
              </a:lnSpc>
            </a:pPr>
            <a:r>
              <a:rPr lang="ja-JP" altLang="en-US" sz="1200" dirty="0">
                <a:solidFill>
                  <a:schemeClr val="accent3"/>
                </a:solidFill>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経済情勢や財源確保の状況などを踏まえ「</a:t>
            </a:r>
            <a:r>
              <a:rPr lang="en-US" altLang="ja-JP" sz="1200" dirty="0">
                <a:latin typeface="メイリオ" panose="020B0604030504040204" pitchFamily="50" charset="-128"/>
                <a:ea typeface="メイリオ" panose="020B0604030504040204" pitchFamily="50" charset="-128"/>
              </a:rPr>
              <a:t>2029</a:t>
            </a:r>
            <a:r>
              <a:rPr lang="ja-JP" altLang="en-US" sz="1200" dirty="0">
                <a:latin typeface="メイリオ" panose="020B0604030504040204" pitchFamily="50" charset="-128"/>
                <a:ea typeface="メイリオ" panose="020B0604030504040204" pitchFamily="50" charset="-128"/>
              </a:rPr>
              <a:t>年財政検証」後に可否を判断、厚生年金のマクロ経済スライドは継続</a:t>
            </a:r>
            <a:endParaRPr lang="en-US" altLang="ja-JP" sz="1200" dirty="0">
              <a:latin typeface="メイリオ" panose="020B0604030504040204" pitchFamily="50" charset="-128"/>
              <a:ea typeface="メイリオ" panose="020B0604030504040204" pitchFamily="50" charset="-128"/>
            </a:endParaRPr>
          </a:p>
          <a:p>
            <a:pPr algn="just">
              <a:lnSpc>
                <a:spcPts val="500"/>
              </a:lnSpc>
            </a:pPr>
            <a:endParaRPr lang="en-US" altLang="ja-JP" sz="1400" dirty="0">
              <a:solidFill>
                <a:schemeClr val="accent3"/>
              </a:solidFill>
              <a:latin typeface="メイリオ" panose="020B0604030504040204" pitchFamily="50" charset="-128"/>
              <a:ea typeface="メイリオ" panose="020B0604030504040204" pitchFamily="50" charset="-128"/>
            </a:endParaRPr>
          </a:p>
          <a:p>
            <a:pPr algn="just">
              <a:lnSpc>
                <a:spcPts val="1700"/>
              </a:lnSpc>
            </a:pPr>
            <a:r>
              <a:rPr lang="ja-JP" altLang="en-US" sz="1400" b="1" dirty="0">
                <a:solidFill>
                  <a:schemeClr val="tx2"/>
                </a:solidFill>
                <a:latin typeface="メイリオ" panose="020B0604030504040204" pitchFamily="50" charset="-128"/>
                <a:ea typeface="メイリオ" panose="020B0604030504040204" pitchFamily="50" charset="-128"/>
              </a:rPr>
              <a:t>② 労使の判断で保険料負担の軽減が可能な特例措置の導入</a:t>
            </a:r>
            <a:r>
              <a:rPr lang="ja-JP" altLang="en-US" sz="1400" b="1" dirty="0">
                <a:solidFill>
                  <a:schemeClr val="accent3"/>
                </a:solidFill>
                <a:latin typeface="メイリオ" panose="020B0604030504040204" pitchFamily="50" charset="-128"/>
                <a:ea typeface="メイリオ" panose="020B0604030504040204" pitchFamily="50" charset="-128"/>
              </a:rPr>
              <a:t>➡対象者を限定し、実施時期にも配慮</a:t>
            </a:r>
            <a:endParaRPr lang="en-US" altLang="ja-JP" sz="1400" b="1" dirty="0">
              <a:solidFill>
                <a:schemeClr val="tx2"/>
              </a:solidFill>
              <a:latin typeface="メイリオ" panose="020B0604030504040204" pitchFamily="50" charset="-128"/>
              <a:ea typeface="メイリオ" panose="020B0604030504040204" pitchFamily="50" charset="-128"/>
            </a:endParaRPr>
          </a:p>
          <a:p>
            <a:pPr algn="just">
              <a:lnSpc>
                <a:spcPts val="1700"/>
              </a:lnSpc>
            </a:pPr>
            <a:r>
              <a:rPr lang="ja-JP" altLang="en-US" sz="1200" dirty="0">
                <a:solidFill>
                  <a:schemeClr val="accent3"/>
                </a:solidFill>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法人企業は従業員</a:t>
            </a:r>
            <a:r>
              <a:rPr lang="en-US" altLang="ja-JP" sz="1200" dirty="0">
                <a:latin typeface="メイリオ" panose="020B0604030504040204" pitchFamily="50" charset="-128"/>
                <a:ea typeface="メイリオ" panose="020B0604030504040204" pitchFamily="50" charset="-128"/>
              </a:rPr>
              <a:t>50</a:t>
            </a:r>
            <a:r>
              <a:rPr lang="ja-JP" altLang="en-US" sz="1200" dirty="0">
                <a:latin typeface="メイリオ" panose="020B0604030504040204" pitchFamily="50" charset="-128"/>
                <a:ea typeface="メイリオ" panose="020B0604030504040204" pitchFamily="50" charset="-128"/>
              </a:rPr>
              <a:t>人以下、個人事業所は５人以上、かつ限定した標準報酬月額を対象とし、３年程度の時限措置</a:t>
            </a:r>
            <a:endParaRPr lang="en-US" altLang="ja-JP" sz="12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3D5D913-8081-7426-5145-7FDDE725ABE9}"/>
              </a:ext>
            </a:extLst>
          </p:cNvPr>
          <p:cNvSpPr txBox="1"/>
          <p:nvPr/>
        </p:nvSpPr>
        <p:spPr>
          <a:xfrm>
            <a:off x="600559" y="5260716"/>
            <a:ext cx="2372221" cy="307777"/>
          </a:xfrm>
          <a:prstGeom prst="rect">
            <a:avLst/>
          </a:prstGeom>
          <a:noFill/>
        </p:spPr>
        <p:txBody>
          <a:bodyPr wrap="square" rtlCol="0">
            <a:spAutoFit/>
          </a:bodyPr>
          <a:lstStyle/>
          <a:p>
            <a:r>
              <a:rPr kumimoji="1" lang="ja-JP" altLang="en-US" sz="1400" b="1" dirty="0">
                <a:solidFill>
                  <a:schemeClr val="tx2"/>
                </a:solidFill>
                <a:latin typeface="+mj-ea"/>
                <a:ea typeface="+mj-ea"/>
              </a:rPr>
              <a:t>⑤ 標準報酬月額の引上げ</a:t>
            </a:r>
          </a:p>
        </p:txBody>
      </p:sp>
      <p:graphicFrame>
        <p:nvGraphicFramePr>
          <p:cNvPr id="16" name="表 15">
            <a:extLst>
              <a:ext uri="{FF2B5EF4-FFF2-40B4-BE49-F238E27FC236}">
                <a16:creationId xmlns:a16="http://schemas.microsoft.com/office/drawing/2014/main" id="{1EEA00B2-8666-2CF5-7FE6-347B05E933DA}"/>
              </a:ext>
            </a:extLst>
          </p:cNvPr>
          <p:cNvGraphicFramePr>
            <a:graphicFrameLocks noGrp="1"/>
          </p:cNvGraphicFramePr>
          <p:nvPr>
            <p:extLst>
              <p:ext uri="{D42A27DB-BD31-4B8C-83A1-F6EECF244321}">
                <p14:modId xmlns:p14="http://schemas.microsoft.com/office/powerpoint/2010/main" val="2612134980"/>
              </p:ext>
            </p:extLst>
          </p:nvPr>
        </p:nvGraphicFramePr>
        <p:xfrm>
          <a:off x="610970" y="5522364"/>
          <a:ext cx="4629368" cy="822960"/>
        </p:xfrm>
        <a:graphic>
          <a:graphicData uri="http://schemas.openxmlformats.org/drawingml/2006/table">
            <a:tbl>
              <a:tblPr firstRow="1" bandRow="1">
                <a:tableStyleId>{21E4AEA4-8DFA-4A89-87EB-49C32662AFE0}</a:tableStyleId>
              </a:tblPr>
              <a:tblGrid>
                <a:gridCol w="2073778">
                  <a:extLst>
                    <a:ext uri="{9D8B030D-6E8A-4147-A177-3AD203B41FA5}">
                      <a16:colId xmlns:a16="http://schemas.microsoft.com/office/drawing/2014/main" val="3217398099"/>
                    </a:ext>
                  </a:extLst>
                </a:gridCol>
                <a:gridCol w="2555590">
                  <a:extLst>
                    <a:ext uri="{9D8B030D-6E8A-4147-A177-3AD203B41FA5}">
                      <a16:colId xmlns:a16="http://schemas.microsoft.com/office/drawing/2014/main" val="3220208462"/>
                    </a:ext>
                  </a:extLst>
                </a:gridCol>
              </a:tblGrid>
              <a:tr h="498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j-ea"/>
                          <a:ea typeface="+mn-ea"/>
                          <a:cs typeface="+mn-cs"/>
                        </a:rPr>
                        <a:t>部会「議論の整理」</a:t>
                      </a:r>
                    </a:p>
                    <a:p>
                      <a:pPr algn="ctr"/>
                      <a:r>
                        <a:rPr kumimoji="1" lang="ja-JP" altLang="en-US" sz="1400" dirty="0">
                          <a:solidFill>
                            <a:schemeClr val="bg1"/>
                          </a:solidFill>
                        </a:rPr>
                        <a:t>上限等級の額</a:t>
                      </a:r>
                    </a:p>
                  </a:txBody>
                  <a:tcPr anchor="ctr">
                    <a:solidFill>
                      <a:srgbClr val="00B0F0"/>
                    </a:solidFill>
                  </a:tcPr>
                </a:tc>
                <a:tc>
                  <a:txBody>
                    <a:bodyPr/>
                    <a:lstStyle/>
                    <a:p>
                      <a:pPr algn="ctr"/>
                      <a:r>
                        <a:rPr kumimoji="1" lang="ja-JP" altLang="en-US" sz="1400" dirty="0">
                          <a:solidFill>
                            <a:schemeClr val="bg1"/>
                          </a:solidFill>
                          <a:latin typeface="+mj-ea"/>
                          <a:ea typeface="+mj-ea"/>
                        </a:rPr>
                        <a:t>政府改正案</a:t>
                      </a:r>
                    </a:p>
                  </a:txBody>
                  <a:tcPr anchor="ctr">
                    <a:solidFill>
                      <a:srgbClr val="FA86E9"/>
                    </a:solidFill>
                  </a:tcPr>
                </a:tc>
                <a:extLst>
                  <a:ext uri="{0D108BD9-81ED-4DB2-BD59-A6C34878D82A}">
                    <a16:rowId xmlns:a16="http://schemas.microsoft.com/office/drawing/2014/main" val="2763088030"/>
                  </a:ext>
                </a:extLst>
              </a:tr>
              <a:tr h="293333">
                <a:tc>
                  <a:txBody>
                    <a:bodyPr/>
                    <a:lstStyle/>
                    <a:p>
                      <a:pPr algn="ctr"/>
                      <a:r>
                        <a:rPr kumimoji="1" lang="en-US" altLang="ja-JP" sz="1400" dirty="0">
                          <a:solidFill>
                            <a:schemeClr val="tx1"/>
                          </a:solidFill>
                          <a:latin typeface="+mj-ea"/>
                          <a:ea typeface="+mj-ea"/>
                        </a:rPr>
                        <a:t>75</a:t>
                      </a:r>
                      <a:r>
                        <a:rPr kumimoji="1" lang="ja-JP" altLang="en-US" sz="1400" dirty="0">
                          <a:solidFill>
                            <a:schemeClr val="tx1"/>
                          </a:solidFill>
                          <a:latin typeface="+mj-ea"/>
                          <a:ea typeface="+mj-ea"/>
                        </a:rPr>
                        <a:t>万円～</a:t>
                      </a:r>
                      <a:r>
                        <a:rPr kumimoji="1" lang="en-US" altLang="ja-JP" sz="1400" dirty="0">
                          <a:solidFill>
                            <a:schemeClr val="tx1"/>
                          </a:solidFill>
                          <a:latin typeface="+mj-ea"/>
                          <a:ea typeface="+mj-ea"/>
                        </a:rPr>
                        <a:t>98</a:t>
                      </a:r>
                      <a:r>
                        <a:rPr kumimoji="1" lang="ja-JP" altLang="en-US" sz="1400" dirty="0">
                          <a:solidFill>
                            <a:schemeClr val="tx1"/>
                          </a:solidFill>
                          <a:latin typeface="+mj-ea"/>
                          <a:ea typeface="+mj-ea"/>
                        </a:rPr>
                        <a:t>万円の４案</a:t>
                      </a:r>
                      <a:endParaRPr kumimoji="1" lang="en-US" altLang="ja-JP" sz="1400" dirty="0">
                        <a:solidFill>
                          <a:schemeClr val="tx1"/>
                        </a:solidFill>
                        <a:latin typeface="+mj-ea"/>
                        <a:ea typeface="+mj-ea"/>
                      </a:endParaRPr>
                    </a:p>
                  </a:txBody>
                  <a:tcPr anchor="ctr">
                    <a:solidFill>
                      <a:schemeClr val="bg2">
                        <a:lumMod val="90000"/>
                      </a:schemeClr>
                    </a:solidFill>
                  </a:tcPr>
                </a:tc>
                <a:tc>
                  <a:txBody>
                    <a:bodyPr/>
                    <a:lstStyle/>
                    <a:p>
                      <a:pPr algn="ctr"/>
                      <a:r>
                        <a:rPr kumimoji="1" lang="en-US" altLang="ja-JP" sz="1400" dirty="0">
                          <a:latin typeface="+mj-ea"/>
                          <a:ea typeface="+mj-ea"/>
                        </a:rPr>
                        <a:t>68</a:t>
                      </a:r>
                      <a:r>
                        <a:rPr kumimoji="1" lang="ja-JP" altLang="en-US" sz="1400" dirty="0">
                          <a:latin typeface="+mj-ea"/>
                          <a:ea typeface="+mj-ea"/>
                        </a:rPr>
                        <a:t>･</a:t>
                      </a:r>
                      <a:r>
                        <a:rPr kumimoji="1" lang="en-US" altLang="ja-JP" sz="1400" dirty="0">
                          <a:latin typeface="+mj-ea"/>
                          <a:ea typeface="+mj-ea"/>
                        </a:rPr>
                        <a:t>71</a:t>
                      </a:r>
                      <a:r>
                        <a:rPr kumimoji="1" lang="ja-JP" altLang="en-US" sz="1400" dirty="0">
                          <a:latin typeface="+mj-ea"/>
                          <a:ea typeface="+mj-ea"/>
                        </a:rPr>
                        <a:t>･</a:t>
                      </a:r>
                      <a:r>
                        <a:rPr kumimoji="1" lang="en-US" altLang="ja-JP" sz="1400" dirty="0">
                          <a:latin typeface="+mj-ea"/>
                          <a:ea typeface="+mj-ea"/>
                        </a:rPr>
                        <a:t>75</a:t>
                      </a:r>
                      <a:r>
                        <a:rPr kumimoji="1" lang="ja-JP" altLang="en-US" sz="1400" dirty="0">
                          <a:latin typeface="+mj-ea"/>
                          <a:ea typeface="+mj-ea"/>
                        </a:rPr>
                        <a:t>万円 </a:t>
                      </a:r>
                      <a:r>
                        <a:rPr kumimoji="1" lang="en-US" altLang="ja-JP" sz="1400" dirty="0">
                          <a:latin typeface="+mj-ea"/>
                          <a:ea typeface="+mj-ea"/>
                        </a:rPr>
                        <a:t>2027</a:t>
                      </a:r>
                      <a:r>
                        <a:rPr kumimoji="1" lang="ja-JP" altLang="en-US" sz="1400" dirty="0">
                          <a:latin typeface="+mj-ea"/>
                          <a:ea typeface="+mj-ea"/>
                        </a:rPr>
                        <a:t>年</a:t>
                      </a:r>
                      <a:r>
                        <a:rPr kumimoji="1" lang="en-US" altLang="ja-JP" sz="1400" dirty="0">
                          <a:latin typeface="+mj-ea"/>
                          <a:ea typeface="+mj-ea"/>
                        </a:rPr>
                        <a:t>9</a:t>
                      </a:r>
                      <a:r>
                        <a:rPr kumimoji="1" lang="ja-JP" altLang="en-US" sz="1400" dirty="0">
                          <a:latin typeface="+mj-ea"/>
                          <a:ea typeface="+mj-ea"/>
                        </a:rPr>
                        <a:t>月～</a:t>
                      </a:r>
                    </a:p>
                  </a:txBody>
                  <a:tcPr anchor="ctr">
                    <a:solidFill>
                      <a:schemeClr val="accent4">
                        <a:lumMod val="20000"/>
                        <a:lumOff val="80000"/>
                      </a:schemeClr>
                    </a:solidFill>
                  </a:tcPr>
                </a:tc>
                <a:extLst>
                  <a:ext uri="{0D108BD9-81ED-4DB2-BD59-A6C34878D82A}">
                    <a16:rowId xmlns:a16="http://schemas.microsoft.com/office/drawing/2014/main" val="1641445414"/>
                  </a:ext>
                </a:extLst>
              </a:tr>
            </a:tbl>
          </a:graphicData>
        </a:graphic>
      </p:graphicFrame>
      <p:graphicFrame>
        <p:nvGraphicFramePr>
          <p:cNvPr id="17" name="表 16">
            <a:extLst>
              <a:ext uri="{FF2B5EF4-FFF2-40B4-BE49-F238E27FC236}">
                <a16:creationId xmlns:a16="http://schemas.microsoft.com/office/drawing/2014/main" id="{B1BC46FB-CFFC-B6DD-A2A0-F66DB6B14A49}"/>
              </a:ext>
            </a:extLst>
          </p:cNvPr>
          <p:cNvGraphicFramePr>
            <a:graphicFrameLocks noGrp="1"/>
          </p:cNvGraphicFramePr>
          <p:nvPr>
            <p:extLst>
              <p:ext uri="{D42A27DB-BD31-4B8C-83A1-F6EECF244321}">
                <p14:modId xmlns:p14="http://schemas.microsoft.com/office/powerpoint/2010/main" val="869503060"/>
              </p:ext>
            </p:extLst>
          </p:nvPr>
        </p:nvGraphicFramePr>
        <p:xfrm>
          <a:off x="5277484" y="5522364"/>
          <a:ext cx="3995996" cy="822960"/>
        </p:xfrm>
        <a:graphic>
          <a:graphicData uri="http://schemas.openxmlformats.org/drawingml/2006/table">
            <a:tbl>
              <a:tblPr firstRow="1" bandRow="1">
                <a:tableStyleId>{21E4AEA4-8DFA-4A89-87EB-49C32662AFE0}</a:tableStyleId>
              </a:tblPr>
              <a:tblGrid>
                <a:gridCol w="2019880">
                  <a:extLst>
                    <a:ext uri="{9D8B030D-6E8A-4147-A177-3AD203B41FA5}">
                      <a16:colId xmlns:a16="http://schemas.microsoft.com/office/drawing/2014/main" val="3217398099"/>
                    </a:ext>
                  </a:extLst>
                </a:gridCol>
                <a:gridCol w="1976116">
                  <a:extLst>
                    <a:ext uri="{9D8B030D-6E8A-4147-A177-3AD203B41FA5}">
                      <a16:colId xmlns:a16="http://schemas.microsoft.com/office/drawing/2014/main" val="3220208462"/>
                    </a:ext>
                  </a:extLst>
                </a:gridCol>
              </a:tblGrid>
              <a:tr h="47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lt1"/>
                          </a:solidFill>
                          <a:latin typeface="+mj-ea"/>
                          <a:ea typeface="+mn-ea"/>
                          <a:cs typeface="+mn-cs"/>
                        </a:rPr>
                        <a:t>部会「議論の整理」</a:t>
                      </a:r>
                    </a:p>
                    <a:p>
                      <a:pPr algn="ctr"/>
                      <a:r>
                        <a:rPr kumimoji="1" lang="ja-JP" altLang="en-US" sz="1400" dirty="0">
                          <a:solidFill>
                            <a:schemeClr val="bg1"/>
                          </a:solidFill>
                        </a:rPr>
                        <a:t>支給調整基準額</a:t>
                      </a:r>
                    </a:p>
                  </a:txBody>
                  <a:tcPr anchor="ctr">
                    <a:solidFill>
                      <a:srgbClr val="00B0F0"/>
                    </a:solidFill>
                  </a:tcPr>
                </a:tc>
                <a:tc>
                  <a:txBody>
                    <a:bodyPr/>
                    <a:lstStyle/>
                    <a:p>
                      <a:pPr algn="ctr"/>
                      <a:r>
                        <a:rPr kumimoji="1" lang="ja-JP" altLang="en-US" sz="1400" dirty="0">
                          <a:solidFill>
                            <a:schemeClr val="bg1"/>
                          </a:solidFill>
                          <a:latin typeface="+mj-ea"/>
                          <a:ea typeface="+mj-ea"/>
                        </a:rPr>
                        <a:t>政府改正案</a:t>
                      </a:r>
                    </a:p>
                  </a:txBody>
                  <a:tcPr anchor="ctr">
                    <a:solidFill>
                      <a:srgbClr val="FA86E9"/>
                    </a:solidFill>
                  </a:tcPr>
                </a:tc>
                <a:extLst>
                  <a:ext uri="{0D108BD9-81ED-4DB2-BD59-A6C34878D82A}">
                    <a16:rowId xmlns:a16="http://schemas.microsoft.com/office/drawing/2014/main" val="2763088030"/>
                  </a:ext>
                </a:extLst>
              </a:tr>
              <a:tr h="280000">
                <a:tc>
                  <a:txBody>
                    <a:bodyPr/>
                    <a:lstStyle/>
                    <a:p>
                      <a:pPr algn="ctr"/>
                      <a:r>
                        <a:rPr kumimoji="1" lang="en-US" altLang="ja-JP" sz="1400" dirty="0">
                          <a:solidFill>
                            <a:schemeClr val="tx1"/>
                          </a:solidFill>
                          <a:latin typeface="+mj-ea"/>
                          <a:ea typeface="+mj-ea"/>
                        </a:rPr>
                        <a:t>62</a:t>
                      </a:r>
                      <a:r>
                        <a:rPr kumimoji="1" lang="ja-JP" altLang="en-US" sz="1400" dirty="0">
                          <a:solidFill>
                            <a:schemeClr val="tx1"/>
                          </a:solidFill>
                          <a:latin typeface="+mj-ea"/>
                          <a:ea typeface="+mj-ea"/>
                        </a:rPr>
                        <a:t>万円から撤廃の３案</a:t>
                      </a:r>
                      <a:endParaRPr kumimoji="1" lang="en-US" altLang="ja-JP" sz="1400" dirty="0">
                        <a:solidFill>
                          <a:schemeClr val="tx1"/>
                        </a:solidFill>
                        <a:latin typeface="+mj-ea"/>
                        <a:ea typeface="+mj-ea"/>
                      </a:endParaRPr>
                    </a:p>
                  </a:txBody>
                  <a:tcPr anchor="ctr">
                    <a:solidFill>
                      <a:schemeClr val="bg2">
                        <a:lumMod val="90000"/>
                      </a:schemeClr>
                    </a:solidFill>
                  </a:tcPr>
                </a:tc>
                <a:tc>
                  <a:txBody>
                    <a:bodyPr/>
                    <a:lstStyle/>
                    <a:p>
                      <a:pPr algn="ctr"/>
                      <a:r>
                        <a:rPr kumimoji="1" lang="en-US" altLang="ja-JP" sz="1400" dirty="0">
                          <a:latin typeface="+mj-ea"/>
                          <a:ea typeface="+mj-ea"/>
                        </a:rPr>
                        <a:t>62</a:t>
                      </a:r>
                      <a:r>
                        <a:rPr kumimoji="1" lang="ja-JP" altLang="en-US" sz="1400" dirty="0">
                          <a:latin typeface="+mj-ea"/>
                          <a:ea typeface="+mj-ea"/>
                        </a:rPr>
                        <a:t>万円 </a:t>
                      </a:r>
                      <a:r>
                        <a:rPr kumimoji="1" lang="en-US" altLang="ja-JP" sz="1400" dirty="0">
                          <a:latin typeface="+mj-ea"/>
                          <a:ea typeface="+mj-ea"/>
                        </a:rPr>
                        <a:t>2026</a:t>
                      </a:r>
                      <a:r>
                        <a:rPr kumimoji="1" lang="ja-JP" altLang="en-US" sz="1400" dirty="0">
                          <a:latin typeface="+mj-ea"/>
                          <a:ea typeface="+mj-ea"/>
                        </a:rPr>
                        <a:t>年</a:t>
                      </a:r>
                      <a:r>
                        <a:rPr kumimoji="1" lang="en-US" altLang="ja-JP" sz="1400" dirty="0">
                          <a:latin typeface="+mj-ea"/>
                          <a:ea typeface="+mj-ea"/>
                        </a:rPr>
                        <a:t>4</a:t>
                      </a:r>
                      <a:r>
                        <a:rPr kumimoji="1" lang="ja-JP" altLang="en-US" sz="1400" dirty="0">
                          <a:latin typeface="+mj-ea"/>
                          <a:ea typeface="+mj-ea"/>
                        </a:rPr>
                        <a:t>月～ </a:t>
                      </a:r>
                    </a:p>
                  </a:txBody>
                  <a:tcPr anchor="ctr">
                    <a:solidFill>
                      <a:schemeClr val="accent4">
                        <a:lumMod val="20000"/>
                        <a:lumOff val="80000"/>
                      </a:schemeClr>
                    </a:solidFill>
                  </a:tcPr>
                </a:tc>
                <a:extLst>
                  <a:ext uri="{0D108BD9-81ED-4DB2-BD59-A6C34878D82A}">
                    <a16:rowId xmlns:a16="http://schemas.microsoft.com/office/drawing/2014/main" val="1641445414"/>
                  </a:ext>
                </a:extLst>
              </a:tr>
            </a:tbl>
          </a:graphicData>
        </a:graphic>
      </p:graphicFrame>
      <p:sp>
        <p:nvSpPr>
          <p:cNvPr id="18" name="テキスト ボックス 17">
            <a:extLst>
              <a:ext uri="{FF2B5EF4-FFF2-40B4-BE49-F238E27FC236}">
                <a16:creationId xmlns:a16="http://schemas.microsoft.com/office/drawing/2014/main" id="{E5BDB518-512D-FAC0-D44D-1A26864FA8E2}"/>
              </a:ext>
            </a:extLst>
          </p:cNvPr>
          <p:cNvSpPr txBox="1"/>
          <p:nvPr/>
        </p:nvSpPr>
        <p:spPr>
          <a:xfrm>
            <a:off x="5250749" y="5249556"/>
            <a:ext cx="3251190" cy="307777"/>
          </a:xfrm>
          <a:prstGeom prst="rect">
            <a:avLst/>
          </a:prstGeom>
          <a:noFill/>
        </p:spPr>
        <p:txBody>
          <a:bodyPr wrap="square" rtlCol="0">
            <a:spAutoFit/>
          </a:bodyPr>
          <a:lstStyle/>
          <a:p>
            <a:r>
              <a:rPr kumimoji="1" lang="ja-JP" altLang="en-US" sz="1400" b="1" dirty="0">
                <a:solidFill>
                  <a:schemeClr val="tx2"/>
                </a:solidFill>
                <a:latin typeface="+mj-ea"/>
                <a:ea typeface="+mj-ea"/>
              </a:rPr>
              <a:t>⑥ 在職老齢年金制度の見直し</a:t>
            </a:r>
          </a:p>
        </p:txBody>
      </p:sp>
    </p:spTree>
    <p:extLst>
      <p:ext uri="{BB962C8B-B14F-4D97-AF65-F5344CB8AC3E}">
        <p14:creationId xmlns:p14="http://schemas.microsoft.com/office/powerpoint/2010/main" val="1753946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4C01C-A52F-A6E0-6CB7-7C5FE857C6A3}"/>
            </a:ext>
          </a:extLst>
        </p:cNvPr>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C38B8A5-8F6A-5159-8224-8D29A5B10EB2}"/>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F87A5EFA-955B-41AA-F54B-C924C189B1D7}"/>
              </a:ext>
            </a:extLst>
          </p:cNvPr>
          <p:cNvSpPr>
            <a:spLocks noGrp="1"/>
          </p:cNvSpPr>
          <p:nvPr>
            <p:ph type="sldNum" sz="quarter" idx="11"/>
          </p:nvPr>
        </p:nvSpPr>
        <p:spPr/>
        <p:txBody>
          <a:bodyPr/>
          <a:lstStyle/>
          <a:p>
            <a:fld id="{FB3508C7-2FE0-4945-9CBD-863E05F850D2}" type="slidenum">
              <a:rPr lang="ja-JP" altLang="en-US" smtClean="0"/>
              <a:pPr/>
              <a:t>43</a:t>
            </a:fld>
            <a:endParaRPr lang="ja-JP" altLang="en-US" dirty="0"/>
          </a:p>
        </p:txBody>
      </p:sp>
      <p:sp>
        <p:nvSpPr>
          <p:cNvPr id="4" name="タイトル 3">
            <a:extLst>
              <a:ext uri="{FF2B5EF4-FFF2-40B4-BE49-F238E27FC236}">
                <a16:creationId xmlns:a16="http://schemas.microsoft.com/office/drawing/2014/main" id="{EF11FD19-5B19-7FF6-C949-A80A4FA5F110}"/>
              </a:ext>
            </a:extLst>
          </p:cNvPr>
          <p:cNvSpPr>
            <a:spLocks noGrp="1"/>
          </p:cNvSpPr>
          <p:nvPr>
            <p:ph type="title"/>
          </p:nvPr>
        </p:nvSpPr>
        <p:spPr>
          <a:xfrm>
            <a:off x="272480" y="188640"/>
            <a:ext cx="9361040" cy="396044"/>
          </a:xfrm>
        </p:spPr>
        <p:txBody>
          <a:bodyPr/>
          <a:lstStyle/>
          <a:p>
            <a:r>
              <a:rPr lang="ja-JP" altLang="en-US" sz="2400" b="1" dirty="0">
                <a:solidFill>
                  <a:schemeClr val="tx2"/>
                </a:solidFill>
                <a:cs typeface="メイリオ" pitchFamily="50" charset="-128"/>
              </a:rPr>
              <a:t>５．年金部会「議論の整理」と</a:t>
            </a:r>
            <a:r>
              <a:rPr lang="en-US" altLang="ja-JP" sz="2400" b="1" dirty="0">
                <a:solidFill>
                  <a:schemeClr val="tx2"/>
                </a:solidFill>
                <a:cs typeface="メイリオ" pitchFamily="50" charset="-128"/>
              </a:rPr>
              <a:t>2025</a:t>
            </a:r>
            <a:r>
              <a:rPr lang="ja-JP" altLang="en-US" sz="2400" b="1" dirty="0">
                <a:solidFill>
                  <a:schemeClr val="tx2"/>
                </a:solidFill>
                <a:cs typeface="メイリオ" pitchFamily="50" charset="-128"/>
              </a:rPr>
              <a:t>年改正の方向</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D4473EF8-3F6E-DDB9-FC48-14C10D39CAF9}"/>
              </a:ext>
            </a:extLst>
          </p:cNvPr>
          <p:cNvSpPr txBox="1"/>
          <p:nvPr/>
        </p:nvSpPr>
        <p:spPr>
          <a:xfrm>
            <a:off x="570157" y="728165"/>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⑸　国会審議のスケジュール</a:t>
            </a:r>
            <a:endParaRPr kumimoji="1" lang="ja-JP" altLang="en-US" sz="1400" dirty="0">
              <a:solidFill>
                <a:schemeClr val="accent1"/>
              </a:solidFill>
              <a:latin typeface="+mj-ea"/>
              <a:ea typeface="+mj-ea"/>
            </a:endParaRPr>
          </a:p>
        </p:txBody>
      </p:sp>
      <p:sp>
        <p:nvSpPr>
          <p:cNvPr id="5" name="テキスト ボックス 4">
            <a:extLst>
              <a:ext uri="{FF2B5EF4-FFF2-40B4-BE49-F238E27FC236}">
                <a16:creationId xmlns:a16="http://schemas.microsoft.com/office/drawing/2014/main" id="{44C8C4CB-0E0E-083C-99FF-A6332CFD352D}"/>
              </a:ext>
            </a:extLst>
          </p:cNvPr>
          <p:cNvSpPr txBox="1"/>
          <p:nvPr/>
        </p:nvSpPr>
        <p:spPr>
          <a:xfrm>
            <a:off x="812801" y="1210200"/>
            <a:ext cx="8704882" cy="3694964"/>
          </a:xfrm>
          <a:prstGeom prst="roundRect">
            <a:avLst/>
          </a:prstGeom>
          <a:solidFill>
            <a:srgbClr val="FFFBFB"/>
          </a:solidFill>
          <a:ln w="6350">
            <a:solidFill>
              <a:schemeClr val="accent4"/>
            </a:solidFill>
          </a:ln>
        </p:spPr>
        <p:txBody>
          <a:bodyPr wrap="square" rtlCol="0" anchor="ctr" anchorCtr="0">
            <a:noAutofit/>
          </a:bodyPr>
          <a:lstStyle/>
          <a:p>
            <a:pPr marL="285750" indent="-285750" algn="just">
              <a:lnSpc>
                <a:spcPts val="1700"/>
              </a:lnSpc>
              <a:buFont typeface="Wingdings" panose="05000000000000000000" pitchFamily="2" charset="2"/>
              <a:buChar char="u"/>
            </a:pPr>
            <a:endParaRPr lang="en-US" altLang="ja-JP" sz="1400" dirty="0">
              <a:solidFill>
                <a:schemeClr val="tx2"/>
              </a:solidFill>
              <a:latin typeface="メイリオ" panose="020B0604030504040204" pitchFamily="50" charset="-128"/>
              <a:ea typeface="メイリオ" panose="020B0604030504040204" pitchFamily="50" charset="-128"/>
            </a:endParaRPr>
          </a:p>
          <a:p>
            <a:pPr marL="273050" indent="-273050" algn="just">
              <a:lnSpc>
                <a:spcPts val="15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社会保障審議会年金部会「議論の整理」（</a:t>
            </a:r>
            <a:r>
              <a:rPr lang="en-US" altLang="ja-JP" sz="1600" b="1" dirty="0">
                <a:solidFill>
                  <a:schemeClr val="tx2"/>
                </a:solidFill>
                <a:latin typeface="メイリオ" panose="020B0604030504040204" pitchFamily="50" charset="-128"/>
                <a:ea typeface="メイリオ" panose="020B0604030504040204" pitchFamily="50" charset="-128"/>
              </a:rPr>
              <a:t>2024</a:t>
            </a:r>
            <a:r>
              <a:rPr lang="ja-JP" altLang="en-US" sz="1600" b="1" dirty="0">
                <a:solidFill>
                  <a:schemeClr val="tx2"/>
                </a:solidFill>
                <a:latin typeface="メイリオ" panose="020B0604030504040204" pitchFamily="50" charset="-128"/>
                <a:ea typeface="メイリオ" panose="020B0604030504040204" pitchFamily="50" charset="-128"/>
              </a:rPr>
              <a:t>年</a:t>
            </a:r>
            <a:r>
              <a:rPr lang="en-US" altLang="ja-JP" sz="1600" b="1" dirty="0">
                <a:solidFill>
                  <a:schemeClr val="tx2"/>
                </a:solidFill>
                <a:latin typeface="メイリオ" panose="020B0604030504040204" pitchFamily="50" charset="-128"/>
                <a:ea typeface="メイリオ" panose="020B0604030504040204" pitchFamily="50" charset="-128"/>
              </a:rPr>
              <a:t>12</a:t>
            </a:r>
            <a:r>
              <a:rPr lang="ja-JP" altLang="en-US" sz="1600" b="1" dirty="0">
                <a:solidFill>
                  <a:schemeClr val="tx2"/>
                </a:solidFill>
                <a:latin typeface="メイリオ" panose="020B0604030504040204" pitchFamily="50" charset="-128"/>
                <a:ea typeface="メイリオ" panose="020B0604030504040204" pitchFamily="50" charset="-128"/>
              </a:rPr>
              <a:t>月</a:t>
            </a:r>
            <a:r>
              <a:rPr lang="en-US" altLang="ja-JP" sz="1600" b="1" dirty="0">
                <a:solidFill>
                  <a:schemeClr val="tx2"/>
                </a:solidFill>
                <a:latin typeface="メイリオ" panose="020B0604030504040204" pitchFamily="50" charset="-128"/>
                <a:ea typeface="メイリオ" panose="020B0604030504040204" pitchFamily="50" charset="-128"/>
              </a:rPr>
              <a:t>24</a:t>
            </a:r>
            <a:r>
              <a:rPr lang="ja-JP" altLang="en-US" sz="1600" b="1" dirty="0">
                <a:solidFill>
                  <a:schemeClr val="tx2"/>
                </a:solidFill>
                <a:latin typeface="メイリオ" panose="020B0604030504040204" pitchFamily="50" charset="-128"/>
                <a:ea typeface="メイリオ" panose="020B0604030504040204" pitchFamily="50" charset="-128"/>
              </a:rPr>
              <a:t>日）</a:t>
            </a:r>
            <a:endParaRPr lang="en-US" altLang="ja-JP" sz="1600" b="1" dirty="0">
              <a:solidFill>
                <a:schemeClr val="tx2"/>
              </a:solidFill>
              <a:latin typeface="メイリオ" panose="020B0604030504040204" pitchFamily="50" charset="-128"/>
              <a:ea typeface="メイリオ" panose="020B0604030504040204" pitchFamily="50" charset="-128"/>
            </a:endParaRPr>
          </a:p>
          <a:p>
            <a:pPr algn="just">
              <a:lnSpc>
                <a:spcPts val="1500"/>
              </a:lnSpc>
            </a:pPr>
            <a:endParaRPr lang="en-US" altLang="ja-JP" sz="1600" b="1" dirty="0">
              <a:solidFill>
                <a:schemeClr val="tx2"/>
              </a:solidFill>
              <a:latin typeface="メイリオ" panose="020B0604030504040204" pitchFamily="50" charset="-128"/>
              <a:ea typeface="メイリオ" panose="020B0604030504040204" pitchFamily="50" charset="-128"/>
            </a:endParaRPr>
          </a:p>
          <a:p>
            <a:pPr marL="273050" indent="-273050" algn="just">
              <a:lnSpc>
                <a:spcPts val="15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通常国会は１月</a:t>
            </a:r>
            <a:r>
              <a:rPr lang="en-US" altLang="ja-JP" sz="1600" b="1" dirty="0">
                <a:solidFill>
                  <a:schemeClr val="tx2"/>
                </a:solidFill>
                <a:latin typeface="メイリオ" panose="020B0604030504040204" pitchFamily="50" charset="-128"/>
                <a:ea typeface="メイリオ" panose="020B0604030504040204" pitchFamily="50" charset="-128"/>
              </a:rPr>
              <a:t>24</a:t>
            </a:r>
            <a:r>
              <a:rPr lang="ja-JP" altLang="en-US" sz="1600" b="1" dirty="0">
                <a:solidFill>
                  <a:schemeClr val="tx2"/>
                </a:solidFill>
                <a:latin typeface="メイリオ" panose="020B0604030504040204" pitchFamily="50" charset="-128"/>
                <a:ea typeface="メイリオ" panose="020B0604030504040204" pitchFamily="50" charset="-128"/>
              </a:rPr>
              <a:t>日召集（延長なしの場合は</a:t>
            </a:r>
            <a:r>
              <a:rPr lang="en-US" altLang="ja-JP" sz="1600" b="1" dirty="0">
                <a:solidFill>
                  <a:schemeClr val="tx2"/>
                </a:solidFill>
                <a:latin typeface="メイリオ" panose="020B0604030504040204" pitchFamily="50" charset="-128"/>
                <a:ea typeface="メイリオ" panose="020B0604030504040204" pitchFamily="50" charset="-128"/>
              </a:rPr>
              <a:t>150</a:t>
            </a:r>
            <a:r>
              <a:rPr lang="ja-JP" altLang="en-US" sz="1600" b="1" dirty="0">
                <a:solidFill>
                  <a:schemeClr val="tx2"/>
                </a:solidFill>
                <a:latin typeface="メイリオ" panose="020B0604030504040204" pitchFamily="50" charset="-128"/>
                <a:ea typeface="メイリオ" panose="020B0604030504040204" pitchFamily="50" charset="-128"/>
              </a:rPr>
              <a:t>日間）</a:t>
            </a:r>
            <a:endParaRPr lang="en-US" altLang="ja-JP" sz="1600" b="1" dirty="0">
              <a:solidFill>
                <a:schemeClr val="tx2"/>
              </a:solidFill>
              <a:latin typeface="メイリオ" panose="020B0604030504040204" pitchFamily="50" charset="-128"/>
              <a:ea typeface="メイリオ" panose="020B0604030504040204" pitchFamily="50" charset="-128"/>
            </a:endParaRPr>
          </a:p>
          <a:p>
            <a:pPr marL="273050" indent="-273050" algn="just">
              <a:lnSpc>
                <a:spcPts val="1500"/>
              </a:lnSpc>
              <a:buFont typeface="Wingdings" panose="05000000000000000000" pitchFamily="2" charset="2"/>
              <a:buChar char="u"/>
            </a:pPr>
            <a:endParaRPr lang="en-US" altLang="ja-JP" sz="1600" b="1" dirty="0">
              <a:solidFill>
                <a:schemeClr val="tx2"/>
              </a:solidFill>
              <a:latin typeface="メイリオ" panose="020B0604030504040204" pitchFamily="50" charset="-128"/>
              <a:ea typeface="メイリオ" panose="020B0604030504040204" pitchFamily="50" charset="-128"/>
            </a:endParaRPr>
          </a:p>
          <a:p>
            <a:pPr marL="273050" indent="-273050" algn="just">
              <a:lnSpc>
                <a:spcPts val="20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厚労省から自民党社会保障制度調査会へ説明</a:t>
            </a:r>
            <a:endParaRPr lang="en-US" altLang="ja-JP" sz="1600" b="1" dirty="0">
              <a:solidFill>
                <a:schemeClr val="tx2"/>
              </a:solidFill>
              <a:latin typeface="メイリオ" panose="020B0604030504040204" pitchFamily="50" charset="-128"/>
              <a:ea typeface="メイリオ" panose="020B0604030504040204" pitchFamily="50" charset="-128"/>
            </a:endParaRPr>
          </a:p>
          <a:p>
            <a:pPr algn="just">
              <a:lnSpc>
                <a:spcPts val="2000"/>
              </a:lnSpc>
            </a:pPr>
            <a:r>
              <a:rPr lang="ja-JP" altLang="en-US" sz="1600" b="1" dirty="0">
                <a:solidFill>
                  <a:schemeClr val="tx2"/>
                </a:solidFill>
                <a:latin typeface="メイリオ" panose="020B0604030504040204" pitchFamily="50" charset="-128"/>
                <a:ea typeface="メイリオ" panose="020B0604030504040204" pitchFamily="50" charset="-128"/>
              </a:rPr>
              <a:t>　 ①１月</a:t>
            </a:r>
            <a:r>
              <a:rPr lang="en-US" altLang="ja-JP" sz="1600" b="1" dirty="0">
                <a:solidFill>
                  <a:schemeClr val="tx2"/>
                </a:solidFill>
                <a:latin typeface="メイリオ" panose="020B0604030504040204" pitchFamily="50" charset="-128"/>
                <a:ea typeface="メイリオ" panose="020B0604030504040204" pitchFamily="50" charset="-128"/>
              </a:rPr>
              <a:t>24</a:t>
            </a:r>
            <a:r>
              <a:rPr lang="ja-JP" altLang="en-US" sz="1600" b="1" dirty="0">
                <a:solidFill>
                  <a:schemeClr val="tx2"/>
                </a:solidFill>
                <a:latin typeface="メイリオ" panose="020B0604030504040204" pitchFamily="50" charset="-128"/>
                <a:ea typeface="メイリオ" panose="020B0604030504040204" pitchFamily="50" charset="-128"/>
              </a:rPr>
              <a:t>日、②１月</a:t>
            </a:r>
            <a:r>
              <a:rPr lang="en-US" altLang="ja-JP" sz="1600" b="1" dirty="0">
                <a:solidFill>
                  <a:schemeClr val="tx2"/>
                </a:solidFill>
                <a:latin typeface="メイリオ" panose="020B0604030504040204" pitchFamily="50" charset="-128"/>
                <a:ea typeface="メイリオ" panose="020B0604030504040204" pitchFamily="50" charset="-128"/>
              </a:rPr>
              <a:t>29</a:t>
            </a:r>
            <a:r>
              <a:rPr lang="ja-JP" altLang="en-US" sz="1600" b="1" dirty="0">
                <a:solidFill>
                  <a:schemeClr val="tx2"/>
                </a:solidFill>
                <a:latin typeface="メイリオ" panose="020B0604030504040204" pitchFamily="50" charset="-128"/>
                <a:ea typeface="メイリオ" panose="020B0604030504040204" pitchFamily="50" charset="-128"/>
              </a:rPr>
              <a:t>日、③２月７日　➡　扱いは自民党厚生労働部会へ</a:t>
            </a:r>
            <a:endParaRPr lang="en-US" altLang="ja-JP" sz="1600" b="1" dirty="0">
              <a:solidFill>
                <a:schemeClr val="tx2"/>
              </a:solidFill>
              <a:latin typeface="メイリオ" panose="020B0604030504040204" pitchFamily="50" charset="-128"/>
              <a:ea typeface="メイリオ" panose="020B0604030504040204" pitchFamily="50" charset="-128"/>
            </a:endParaRPr>
          </a:p>
          <a:p>
            <a:pPr algn="just">
              <a:lnSpc>
                <a:spcPts val="1500"/>
              </a:lnSpc>
            </a:pPr>
            <a:endParaRPr lang="en-US" altLang="ja-JP" sz="1600" b="1" dirty="0">
              <a:solidFill>
                <a:schemeClr val="tx2"/>
              </a:solidFill>
              <a:latin typeface="メイリオ" panose="020B0604030504040204" pitchFamily="50" charset="-128"/>
              <a:ea typeface="メイリオ" panose="020B0604030504040204" pitchFamily="50" charset="-128"/>
            </a:endParaRPr>
          </a:p>
          <a:p>
            <a:pPr marL="273050" indent="-273050" algn="just">
              <a:lnSpc>
                <a:spcPts val="20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閣議決定（３月中旬）</a:t>
            </a:r>
            <a:endParaRPr lang="en-US" altLang="ja-JP" sz="1600" b="1" dirty="0">
              <a:solidFill>
                <a:schemeClr val="tx2"/>
              </a:solidFill>
              <a:latin typeface="メイリオ" panose="020B0604030504040204" pitchFamily="50" charset="-128"/>
              <a:ea typeface="メイリオ" panose="020B0604030504040204" pitchFamily="50" charset="-128"/>
            </a:endParaRPr>
          </a:p>
          <a:p>
            <a:pPr algn="just">
              <a:lnSpc>
                <a:spcPts val="2000"/>
              </a:lnSpc>
            </a:pPr>
            <a:r>
              <a:rPr lang="ja-JP" altLang="en-US" sz="1400" b="1" dirty="0">
                <a:solidFill>
                  <a:schemeClr val="tx2"/>
                </a:solidFill>
                <a:latin typeface="メイリオ" panose="020B0604030504040204" pitchFamily="50" charset="-128"/>
                <a:ea typeface="メイリオ" panose="020B0604030504040204" pitchFamily="50" charset="-128"/>
              </a:rPr>
              <a:t>    「社会経済の変化を踏まえた年金制度の機能強化のための国民年金法等の一部改正案（仮称）」</a:t>
            </a:r>
            <a:endParaRPr lang="en-US" altLang="ja-JP" sz="1400" b="1" dirty="0">
              <a:solidFill>
                <a:schemeClr val="tx2"/>
              </a:solidFill>
              <a:latin typeface="メイリオ" panose="020B0604030504040204" pitchFamily="50" charset="-128"/>
              <a:ea typeface="メイリオ" panose="020B0604030504040204" pitchFamily="50" charset="-128"/>
            </a:endParaRPr>
          </a:p>
          <a:p>
            <a:pPr marL="273050" indent="-273050" algn="just">
              <a:lnSpc>
                <a:spcPts val="1500"/>
              </a:lnSpc>
              <a:buFont typeface="Wingdings" panose="05000000000000000000" pitchFamily="2" charset="2"/>
              <a:buChar char="u"/>
            </a:pPr>
            <a:endParaRPr lang="en-US" altLang="ja-JP" sz="1600" b="1" dirty="0">
              <a:solidFill>
                <a:schemeClr val="tx2"/>
              </a:solidFill>
              <a:latin typeface="メイリオ" panose="020B0604030504040204" pitchFamily="50" charset="-128"/>
              <a:ea typeface="メイリオ" panose="020B0604030504040204" pitchFamily="50" charset="-128"/>
            </a:endParaRPr>
          </a:p>
          <a:p>
            <a:pPr marL="273050" indent="-273050" algn="just">
              <a:lnSpc>
                <a:spcPts val="15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国会提出（３月中・下旬）</a:t>
            </a:r>
            <a:endParaRPr lang="en-US" altLang="ja-JP" sz="1600" b="1" dirty="0">
              <a:solidFill>
                <a:schemeClr val="tx2"/>
              </a:solidFill>
              <a:latin typeface="メイリオ" panose="020B0604030504040204" pitchFamily="50" charset="-128"/>
              <a:ea typeface="メイリオ" panose="020B0604030504040204" pitchFamily="50" charset="-128"/>
            </a:endParaRPr>
          </a:p>
          <a:p>
            <a:pPr marL="273050" indent="-273050" algn="just">
              <a:lnSpc>
                <a:spcPts val="1500"/>
              </a:lnSpc>
              <a:buFont typeface="Wingdings" panose="05000000000000000000" pitchFamily="2" charset="2"/>
              <a:buChar char="u"/>
            </a:pPr>
            <a:endParaRPr lang="en-US" altLang="ja-JP" sz="1600" b="1" dirty="0">
              <a:solidFill>
                <a:schemeClr val="tx2"/>
              </a:solidFill>
              <a:latin typeface="メイリオ" panose="020B0604030504040204" pitchFamily="50" charset="-128"/>
              <a:ea typeface="メイリオ" panose="020B0604030504040204" pitchFamily="50" charset="-128"/>
            </a:endParaRPr>
          </a:p>
          <a:p>
            <a:pPr marL="273050" indent="-273050" algn="just">
              <a:lnSpc>
                <a:spcPts val="20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重要法案として先に本会議での趣旨説明（早ければ連休前・後）もしくは直ちに厚生労働委員会に付託（石橋みちひろ参議院議員、山井和則衆議院議員）され審議</a:t>
            </a:r>
            <a:endParaRPr lang="en-US" altLang="ja-JP" sz="1600" b="1" dirty="0">
              <a:solidFill>
                <a:schemeClr val="tx2"/>
              </a:solidFill>
              <a:latin typeface="メイリオ" panose="020B0604030504040204" pitchFamily="50" charset="-128"/>
              <a:ea typeface="メイリオ" panose="020B0604030504040204" pitchFamily="50" charset="-128"/>
            </a:endParaRPr>
          </a:p>
          <a:p>
            <a:pPr algn="just">
              <a:lnSpc>
                <a:spcPts val="1500"/>
              </a:lnSpc>
            </a:pPr>
            <a:endParaRPr lang="en-US" altLang="ja-JP" sz="1600" b="1" dirty="0">
              <a:solidFill>
                <a:schemeClr val="tx2"/>
              </a:solidFill>
              <a:latin typeface="メイリオ" panose="020B0604030504040204" pitchFamily="50" charset="-128"/>
              <a:ea typeface="メイリオ" panose="020B0604030504040204" pitchFamily="50" charset="-128"/>
            </a:endParaRPr>
          </a:p>
          <a:p>
            <a:pPr marL="273050" indent="-273050" algn="just">
              <a:lnSpc>
                <a:spcPts val="1500"/>
              </a:lnSpc>
              <a:buFont typeface="Wingdings" panose="05000000000000000000" pitchFamily="2" charset="2"/>
              <a:buChar char="u"/>
            </a:pPr>
            <a:r>
              <a:rPr lang="ja-JP" altLang="en-US" sz="1600" b="1" dirty="0">
                <a:solidFill>
                  <a:schemeClr val="tx2"/>
                </a:solidFill>
                <a:latin typeface="メイリオ" panose="020B0604030504040204" pitchFamily="50" charset="-128"/>
                <a:ea typeface="メイリオ" panose="020B0604030504040204" pitchFamily="50" charset="-128"/>
              </a:rPr>
              <a:t>会期の延長がなければ参議院議員選挙の投開票日は７月</a:t>
            </a:r>
            <a:r>
              <a:rPr lang="en-US" altLang="ja-JP" sz="1600" b="1" dirty="0">
                <a:solidFill>
                  <a:schemeClr val="tx2"/>
                </a:solidFill>
                <a:latin typeface="メイリオ" panose="020B0604030504040204" pitchFamily="50" charset="-128"/>
                <a:ea typeface="メイリオ" panose="020B0604030504040204" pitchFamily="50" charset="-128"/>
              </a:rPr>
              <a:t>20</a:t>
            </a:r>
            <a:r>
              <a:rPr lang="ja-JP" altLang="en-US" sz="1600" b="1" dirty="0">
                <a:solidFill>
                  <a:schemeClr val="tx2"/>
                </a:solidFill>
                <a:latin typeface="メイリオ" panose="020B0604030504040204" pitchFamily="50" charset="-128"/>
                <a:ea typeface="メイリオ" panose="020B0604030504040204" pitchFamily="50" charset="-128"/>
              </a:rPr>
              <a:t>日に予定</a:t>
            </a:r>
            <a:endParaRPr lang="en-US" altLang="ja-JP" sz="1600" b="1" dirty="0">
              <a:solidFill>
                <a:schemeClr val="tx2"/>
              </a:solidFill>
              <a:latin typeface="メイリオ" panose="020B0604030504040204" pitchFamily="50" charset="-128"/>
              <a:ea typeface="メイリオ" panose="020B0604030504040204" pitchFamily="50" charset="-128"/>
            </a:endParaRPr>
          </a:p>
          <a:p>
            <a:pPr marL="273050" indent="-273050" algn="just">
              <a:lnSpc>
                <a:spcPts val="1800"/>
              </a:lnSpc>
              <a:buFont typeface="Wingdings" panose="05000000000000000000" pitchFamily="2" charset="2"/>
              <a:buChar char="u"/>
            </a:pPr>
            <a:endParaRPr lang="en-US" altLang="ja-JP" sz="1600" b="1" dirty="0">
              <a:solidFill>
                <a:schemeClr val="accent3"/>
              </a:solidFill>
              <a:latin typeface="メイリオ" panose="020B0604030504040204" pitchFamily="50" charset="-128"/>
              <a:ea typeface="メイリオ" panose="020B0604030504040204" pitchFamily="50" charset="-128"/>
            </a:endParaRPr>
          </a:p>
        </p:txBody>
      </p:sp>
      <p:pic>
        <p:nvPicPr>
          <p:cNvPr id="1026" name="Picture 2" descr="国会議事堂のイラスト | 無料フリーイラスト素材集【Frame illust】">
            <a:extLst>
              <a:ext uri="{FF2B5EF4-FFF2-40B4-BE49-F238E27FC236}">
                <a16:creationId xmlns:a16="http://schemas.microsoft.com/office/drawing/2014/main" id="{C0855B15-9E66-300F-F356-A962B6430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892" y="4482297"/>
            <a:ext cx="2187063" cy="218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462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582F8A3-1D5A-45F6-8851-30FB12846BF1}"/>
              </a:ext>
            </a:extLst>
          </p:cNvPr>
          <p:cNvSpPr>
            <a:spLocks noGrp="1"/>
          </p:cNvSpPr>
          <p:nvPr>
            <p:ph type="title"/>
          </p:nvPr>
        </p:nvSpPr>
        <p:spPr>
          <a:xfrm>
            <a:off x="632520" y="2348880"/>
            <a:ext cx="8640960" cy="1080000"/>
          </a:xfrm>
          <a:solidFill>
            <a:schemeClr val="bg1"/>
          </a:solidFill>
        </p:spPr>
        <p:txBody>
          <a:bodyPr>
            <a:noAutofit/>
          </a:bodyPr>
          <a:lstStyle/>
          <a:p>
            <a:pPr>
              <a:lnSpc>
                <a:spcPct val="150000"/>
              </a:lnSpc>
              <a:spcBef>
                <a:spcPts val="1800"/>
              </a:spcBef>
              <a:spcAft>
                <a:spcPts val="1200"/>
              </a:spcAft>
            </a:pPr>
            <a:r>
              <a:rPr lang="ja-JP" altLang="en-US" sz="2800" b="1" dirty="0">
                <a:latin typeface="+mn-ea"/>
                <a:cs typeface="メイリオ" pitchFamily="50" charset="-128"/>
              </a:rPr>
              <a:t>６．年金改革に対する認識</a:t>
            </a:r>
            <a:endParaRPr lang="en-US" altLang="ja-JP" sz="2800" b="1" dirty="0">
              <a:latin typeface="+mn-ea"/>
              <a:cs typeface="メイリオ" pitchFamily="50" charset="-128"/>
            </a:endParaRPr>
          </a:p>
        </p:txBody>
      </p:sp>
      <p:sp>
        <p:nvSpPr>
          <p:cNvPr id="3" name="フッター プレースホルダー 2">
            <a:extLst>
              <a:ext uri="{FF2B5EF4-FFF2-40B4-BE49-F238E27FC236}">
                <a16:creationId xmlns:a16="http://schemas.microsoft.com/office/drawing/2014/main" id="{EE5E053C-5EFD-4169-9B5A-CE23D523D7A2}"/>
              </a:ext>
            </a:extLst>
          </p:cNvPr>
          <p:cNvSpPr>
            <a:spLocks noGrp="1"/>
          </p:cNvSpPr>
          <p:nvPr>
            <p:ph type="ftr" sz="quarter" idx="10"/>
          </p:nvPr>
        </p:nvSpPr>
        <p:spPr/>
        <p:txBody>
          <a:bodyPr/>
          <a:lstStyle/>
          <a:p>
            <a:r>
              <a:rPr lang="en-US" altLang="ja-JP"/>
              <a:t>© </a:t>
            </a:r>
            <a:r>
              <a:rPr lang="ja-JP" altLang="en-US"/>
              <a:t>ワーク・ライフ・サポート大泉</a:t>
            </a:r>
            <a:endParaRPr lang="ja-JP" altLang="en-US" dirty="0"/>
          </a:p>
        </p:txBody>
      </p:sp>
      <p:sp>
        <p:nvSpPr>
          <p:cNvPr id="4" name="スライド番号プレースホルダー 3">
            <a:extLst>
              <a:ext uri="{FF2B5EF4-FFF2-40B4-BE49-F238E27FC236}">
                <a16:creationId xmlns:a16="http://schemas.microsoft.com/office/drawing/2014/main" id="{34A342D7-F097-48C5-9F76-C565F179980A}"/>
              </a:ext>
            </a:extLst>
          </p:cNvPr>
          <p:cNvSpPr>
            <a:spLocks noGrp="1"/>
          </p:cNvSpPr>
          <p:nvPr>
            <p:ph type="sldNum" sz="quarter" idx="11"/>
          </p:nvPr>
        </p:nvSpPr>
        <p:spPr/>
        <p:txBody>
          <a:bodyPr/>
          <a:lstStyle/>
          <a:p>
            <a:fld id="{FB3508C7-2FE0-4945-9CBD-863E05F850D2}" type="slidenum">
              <a:rPr lang="ja-JP" altLang="en-US" smtClean="0"/>
              <a:pPr/>
              <a:t>44</a:t>
            </a:fld>
            <a:endParaRPr lang="ja-JP" altLang="en-US" dirty="0"/>
          </a:p>
        </p:txBody>
      </p:sp>
    </p:spTree>
    <p:extLst>
      <p:ext uri="{BB962C8B-B14F-4D97-AF65-F5344CB8AC3E}">
        <p14:creationId xmlns:p14="http://schemas.microsoft.com/office/powerpoint/2010/main" val="2253412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45</a:t>
            </a:fld>
            <a:endParaRPr lang="ja-JP" altLang="en-US" dirty="0"/>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1997009"/>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⑴　年金受給者の不安</a:t>
            </a:r>
            <a:endParaRPr kumimoji="1" lang="ja-JP" altLang="en-US" sz="1600" dirty="0">
              <a:solidFill>
                <a:schemeClr val="accent1"/>
              </a:solidFill>
              <a:latin typeface="+mj-ea"/>
              <a:ea typeface="+mj-ea"/>
            </a:endParaRPr>
          </a:p>
        </p:txBody>
      </p:sp>
      <p:sp>
        <p:nvSpPr>
          <p:cNvPr id="5" name="テキスト ボックス 4">
            <a:extLst>
              <a:ext uri="{FF2B5EF4-FFF2-40B4-BE49-F238E27FC236}">
                <a16:creationId xmlns:a16="http://schemas.microsoft.com/office/drawing/2014/main" id="{73C7F868-3CE1-5CC5-1992-BDA884BC302B}"/>
              </a:ext>
            </a:extLst>
          </p:cNvPr>
          <p:cNvSpPr txBox="1"/>
          <p:nvPr/>
        </p:nvSpPr>
        <p:spPr>
          <a:xfrm>
            <a:off x="564047" y="2335563"/>
            <a:ext cx="8704882" cy="1654302"/>
          </a:xfrm>
          <a:prstGeom prst="roundRect">
            <a:avLst/>
          </a:prstGeom>
          <a:solidFill>
            <a:srgbClr val="FFFBFB"/>
          </a:solidFill>
          <a:ln w="6350">
            <a:solidFill>
              <a:schemeClr val="accent4"/>
            </a:solidFill>
          </a:ln>
        </p:spPr>
        <p:txBody>
          <a:bodyPr wrap="square" rtlCol="0" anchor="ctr" anchorCtr="0">
            <a:noAutofit/>
          </a:bodyPr>
          <a:lstStyle/>
          <a:p>
            <a:pPr marL="285750" indent="-285750">
              <a:lnSpc>
                <a:spcPct val="1500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今後の</a:t>
            </a:r>
            <a:r>
              <a:rPr kumimoji="1" lang="ja-JP" altLang="en-US" sz="1400" dirty="0">
                <a:latin typeface="メイリオ" panose="020B0604030504040204" pitchFamily="50" charset="-128"/>
                <a:ea typeface="メイリオ" panose="020B0604030504040204" pitchFamily="50" charset="-128"/>
              </a:rPr>
              <a:t>年金</a:t>
            </a:r>
            <a:r>
              <a:rPr lang="ja-JP" altLang="en-US" sz="1400" dirty="0">
                <a:latin typeface="メイリオ" panose="020B0604030504040204" pitchFamily="50" charset="-128"/>
                <a:ea typeface="メイリオ" panose="020B0604030504040204" pitchFamily="50" charset="-128"/>
              </a:rPr>
              <a:t>額の減少　　　　　　</a:t>
            </a:r>
            <a:r>
              <a:rPr kumimoji="1" lang="ja-JP" altLang="en-US" sz="1400" dirty="0">
                <a:latin typeface="メイリオ" panose="020B0604030504040204" pitchFamily="50" charset="-128"/>
                <a:ea typeface="メイリオ" panose="020B0604030504040204" pitchFamily="50" charset="-128"/>
              </a:rPr>
              <a:t>　　➡　長生きすると年金額が減少するのではという懸念</a:t>
            </a:r>
            <a:endParaRPr lang="en-US" altLang="ja-JP" sz="1400" dirty="0">
              <a:latin typeface="メイリオ" panose="020B0604030504040204" pitchFamily="50" charset="-128"/>
              <a:ea typeface="メイリオ" panose="020B0604030504040204" pitchFamily="50" charset="-128"/>
            </a:endParaRPr>
          </a:p>
          <a:p>
            <a:pPr marL="285750" indent="-285750" algn="just">
              <a:lnSpc>
                <a:spcPct val="1500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制度の持続可能性　　　　　　　　　➡　年金制度が今後も維持できるのか不安</a:t>
            </a:r>
            <a:endParaRPr kumimoji="1" lang="en-US" altLang="ja-JP" sz="1400" dirty="0">
              <a:latin typeface="メイリオ" panose="020B0604030504040204" pitchFamily="50" charset="-128"/>
              <a:ea typeface="メイリオ" panose="020B0604030504040204" pitchFamily="50" charset="-128"/>
            </a:endParaRPr>
          </a:p>
          <a:p>
            <a:pPr marL="285750" indent="-285750" algn="just">
              <a:lnSpc>
                <a:spcPct val="1500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インフレーション　　　　　　　　　➡　物価上昇に伴い年金が実質的に目減りするリスク</a:t>
            </a:r>
            <a:endParaRPr lang="en-US" altLang="ja-JP" sz="1400" dirty="0">
              <a:latin typeface="メイリオ" panose="020B0604030504040204" pitchFamily="50" charset="-128"/>
              <a:ea typeface="メイリオ" panose="020B0604030504040204" pitchFamily="50" charset="-128"/>
            </a:endParaRPr>
          </a:p>
          <a:p>
            <a:pPr marL="285750" indent="-285750" algn="just">
              <a:lnSpc>
                <a:spcPct val="1500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医療費などの負担　　　　　　　　　➡　高齢期の医療費が年金でどの程度カバーされるのか不安</a:t>
            </a:r>
            <a:endParaRPr kumimoji="1" lang="en-US" altLang="ja-JP" sz="1400" dirty="0">
              <a:latin typeface="メイリオ" panose="020B0604030504040204" pitchFamily="50" charset="-128"/>
              <a:ea typeface="メイリオ" panose="020B0604030504040204" pitchFamily="50" charset="-128"/>
            </a:endParaRPr>
          </a:p>
          <a:p>
            <a:pPr marL="285750" indent="-285750" algn="just">
              <a:lnSpc>
                <a:spcPct val="1500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相続問題　　　　　　　　　　　　　➡　年金受給者が亡くなった際の遺族への影響</a:t>
            </a:r>
            <a:endParaRPr kumimoji="1" lang="en-US" altLang="ja-JP"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AD9D20D-0463-37ED-FDC2-6688E515E8FE}"/>
              </a:ext>
            </a:extLst>
          </p:cNvPr>
          <p:cNvSpPr txBox="1"/>
          <p:nvPr/>
        </p:nvSpPr>
        <p:spPr>
          <a:xfrm>
            <a:off x="599282" y="4207771"/>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⑵　現役世代（被保険者）の不安</a:t>
            </a:r>
            <a:endParaRPr kumimoji="1" lang="ja-JP" altLang="en-US" sz="1600" dirty="0">
              <a:solidFill>
                <a:schemeClr val="accent1"/>
              </a:solidFill>
              <a:latin typeface="+mj-ea"/>
              <a:ea typeface="+mj-ea"/>
            </a:endParaRPr>
          </a:p>
        </p:txBody>
      </p:sp>
      <p:sp>
        <p:nvSpPr>
          <p:cNvPr id="7" name="テキスト ボックス 6">
            <a:extLst>
              <a:ext uri="{FF2B5EF4-FFF2-40B4-BE49-F238E27FC236}">
                <a16:creationId xmlns:a16="http://schemas.microsoft.com/office/drawing/2014/main" id="{0920ECAB-0D68-F46F-E0A9-8EE2C0A8A2E5}"/>
              </a:ext>
            </a:extLst>
          </p:cNvPr>
          <p:cNvSpPr txBox="1"/>
          <p:nvPr/>
        </p:nvSpPr>
        <p:spPr>
          <a:xfrm>
            <a:off x="600559" y="4561524"/>
            <a:ext cx="8704882" cy="1675788"/>
          </a:xfrm>
          <a:prstGeom prst="roundRect">
            <a:avLst/>
          </a:prstGeom>
          <a:solidFill>
            <a:srgbClr val="F5FAFD"/>
          </a:solidFill>
          <a:ln w="6350">
            <a:solidFill>
              <a:schemeClr val="tx2"/>
            </a:solidFill>
          </a:ln>
        </p:spPr>
        <p:txBody>
          <a:bodyPr wrap="square" rtlCol="0" anchor="ctr" anchorCtr="0">
            <a:noAutofit/>
          </a:bodyPr>
          <a:lstStyle/>
          <a:p>
            <a:pPr marL="285750" indent="-285750">
              <a:lnSpc>
                <a:spcPct val="1500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将来の年金受給額　　　　　　　　　➡　自分が受け取る年金額が不足するのではという心配</a:t>
            </a:r>
            <a:endParaRPr lang="en-US" altLang="ja-JP" sz="1400" dirty="0">
              <a:latin typeface="メイリオ" panose="020B0604030504040204" pitchFamily="50" charset="-128"/>
              <a:ea typeface="メイリオ" panose="020B0604030504040204" pitchFamily="50" charset="-128"/>
            </a:endParaRPr>
          </a:p>
          <a:p>
            <a:pPr marL="285750" indent="-285750" algn="just">
              <a:lnSpc>
                <a:spcPct val="1500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年金制度の信頼性　　　　　　　　　➡　</a:t>
            </a:r>
            <a:r>
              <a:rPr lang="ja-JP" altLang="en-US" sz="1400" dirty="0">
                <a:latin typeface="メイリオ" panose="020B0604030504040204" pitchFamily="50" charset="-128"/>
                <a:ea typeface="メイリオ" panose="020B0604030504040204" pitchFamily="50" charset="-128"/>
              </a:rPr>
              <a:t>政府や制度への信頼感の欠如</a:t>
            </a:r>
            <a:endParaRPr kumimoji="1" lang="en-US" altLang="ja-JP" sz="1400" dirty="0">
              <a:latin typeface="メイリオ" panose="020B0604030504040204" pitchFamily="50" charset="-128"/>
              <a:ea typeface="メイリオ" panose="020B0604030504040204" pitchFamily="50" charset="-128"/>
            </a:endParaRPr>
          </a:p>
          <a:p>
            <a:pPr marL="285750" indent="-285750" algn="just">
              <a:lnSpc>
                <a:spcPct val="1500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高齢化社会の影響　　　　　　　　　➡　自分たちの負担が増加することへの不安</a:t>
            </a:r>
            <a:endParaRPr lang="en-US" altLang="ja-JP" sz="1400" dirty="0">
              <a:latin typeface="メイリオ" panose="020B0604030504040204" pitchFamily="50" charset="-128"/>
              <a:ea typeface="メイリオ" panose="020B0604030504040204" pitchFamily="50" charset="-128"/>
            </a:endParaRPr>
          </a:p>
          <a:p>
            <a:pPr marL="285750" indent="-285750" algn="just">
              <a:lnSpc>
                <a:spcPct val="1500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貯蓄の不足　　　　　　　　　　　　➡　長年金だけで生活できるかどうかの不安</a:t>
            </a:r>
            <a:endParaRPr kumimoji="1" lang="en-US" altLang="ja-JP" sz="1400" dirty="0">
              <a:latin typeface="メイリオ" panose="020B0604030504040204" pitchFamily="50" charset="-128"/>
              <a:ea typeface="メイリオ" panose="020B0604030504040204" pitchFamily="50" charset="-128"/>
            </a:endParaRPr>
          </a:p>
          <a:p>
            <a:pPr marL="285750" indent="-285750" algn="just">
              <a:lnSpc>
                <a:spcPct val="1500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制度の改革　　　　　　　　　　　　➡　年金制度の変更や改革が自身にどのように影響するか不安</a:t>
            </a:r>
            <a:endParaRPr kumimoji="1" lang="en-US" altLang="ja-JP"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F559CA18-6382-D786-C88E-9FC232788B56}"/>
              </a:ext>
            </a:extLst>
          </p:cNvPr>
          <p:cNvSpPr txBox="1"/>
          <p:nvPr/>
        </p:nvSpPr>
        <p:spPr>
          <a:xfrm>
            <a:off x="571989" y="800708"/>
            <a:ext cx="8704880" cy="1087348"/>
          </a:xfrm>
          <a:prstGeom prst="roundRect">
            <a:avLst/>
          </a:prstGeom>
          <a:solidFill>
            <a:srgbClr val="EFF8E4"/>
          </a:solidFill>
          <a:ln w="6350">
            <a:solidFill>
              <a:srgbClr val="95D153"/>
            </a:solidFill>
          </a:ln>
        </p:spPr>
        <p:txBody>
          <a:bodyPr wrap="square" rtlCol="0" anchor="ctr" anchorCtr="0">
            <a:noAutofit/>
          </a:bodyPr>
          <a:lstStyle/>
          <a:p>
            <a:pPr algn="ctr">
              <a:lnSpc>
                <a:spcPts val="1700"/>
              </a:lnSpc>
            </a:pPr>
            <a:r>
              <a:rPr lang="ja-JP" altLang="en-US" sz="1600" b="1" dirty="0">
                <a:latin typeface="メイリオ" panose="020B0604030504040204" pitchFamily="50" charset="-128"/>
                <a:ea typeface="メイリオ" panose="020B0604030504040204" pitchFamily="50" charset="-128"/>
              </a:rPr>
              <a:t>年金に対する各種世論調査データを生成</a:t>
            </a:r>
            <a:r>
              <a:rPr lang="en-US" altLang="ja-JP" sz="1600" b="1" dirty="0">
                <a:latin typeface="メイリオ" panose="020B0604030504040204" pitchFamily="50" charset="-128"/>
                <a:ea typeface="メイリオ" panose="020B0604030504040204" pitchFamily="50" charset="-128"/>
              </a:rPr>
              <a:t>AI</a:t>
            </a:r>
            <a:r>
              <a:rPr lang="ja-JP" altLang="en-US" sz="1600" b="1" dirty="0">
                <a:latin typeface="メイリオ" panose="020B0604030504040204" pitchFamily="50" charset="-128"/>
                <a:ea typeface="メイリオ" panose="020B0604030504040204" pitchFamily="50" charset="-128"/>
              </a:rPr>
              <a:t>（チャット</a:t>
            </a:r>
            <a:r>
              <a:rPr lang="en-US" altLang="ja-JP" sz="1600" b="1" dirty="0">
                <a:latin typeface="メイリオ" panose="020B0604030504040204" pitchFamily="50" charset="-128"/>
                <a:ea typeface="メイリオ" panose="020B0604030504040204" pitchFamily="50" charset="-128"/>
              </a:rPr>
              <a:t>GPT</a:t>
            </a:r>
            <a:r>
              <a:rPr lang="ja-JP" altLang="en-US" sz="1600" b="1" dirty="0">
                <a:latin typeface="メイリオ" panose="020B0604030504040204" pitchFamily="50" charset="-128"/>
                <a:ea typeface="メイリオ" panose="020B0604030504040204" pitchFamily="50" charset="-128"/>
              </a:rPr>
              <a:t>）に整理させてみた</a:t>
            </a:r>
            <a:endParaRPr lang="en-US" altLang="ja-JP" sz="1600" b="1" dirty="0">
              <a:latin typeface="メイリオ" panose="020B0604030504040204" pitchFamily="50" charset="-128"/>
              <a:ea typeface="メイリオ" panose="020B0604030504040204" pitchFamily="50" charset="-128"/>
            </a:endParaRPr>
          </a:p>
          <a:p>
            <a:pPr>
              <a:lnSpc>
                <a:spcPts val="17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2023</a:t>
            </a:r>
            <a:r>
              <a:rPr lang="ja-JP" altLang="en-US" sz="1200" dirty="0">
                <a:latin typeface="メイリオ" panose="020B0604030504040204" pitchFamily="50" charset="-128"/>
                <a:ea typeface="メイリオ" panose="020B0604030504040204" pitchFamily="50" charset="-128"/>
              </a:rPr>
              <a:t>年「日本の年金制度に関する世論調査」（一般社団法人年金制度研究所）</a:t>
            </a:r>
            <a:endParaRPr lang="en-US" altLang="ja-JP" sz="1200" dirty="0">
              <a:latin typeface="メイリオ" panose="020B0604030504040204" pitchFamily="50" charset="-128"/>
              <a:ea typeface="メイリオ" panose="020B0604030504040204" pitchFamily="50" charset="-128"/>
            </a:endParaRPr>
          </a:p>
          <a:p>
            <a:pPr>
              <a:lnSpc>
                <a:spcPts val="17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2022</a:t>
            </a:r>
            <a:r>
              <a:rPr lang="ja-JP" altLang="en-US" sz="1200" dirty="0">
                <a:latin typeface="メイリオ" panose="020B0604030504040204" pitchFamily="50" charset="-128"/>
                <a:ea typeface="メイリオ" panose="020B0604030504040204" pitchFamily="50" charset="-128"/>
              </a:rPr>
              <a:t>年「高齢社会白書」（内閣府）</a:t>
            </a:r>
            <a:endParaRPr lang="en-US" altLang="ja-JP" sz="1200" dirty="0">
              <a:latin typeface="メイリオ" panose="020B0604030504040204" pitchFamily="50" charset="-128"/>
              <a:ea typeface="メイリオ" panose="020B0604030504040204" pitchFamily="50" charset="-128"/>
            </a:endParaRPr>
          </a:p>
          <a:p>
            <a:pPr>
              <a:lnSpc>
                <a:spcPts val="17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2023</a:t>
            </a:r>
            <a:r>
              <a:rPr lang="ja-JP" altLang="en-US" sz="1200" dirty="0">
                <a:latin typeface="メイリオ" panose="020B0604030504040204" pitchFamily="50" charset="-128"/>
                <a:ea typeface="メイリオ" panose="020B0604030504040204" pitchFamily="50" charset="-128"/>
              </a:rPr>
              <a:t>年「年金に関する意識調査」（年金に関する意識実態調査）</a:t>
            </a:r>
            <a:endParaRPr lang="en-US" altLang="ja-JP" sz="1200" dirty="0">
              <a:latin typeface="メイリオ" panose="020B0604030504040204" pitchFamily="50" charset="-128"/>
              <a:ea typeface="メイリオ" panose="020B0604030504040204" pitchFamily="50" charset="-128"/>
            </a:endParaRPr>
          </a:p>
        </p:txBody>
      </p:sp>
      <p:sp>
        <p:nvSpPr>
          <p:cNvPr id="11" name="タイトル 3">
            <a:extLst>
              <a:ext uri="{FF2B5EF4-FFF2-40B4-BE49-F238E27FC236}">
                <a16:creationId xmlns:a16="http://schemas.microsoft.com/office/drawing/2014/main" id="{898E3D3D-36D8-9EA5-9B49-03897494D15B}"/>
              </a:ext>
            </a:extLst>
          </p:cNvPr>
          <p:cNvSpPr>
            <a:spLocks noGrp="1"/>
          </p:cNvSpPr>
          <p:nvPr>
            <p:ph type="title"/>
          </p:nvPr>
        </p:nvSpPr>
        <p:spPr>
          <a:xfrm>
            <a:off x="272480" y="152636"/>
            <a:ext cx="9361040" cy="396044"/>
          </a:xfrm>
        </p:spPr>
        <p:txBody>
          <a:bodyPr/>
          <a:lstStyle/>
          <a:p>
            <a:pPr>
              <a:lnSpc>
                <a:spcPct val="150000"/>
              </a:lnSpc>
              <a:spcBef>
                <a:spcPts val="1800"/>
              </a:spcBef>
              <a:spcAft>
                <a:spcPts val="1200"/>
              </a:spcAft>
            </a:pPr>
            <a:r>
              <a:rPr lang="ja-JP" altLang="en-US" sz="2400" b="1" dirty="0">
                <a:solidFill>
                  <a:schemeClr val="tx2"/>
                </a:solidFill>
                <a:latin typeface="+mn-ea"/>
                <a:cs typeface="メイリオ" pitchFamily="50" charset="-128"/>
              </a:rPr>
              <a:t>６．年金改革に対する認識</a:t>
            </a:r>
            <a:endParaRPr lang="en-US" altLang="ja-JP" sz="2400" b="1" dirty="0">
              <a:solidFill>
                <a:schemeClr val="tx2"/>
              </a:solidFill>
              <a:latin typeface="+mn-ea"/>
              <a:cs typeface="メイリオ" pitchFamily="50" charset="-128"/>
            </a:endParaRPr>
          </a:p>
        </p:txBody>
      </p:sp>
      <p:sp>
        <p:nvSpPr>
          <p:cNvPr id="4" name="雲 3">
            <a:extLst>
              <a:ext uri="{FF2B5EF4-FFF2-40B4-BE49-F238E27FC236}">
                <a16:creationId xmlns:a16="http://schemas.microsoft.com/office/drawing/2014/main" id="{81808ED5-268E-01C4-2285-C39B3E21C2D2}"/>
              </a:ext>
            </a:extLst>
          </p:cNvPr>
          <p:cNvSpPr/>
          <p:nvPr/>
        </p:nvSpPr>
        <p:spPr bwMode="auto">
          <a:xfrm>
            <a:off x="6213140" y="1204867"/>
            <a:ext cx="2124000" cy="1077391"/>
          </a:xfrm>
          <a:prstGeom prst="cloud">
            <a:avLst/>
          </a:prstGeom>
          <a:solidFill>
            <a:schemeClr val="bg1">
              <a:lumMod val="95000"/>
            </a:schemeClr>
          </a:solidFill>
          <a:ln w="6350">
            <a:solidFill>
              <a:schemeClr val="tx1">
                <a:lumMod val="40000"/>
                <a:lumOff val="60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ctr">
              <a:spcBef>
                <a:spcPct val="0"/>
              </a:spcBef>
              <a:spcAft>
                <a:spcPts val="600"/>
              </a:spcAft>
            </a:pPr>
            <a:r>
              <a:rPr lang="ja-JP" altLang="en-US" sz="1400" dirty="0">
                <a:latin typeface="メイリオ" pitchFamily="50" charset="-128"/>
                <a:ea typeface="メイリオ" pitchFamily="50" charset="-128"/>
                <a:cs typeface="メイリオ" pitchFamily="50" charset="-128"/>
              </a:rPr>
              <a:t>世代を超えて</a:t>
            </a:r>
            <a:endParaRPr lang="en-US" altLang="ja-JP" sz="1400" dirty="0">
              <a:latin typeface="メイリオ" pitchFamily="50" charset="-128"/>
              <a:ea typeface="メイリオ" pitchFamily="50" charset="-128"/>
              <a:cs typeface="メイリオ" pitchFamily="50" charset="-128"/>
            </a:endParaRPr>
          </a:p>
          <a:p>
            <a:pPr algn="ctr">
              <a:spcBef>
                <a:spcPct val="0"/>
              </a:spcBef>
              <a:spcAft>
                <a:spcPts val="600"/>
              </a:spcAft>
            </a:pPr>
            <a:r>
              <a:rPr lang="ja-JP" altLang="en-US" sz="1400" dirty="0">
                <a:latin typeface="メイリオ" pitchFamily="50" charset="-128"/>
                <a:ea typeface="メイリオ" pitchFamily="50" charset="-128"/>
                <a:cs typeface="メイリオ" pitchFamily="50" charset="-128"/>
              </a:rPr>
              <a:t>共通する不安</a:t>
            </a:r>
            <a:endParaRPr kumimoji="1" lang="ja-JP" altLang="en-US" sz="14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131810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46</a:t>
            </a:fld>
            <a:endParaRPr lang="ja-JP" altLang="en-US" dirty="0"/>
          </a:p>
        </p:txBody>
      </p:sp>
      <p:sp>
        <p:nvSpPr>
          <p:cNvPr id="4" name="タイトル 3"/>
          <p:cNvSpPr>
            <a:spLocks noGrp="1"/>
          </p:cNvSpPr>
          <p:nvPr>
            <p:ph type="title"/>
          </p:nvPr>
        </p:nvSpPr>
        <p:spPr/>
        <p:txBody>
          <a:bodyPr/>
          <a:lstStyle/>
          <a:p>
            <a:pPr>
              <a:lnSpc>
                <a:spcPct val="150000"/>
              </a:lnSpc>
              <a:spcBef>
                <a:spcPts val="1800"/>
              </a:spcBef>
              <a:spcAft>
                <a:spcPts val="1200"/>
              </a:spcAft>
            </a:pPr>
            <a:r>
              <a:rPr lang="ja-JP" altLang="en-US" sz="2400" b="1" dirty="0">
                <a:solidFill>
                  <a:schemeClr val="tx2"/>
                </a:solidFill>
                <a:latin typeface="+mn-ea"/>
                <a:cs typeface="メイリオ" pitchFamily="50" charset="-128"/>
              </a:rPr>
              <a:t>６．年金改革に対する認識</a:t>
            </a:r>
            <a:endParaRPr lang="en-US" altLang="ja-JP" sz="2400" b="1" dirty="0">
              <a:solidFill>
                <a:schemeClr val="tx2"/>
              </a:solidFill>
              <a:latin typeface="+mn-ea"/>
              <a:cs typeface="メイリオ" pitchFamily="50" charset="-128"/>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764704"/>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⑶　年金制度改革をどのように認識するのか</a:t>
            </a:r>
            <a:endParaRPr kumimoji="1" lang="ja-JP" altLang="en-US" sz="1600" dirty="0">
              <a:solidFill>
                <a:schemeClr val="accent1"/>
              </a:solidFill>
              <a:latin typeface="+mj-ea"/>
              <a:ea typeface="+mj-ea"/>
            </a:endParaRPr>
          </a:p>
        </p:txBody>
      </p:sp>
      <p:sp>
        <p:nvSpPr>
          <p:cNvPr id="6" name="テキスト ボックス 5">
            <a:extLst>
              <a:ext uri="{FF2B5EF4-FFF2-40B4-BE49-F238E27FC236}">
                <a16:creationId xmlns:a16="http://schemas.microsoft.com/office/drawing/2014/main" id="{3C1467AA-7AA2-67EE-F19B-CCE6380B8D09}"/>
              </a:ext>
            </a:extLst>
          </p:cNvPr>
          <p:cNvSpPr txBox="1"/>
          <p:nvPr/>
        </p:nvSpPr>
        <p:spPr>
          <a:xfrm>
            <a:off x="600559" y="1196752"/>
            <a:ext cx="8704882" cy="4819451"/>
          </a:xfrm>
          <a:prstGeom prst="roundRect">
            <a:avLst/>
          </a:prstGeom>
          <a:solidFill>
            <a:srgbClr val="FFFBFB"/>
          </a:solidFill>
          <a:ln w="6350">
            <a:solidFill>
              <a:schemeClr val="accent4"/>
            </a:solidFill>
          </a:ln>
        </p:spPr>
        <p:txBody>
          <a:bodyPr wrap="square" rtlCol="0" anchor="ctr" anchorCtr="0">
            <a:noAutofit/>
          </a:bodyPr>
          <a:lstStyle/>
          <a:p>
            <a:pPr marL="285750" indent="-285750">
              <a:lnSpc>
                <a:spcPts val="20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現行年金制度の改革は、受給世代・現役世代の不安をある程度解消することにつながるものの、少子</a:t>
            </a:r>
            <a:r>
              <a:rPr lang="ja-JP" altLang="en-US"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高齢化や経済状況、就業形態の変化など、多くの変動要素があることに加え、世代間対立に避けつつ公平性を考慮する必要もあり、</a:t>
            </a:r>
            <a:r>
              <a:rPr kumimoji="1" lang="ja-JP" altLang="en-US" sz="1400" b="1" dirty="0">
                <a:solidFill>
                  <a:schemeClr val="accent3"/>
                </a:solidFill>
                <a:latin typeface="メイリオ" panose="020B0604030504040204" pitchFamily="50" charset="-128"/>
                <a:ea typeface="メイリオ" panose="020B0604030504040204" pitchFamily="50" charset="-128"/>
              </a:rPr>
              <a:t>全ての不安を完全に解消することは難しい</a:t>
            </a:r>
            <a:endParaRPr kumimoji="1" lang="en-US" altLang="ja-JP" sz="1400" b="1" dirty="0">
              <a:solidFill>
                <a:schemeClr val="accent3"/>
              </a:solidFill>
              <a:latin typeface="メイリオ" panose="020B0604030504040204" pitchFamily="50" charset="-128"/>
              <a:ea typeface="メイリオ" panose="020B0604030504040204" pitchFamily="50" charset="-128"/>
            </a:endParaRPr>
          </a:p>
          <a:p>
            <a:pPr>
              <a:lnSpc>
                <a:spcPts val="1000"/>
              </a:lnSpc>
            </a:pPr>
            <a:endParaRPr kumimoji="1" lang="en-US" altLang="ja-JP" sz="1400" dirty="0">
              <a:latin typeface="メイリオ" panose="020B0604030504040204" pitchFamily="50" charset="-128"/>
              <a:ea typeface="メイリオ" panose="020B0604030504040204" pitchFamily="50" charset="-128"/>
            </a:endParaRPr>
          </a:p>
          <a:p>
            <a:pPr marL="285750" indent="-285750">
              <a:lnSpc>
                <a:spcPts val="20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特別支給の老齢厚生年金が終了する一方で、高年齢者雇用安定法の努力義務である</a:t>
            </a:r>
            <a:r>
              <a:rPr lang="en-US" altLang="ja-JP" sz="1400" dirty="0">
                <a:latin typeface="メイリオ" panose="020B0604030504040204" pitchFamily="50" charset="-128"/>
                <a:ea typeface="メイリオ" panose="020B0604030504040204" pitchFamily="50" charset="-128"/>
              </a:rPr>
              <a:t>70</a:t>
            </a:r>
            <a:r>
              <a:rPr lang="ja-JP" altLang="en-US" sz="1400" dirty="0">
                <a:latin typeface="メイリオ" panose="020B0604030504040204" pitchFamily="50" charset="-128"/>
                <a:ea typeface="メイリオ" panose="020B0604030504040204" pitchFamily="50" charset="-128"/>
              </a:rPr>
              <a:t>歳までの就業機会確保策や継続的な業務委託契約の締結制度、フリーランス新法の制定、</a:t>
            </a:r>
            <a:r>
              <a:rPr lang="en-US" altLang="ja-JP" sz="1400" dirty="0" err="1">
                <a:latin typeface="メイリオ" panose="020B0604030504040204" pitchFamily="50" charset="-128"/>
                <a:ea typeface="メイリオ" panose="020B0604030504040204" pitchFamily="50" charset="-128"/>
              </a:rPr>
              <a:t>iDeCo</a:t>
            </a:r>
            <a:r>
              <a:rPr lang="ja-JP" altLang="en-US" sz="1400" dirty="0">
                <a:latin typeface="メイリオ" panose="020B0604030504040204" pitchFamily="50" charset="-128"/>
                <a:ea typeface="メイリオ" panose="020B0604030504040204" pitchFamily="50" charset="-128"/>
              </a:rPr>
              <a:t>や</a:t>
            </a:r>
            <a:r>
              <a:rPr lang="en-US" altLang="ja-JP" sz="1400" dirty="0">
                <a:latin typeface="メイリオ" panose="020B0604030504040204" pitchFamily="50" charset="-128"/>
                <a:ea typeface="メイリオ" panose="020B0604030504040204" pitchFamily="50" charset="-128"/>
              </a:rPr>
              <a:t>NISA</a:t>
            </a:r>
            <a:r>
              <a:rPr lang="ja-JP" altLang="en-US" sz="1400" dirty="0">
                <a:latin typeface="メイリオ" panose="020B0604030504040204" pitchFamily="50" charset="-128"/>
                <a:ea typeface="メイリオ" panose="020B0604030504040204" pitchFamily="50" charset="-128"/>
              </a:rPr>
              <a:t>など私的年金の充実施策などを鑑みると、政府は</a:t>
            </a:r>
            <a:r>
              <a:rPr lang="ja-JP" altLang="en-US" sz="1400" b="1" dirty="0">
                <a:solidFill>
                  <a:schemeClr val="accent3"/>
                </a:solidFill>
                <a:latin typeface="メイリオ" panose="020B0604030504040204" pitchFamily="50" charset="-128"/>
                <a:ea typeface="メイリオ" panose="020B0604030504040204" pitchFamily="50" charset="-128"/>
              </a:rPr>
              <a:t>年金支給開始年齢延長への環境を整えていると認識</a:t>
            </a:r>
            <a:endParaRPr lang="en-US" altLang="ja-JP" sz="1400" b="1" dirty="0">
              <a:solidFill>
                <a:schemeClr val="accent3"/>
              </a:solidFill>
              <a:latin typeface="メイリオ" panose="020B0604030504040204" pitchFamily="50" charset="-128"/>
              <a:ea typeface="メイリオ" panose="020B0604030504040204" pitchFamily="50" charset="-128"/>
            </a:endParaRPr>
          </a:p>
          <a:p>
            <a:pPr>
              <a:lnSpc>
                <a:spcPts val="1000"/>
              </a:lnSpc>
            </a:pPr>
            <a:endParaRPr lang="en-US" altLang="ja-JP" sz="1400" b="1" dirty="0">
              <a:latin typeface="メイリオ" panose="020B0604030504040204" pitchFamily="50" charset="-128"/>
              <a:ea typeface="メイリオ" panose="020B0604030504040204" pitchFamily="50" charset="-128"/>
            </a:endParaRPr>
          </a:p>
          <a:p>
            <a:pPr marL="285750" indent="-285750">
              <a:lnSpc>
                <a:spcPts val="20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年金制度のみに頼るのではなく、ベーシックインカムや医療・介護など</a:t>
            </a:r>
            <a:r>
              <a:rPr lang="ja-JP" altLang="en-US" sz="1400" b="1" dirty="0">
                <a:solidFill>
                  <a:schemeClr val="accent3"/>
                </a:solidFill>
                <a:latin typeface="メイリオ" panose="020B0604030504040204" pitchFamily="50" charset="-128"/>
                <a:ea typeface="メイリオ" panose="020B0604030504040204" pitchFamily="50" charset="-128"/>
              </a:rPr>
              <a:t>社会保障制度全般に係る政策検討</a:t>
            </a:r>
            <a:r>
              <a:rPr lang="ja-JP" altLang="en-US" sz="1400" dirty="0">
                <a:latin typeface="メイリオ" panose="020B0604030504040204" pitchFamily="50" charset="-128"/>
                <a:ea typeface="メイリオ" panose="020B0604030504040204" pitchFamily="50" charset="-128"/>
              </a:rPr>
              <a:t>が必要で、政治の役割の重要性を認識し、制度の透明性や公費負担の在り方を含め</a:t>
            </a:r>
            <a:r>
              <a:rPr lang="ja-JP" altLang="en-US" sz="1400" b="1" dirty="0">
                <a:solidFill>
                  <a:schemeClr val="accent3"/>
                </a:solidFill>
                <a:latin typeface="メイリオ" panose="020B0604030504040204" pitchFamily="50" charset="-128"/>
                <a:ea typeface="メイリオ" panose="020B0604030504040204" pitchFamily="50" charset="-128"/>
              </a:rPr>
              <a:t>税と保険料掛金の「集め方（負担）」と「使い方（分配）」について厳しくコミットする必要</a:t>
            </a:r>
            <a:r>
              <a:rPr lang="ja-JP" altLang="en-US" sz="1400" dirty="0">
                <a:latin typeface="メイリオ" panose="020B0604030504040204" pitchFamily="50" charset="-128"/>
                <a:ea typeface="メイリオ" panose="020B0604030504040204" pitchFamily="50" charset="-128"/>
              </a:rPr>
              <a:t>がある</a:t>
            </a:r>
            <a:endParaRPr lang="en-US" altLang="ja-JP" sz="1400" dirty="0">
              <a:latin typeface="メイリオ" panose="020B0604030504040204" pitchFamily="50" charset="-128"/>
              <a:ea typeface="メイリオ" panose="020B0604030504040204" pitchFamily="50" charset="-128"/>
            </a:endParaRPr>
          </a:p>
          <a:p>
            <a:pPr>
              <a:lnSpc>
                <a:spcPts val="1000"/>
              </a:lnSpc>
            </a:pPr>
            <a:endParaRPr lang="en-US" altLang="ja-JP" sz="1400" dirty="0">
              <a:latin typeface="メイリオ" panose="020B0604030504040204" pitchFamily="50" charset="-128"/>
              <a:ea typeface="メイリオ" panose="020B0604030504040204" pitchFamily="50" charset="-128"/>
            </a:endParaRPr>
          </a:p>
          <a:p>
            <a:pPr marL="285750" indent="-285750">
              <a:lnSpc>
                <a:spcPts val="20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当然ながら公助は、給付と負担（財源）の両面での政策的な検討が必要であり、ゆえに公助のみではなく</a:t>
            </a:r>
            <a:r>
              <a:rPr lang="ja-JP" altLang="en-US" sz="1400" b="1" dirty="0">
                <a:solidFill>
                  <a:schemeClr val="accent3"/>
                </a:solidFill>
                <a:latin typeface="メイリオ" panose="020B0604030504040204" pitchFamily="50" charset="-128"/>
                <a:ea typeface="メイリオ" panose="020B0604030504040204" pitchFamily="50" charset="-128"/>
              </a:rPr>
              <a:t>共助・自助の取り組みを支える</a:t>
            </a:r>
            <a:r>
              <a:rPr lang="ja-JP" altLang="en-US" sz="1400" dirty="0">
                <a:latin typeface="メイリオ" panose="020B0604030504040204" pitchFamily="50" charset="-128"/>
                <a:ea typeface="メイリオ" panose="020B0604030504040204" pitchFamily="50" charset="-128"/>
              </a:rPr>
              <a:t>政策の導入や、</a:t>
            </a:r>
            <a:r>
              <a:rPr lang="ja-JP" altLang="en-US" sz="1400" b="1" dirty="0">
                <a:solidFill>
                  <a:schemeClr val="accent3"/>
                </a:solidFill>
                <a:latin typeface="メイリオ" panose="020B0604030504040204" pitchFamily="50" charset="-128"/>
                <a:ea typeface="メイリオ" panose="020B0604030504040204" pitchFamily="50" charset="-128"/>
              </a:rPr>
              <a:t>企業・労働組合の社会的役割を踏まえた任務付けや支援</a:t>
            </a:r>
            <a:r>
              <a:rPr lang="ja-JP" altLang="en-US" sz="1400" dirty="0">
                <a:latin typeface="メイリオ" panose="020B0604030504040204" pitchFamily="50" charset="-128"/>
                <a:ea typeface="メイリオ" panose="020B0604030504040204" pitchFamily="50" charset="-128"/>
              </a:rPr>
              <a:t>も求められる</a:t>
            </a:r>
            <a:endParaRPr lang="en-US" altLang="ja-JP" sz="1400" dirty="0">
              <a:latin typeface="メイリオ" panose="020B0604030504040204" pitchFamily="50" charset="-128"/>
              <a:ea typeface="メイリオ" panose="020B0604030504040204" pitchFamily="50" charset="-128"/>
            </a:endParaRPr>
          </a:p>
          <a:p>
            <a:pPr>
              <a:lnSpc>
                <a:spcPts val="1000"/>
              </a:lnSpc>
            </a:pPr>
            <a:endParaRPr lang="en-US" altLang="ja-JP" sz="1400" dirty="0">
              <a:latin typeface="メイリオ" panose="020B0604030504040204" pitchFamily="50" charset="-128"/>
              <a:ea typeface="メイリオ" panose="020B0604030504040204" pitchFamily="50" charset="-128"/>
            </a:endParaRPr>
          </a:p>
          <a:p>
            <a:pPr marL="285750" indent="-285750">
              <a:lnSpc>
                <a:spcPts val="20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残念ながら</a:t>
            </a:r>
            <a:r>
              <a:rPr lang="en-US" altLang="ja-JP" sz="1400" dirty="0">
                <a:latin typeface="メイリオ" panose="020B0604030504040204" pitchFamily="50" charset="-128"/>
                <a:ea typeface="メイリオ" panose="020B0604030504040204" pitchFamily="50" charset="-128"/>
              </a:rPr>
              <a:t>2025</a:t>
            </a:r>
            <a:r>
              <a:rPr lang="ja-JP" altLang="en-US" sz="1400" dirty="0">
                <a:latin typeface="メイリオ" panose="020B0604030504040204" pitchFamily="50" charset="-128"/>
                <a:ea typeface="メイリオ" panose="020B0604030504040204" pitchFamily="50" charset="-128"/>
              </a:rPr>
              <a:t>年改正は多くの課題が先送りとなるようだ。負担と分配を含む議論を幅広く冷静に行いうるための</a:t>
            </a:r>
            <a:r>
              <a:rPr lang="ja-JP" altLang="en-US" sz="1400" b="1" dirty="0">
                <a:solidFill>
                  <a:schemeClr val="accent3"/>
                </a:solidFill>
                <a:latin typeface="メイリオ" panose="020B0604030504040204" pitchFamily="50" charset="-128"/>
                <a:ea typeface="メイリオ" panose="020B0604030504040204" pitchFamily="50" charset="-128"/>
              </a:rPr>
              <a:t>大前提は政治への信頼を取り戻すこと</a:t>
            </a:r>
            <a:r>
              <a:rPr lang="ja-JP" altLang="en-US" sz="1400" dirty="0">
                <a:latin typeface="メイリオ" panose="020B0604030504040204" pitchFamily="50" charset="-128"/>
                <a:ea typeface="メイリオ" panose="020B0604030504040204" pitchFamily="50" charset="-128"/>
              </a:rPr>
              <a:t>であり、そのための政治的環境を創るには衆議院に続き参議院においても緊張関係を作り出すことが必要 ➡ </a:t>
            </a:r>
            <a:r>
              <a:rPr lang="ja-JP" altLang="en-US" sz="1400" b="1" dirty="0">
                <a:solidFill>
                  <a:schemeClr val="accent3"/>
                </a:solidFill>
                <a:latin typeface="メイリオ" panose="020B0604030504040204" pitchFamily="50" charset="-128"/>
                <a:ea typeface="メイリオ" panose="020B0604030504040204" pitchFamily="50" charset="-128"/>
              </a:rPr>
              <a:t>組織内議員：吉川さおりの四選は必須</a:t>
            </a:r>
            <a:endParaRPr kumimoji="1" lang="en-US" altLang="ja-JP" sz="1400" b="1" dirty="0">
              <a:solidFill>
                <a:schemeClr val="accent3"/>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938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2480" y="296652"/>
            <a:ext cx="9361040" cy="396044"/>
          </a:xfrm>
        </p:spPr>
        <p:txBody>
          <a:bodyPr/>
          <a:lstStyle/>
          <a:p>
            <a:r>
              <a:rPr kumimoji="1" lang="ja-JP" altLang="en-US" dirty="0"/>
              <a:t>参考資料</a:t>
            </a:r>
          </a:p>
        </p:txBody>
      </p:sp>
      <p:sp>
        <p:nvSpPr>
          <p:cNvPr id="6" name="フッター プレースホルダー 5">
            <a:extLst>
              <a:ext uri="{FF2B5EF4-FFF2-40B4-BE49-F238E27FC236}">
                <a16:creationId xmlns:a16="http://schemas.microsoft.com/office/drawing/2014/main" id="{06B0E627-C714-4483-970F-5E0EE2CD5E28}"/>
              </a:ext>
            </a:extLst>
          </p:cNvPr>
          <p:cNvSpPr>
            <a:spLocks noGrp="1"/>
          </p:cNvSpPr>
          <p:nvPr>
            <p:ph type="ftr" sz="quarter" idx="10"/>
          </p:nvPr>
        </p:nvSpPr>
        <p:spPr/>
        <p:txBody>
          <a:bodyPr/>
          <a:lstStyle/>
          <a:p>
            <a:r>
              <a:rPr lang="en-US" altLang="ja-JP" sz="1100" dirty="0">
                <a:latin typeface="+mj-ea"/>
                <a:ea typeface="+mj-ea"/>
              </a:rPr>
              <a:t>© </a:t>
            </a:r>
            <a:r>
              <a:rPr lang="ja-JP" altLang="en-US" sz="1100" dirty="0">
                <a:latin typeface="+mj-ea"/>
                <a:ea typeface="+mj-ea"/>
              </a:rPr>
              <a:t>ワーク・ライフ・サポート大泉</a:t>
            </a:r>
            <a:endParaRPr lang="en-US" altLang="ja-JP" sz="1100" dirty="0">
              <a:latin typeface="+mj-ea"/>
              <a:ea typeface="+mj-ea"/>
            </a:endParaRPr>
          </a:p>
        </p:txBody>
      </p:sp>
      <p:sp>
        <p:nvSpPr>
          <p:cNvPr id="3" name="スライド番号プレースホルダー 2">
            <a:extLst>
              <a:ext uri="{FF2B5EF4-FFF2-40B4-BE49-F238E27FC236}">
                <a16:creationId xmlns:a16="http://schemas.microsoft.com/office/drawing/2014/main" id="{215A1E01-77E2-4F90-B4B8-B2E8958FD134}"/>
              </a:ext>
            </a:extLst>
          </p:cNvPr>
          <p:cNvSpPr>
            <a:spLocks noGrp="1"/>
          </p:cNvSpPr>
          <p:nvPr>
            <p:ph type="sldNum" sz="quarter" idx="11"/>
          </p:nvPr>
        </p:nvSpPr>
        <p:spPr/>
        <p:txBody>
          <a:bodyPr/>
          <a:lstStyle/>
          <a:p>
            <a:fld id="{FB3508C7-2FE0-4945-9CBD-863E05F850D2}" type="slidenum">
              <a:rPr lang="ja-JP" altLang="en-US" smtClean="0"/>
              <a:pPr/>
              <a:t>47</a:t>
            </a:fld>
            <a:endParaRPr lang="ja-JP" altLang="en-US" dirty="0"/>
          </a:p>
        </p:txBody>
      </p:sp>
      <p:sp>
        <p:nvSpPr>
          <p:cNvPr id="5" name="AutoShape 3"/>
          <p:cNvSpPr>
            <a:spLocks noChangeArrowheads="1"/>
          </p:cNvSpPr>
          <p:nvPr/>
        </p:nvSpPr>
        <p:spPr bwMode="auto">
          <a:xfrm>
            <a:off x="596516" y="692696"/>
            <a:ext cx="8964996" cy="574693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厚生労働省／「国民年金及び厚生年金に係る財政の現況及び見通し</a:t>
            </a:r>
            <a:r>
              <a:rPr lang="en-US" altLang="ja-JP" sz="1100" dirty="0">
                <a:latin typeface="+mn-ea"/>
                <a:cs typeface="メイリオ" pitchFamily="50" charset="-128"/>
              </a:rPr>
              <a:t>-</a:t>
            </a:r>
            <a:r>
              <a:rPr lang="ja-JP" altLang="en-US" sz="1100" dirty="0">
                <a:latin typeface="+mn-ea"/>
                <a:cs typeface="メイリオ" pitchFamily="50" charset="-128"/>
              </a:rPr>
              <a:t>令和６年財政検証結果」「令和６年財政検証結果の概要」</a:t>
            </a:r>
            <a:endParaRPr lang="en-US" altLang="ja-JP" sz="1100" dirty="0">
              <a:latin typeface="+mn-ea"/>
              <a:cs typeface="メイリオ" pitchFamily="50" charset="-128"/>
            </a:endParaRPr>
          </a:p>
          <a:p>
            <a:pPr lvl="0" algn="just">
              <a:lnSpc>
                <a:spcPts val="600"/>
              </a:lnSpc>
              <a:spcBef>
                <a:spcPts val="600"/>
              </a:spcBef>
              <a:spcAft>
                <a:spcPts val="600"/>
              </a:spcAft>
            </a:pPr>
            <a:r>
              <a:rPr lang="ja-JP" altLang="en-US" sz="1100" dirty="0">
                <a:latin typeface="+mn-ea"/>
                <a:cs typeface="メイリオ" pitchFamily="50" charset="-128"/>
              </a:rPr>
              <a:t>　　「資料」（</a:t>
            </a:r>
            <a:r>
              <a:rPr lang="en-US" altLang="ja-JP" sz="1100" dirty="0">
                <a:latin typeface="+mn-ea"/>
                <a:cs typeface="メイリオ" pitchFamily="50" charset="-128"/>
              </a:rPr>
              <a:t>2024-7-3</a:t>
            </a:r>
            <a:r>
              <a:rPr lang="ja-JP" altLang="en-US" sz="1100" dirty="0">
                <a:latin typeface="+mn-ea"/>
                <a:cs typeface="メイリオ" pitchFamily="50" charset="-128"/>
              </a:rPr>
              <a:t>第</a:t>
            </a:r>
            <a:r>
              <a:rPr lang="en-US" altLang="ja-JP" sz="1100" dirty="0">
                <a:latin typeface="+mn-ea"/>
                <a:cs typeface="メイリオ" pitchFamily="50" charset="-128"/>
              </a:rPr>
              <a:t>16</a:t>
            </a:r>
            <a:r>
              <a:rPr lang="ja-JP" altLang="en-US" sz="1100" dirty="0">
                <a:latin typeface="+mn-ea"/>
                <a:cs typeface="メイリオ" pitchFamily="50" charset="-128"/>
              </a:rPr>
              <a:t>回社会保障審議会年金部会提出）」「公的年金と私的年金の現状と課題について（</a:t>
            </a:r>
            <a:r>
              <a:rPr lang="en-US" altLang="ja-JP" sz="1100" dirty="0">
                <a:latin typeface="+mn-ea"/>
                <a:cs typeface="メイリオ" pitchFamily="50" charset="-128"/>
              </a:rPr>
              <a:t>2023-12-11</a:t>
            </a:r>
            <a:r>
              <a:rPr lang="ja-JP" altLang="en-US" sz="1100" dirty="0">
                <a:latin typeface="+mn-ea"/>
                <a:cs typeface="メイリオ" pitchFamily="50" charset="-128"/>
              </a:rPr>
              <a:t>提出資料）」</a:t>
            </a:r>
            <a:endParaRPr lang="en-US" altLang="ja-JP" sz="1100" dirty="0">
              <a:latin typeface="+mn-ea"/>
              <a:cs typeface="メイリオ" pitchFamily="50" charset="-128"/>
            </a:endParaRPr>
          </a:p>
          <a:p>
            <a:pPr lvl="0" algn="just">
              <a:lnSpc>
                <a:spcPts val="600"/>
              </a:lnSpc>
              <a:spcBef>
                <a:spcPts val="600"/>
              </a:spcBef>
              <a:spcAft>
                <a:spcPts val="600"/>
              </a:spcAft>
            </a:pPr>
            <a:r>
              <a:rPr lang="ja-JP" altLang="en-US" sz="1100" dirty="0">
                <a:latin typeface="+mn-ea"/>
                <a:cs typeface="メイリオ" pitchFamily="50" charset="-128"/>
              </a:rPr>
              <a:t>   （</a:t>
            </a:r>
            <a:r>
              <a:rPr lang="en-US" altLang="ja-JP" sz="1100" dirty="0">
                <a:latin typeface="+mn-ea"/>
                <a:cs typeface="メイリオ" pitchFamily="50" charset="-128"/>
              </a:rPr>
              <a:t>https://www.mhlw.go.jp/stf/seisakunitsuite/bunya/nenkin/nenkin/zaisei-kensyo/index.html</a:t>
            </a:r>
            <a:r>
              <a:rPr lang="ja-JP" altLang="en-US" sz="1100" dirty="0">
                <a:latin typeface="+mn-ea"/>
                <a:cs typeface="メイリオ" pitchFamily="50" charset="-128"/>
              </a:rPr>
              <a:t>）</a:t>
            </a:r>
            <a:endParaRPr lang="en-US" altLang="ja-JP" sz="1100" dirty="0">
              <a:latin typeface="+mn-ea"/>
              <a:cs typeface="メイリオ" pitchFamily="50" charset="-128"/>
            </a:endParaRPr>
          </a:p>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厚生労働省社会保障審議会年金部会　令和６年度第</a:t>
            </a:r>
            <a:r>
              <a:rPr lang="en-US" altLang="ja-JP" sz="1100" dirty="0">
                <a:latin typeface="+mn-ea"/>
                <a:cs typeface="メイリオ" pitchFamily="50" charset="-128"/>
              </a:rPr>
              <a:t>20</a:t>
            </a:r>
            <a:r>
              <a:rPr lang="ja-JP" altLang="en-US" sz="1100" dirty="0">
                <a:latin typeface="+mn-ea"/>
                <a:cs typeface="メイリオ" pitchFamily="50" charset="-128"/>
              </a:rPr>
              <a:t>回～</a:t>
            </a:r>
            <a:r>
              <a:rPr lang="en-US" altLang="ja-JP" sz="1100" dirty="0">
                <a:latin typeface="+mn-ea"/>
                <a:cs typeface="メイリオ" pitchFamily="50" charset="-128"/>
              </a:rPr>
              <a:t>24</a:t>
            </a:r>
            <a:r>
              <a:rPr lang="ja-JP" altLang="en-US" sz="1100" dirty="0">
                <a:latin typeface="+mn-ea"/>
                <a:cs typeface="メイリオ" pitchFamily="50" charset="-128"/>
              </a:rPr>
              <a:t>回　配布資料</a:t>
            </a:r>
          </a:p>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厚生労働省／「令和６年財政検証の経済前提について（検討結果の報告）」</a:t>
            </a:r>
            <a:endParaRPr lang="en-US" altLang="ja-JP" sz="1100" dirty="0">
              <a:latin typeface="+mn-ea"/>
              <a:cs typeface="メイリオ" pitchFamily="50" charset="-128"/>
            </a:endParaRPr>
          </a:p>
          <a:p>
            <a:pPr lvl="0" algn="just">
              <a:lnSpc>
                <a:spcPts val="600"/>
              </a:lnSpc>
              <a:spcBef>
                <a:spcPts val="600"/>
              </a:spcBef>
              <a:spcAft>
                <a:spcPts val="600"/>
              </a:spcAft>
            </a:pPr>
            <a:r>
              <a:rPr lang="ja-JP" altLang="en-US" sz="1100" dirty="0">
                <a:latin typeface="+mn-ea"/>
                <a:cs typeface="メイリオ" pitchFamily="50" charset="-128"/>
              </a:rPr>
              <a:t>　（</a:t>
            </a:r>
            <a:r>
              <a:rPr lang="en-US" altLang="ja-JP" sz="1100" dirty="0">
                <a:latin typeface="+mn-ea"/>
                <a:cs typeface="メイリオ" pitchFamily="50" charset="-128"/>
              </a:rPr>
              <a:t>https://www.mhlw.go.jp/content/12506000/001242735.pdf</a:t>
            </a:r>
            <a:r>
              <a:rPr lang="ja-JP" altLang="en-US" sz="1100" dirty="0">
                <a:latin typeface="+mn-ea"/>
                <a:cs typeface="メイリオ" pitchFamily="50" charset="-128"/>
              </a:rPr>
              <a:t>）</a:t>
            </a:r>
            <a:endParaRPr lang="en-US" altLang="ja-JP" sz="1100" dirty="0">
              <a:latin typeface="+mn-ea"/>
              <a:cs typeface="メイリオ" pitchFamily="50" charset="-128"/>
            </a:endParaRPr>
          </a:p>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厚生労働省／年金制度の仕組みと考え方「公的年金制度の歴史」</a:t>
            </a:r>
            <a:r>
              <a:rPr lang="en-US" altLang="ja-JP" sz="1100" dirty="0">
                <a:latin typeface="+mn-ea"/>
                <a:cs typeface="メイリオ" pitchFamily="50" charset="-128"/>
              </a:rPr>
              <a:t>[</a:t>
            </a:r>
            <a:r>
              <a:rPr lang="ja-JP" altLang="en-US" sz="1100" dirty="0">
                <a:latin typeface="+mn-ea"/>
                <a:cs typeface="メイリオ" pitchFamily="50" charset="-128"/>
              </a:rPr>
              <a:t>マクロ経済スライドによる給付水準調整期間」</a:t>
            </a:r>
            <a:endParaRPr lang="en-US" altLang="ja-JP" sz="1100" dirty="0">
              <a:latin typeface="+mn-ea"/>
              <a:cs typeface="メイリオ" pitchFamily="50" charset="-128"/>
            </a:endParaRPr>
          </a:p>
          <a:p>
            <a:pPr lvl="0" algn="just">
              <a:lnSpc>
                <a:spcPts val="600"/>
              </a:lnSpc>
              <a:spcBef>
                <a:spcPts val="600"/>
              </a:spcBef>
              <a:spcAft>
                <a:spcPts val="600"/>
              </a:spcAft>
            </a:pPr>
            <a:r>
              <a:rPr lang="ja-JP" altLang="en-US" sz="1100" dirty="0">
                <a:latin typeface="+mn-ea"/>
                <a:cs typeface="メイリオ" pitchFamily="50" charset="-128"/>
              </a:rPr>
              <a:t>　（</a:t>
            </a:r>
            <a:r>
              <a:rPr lang="en-US" altLang="ja-JP" sz="1100" dirty="0">
                <a:latin typeface="+mn-ea"/>
                <a:cs typeface="メイリオ" pitchFamily="50" charset="-128"/>
              </a:rPr>
              <a:t>https://www.mhlw.go.jp/content/001233406.pdf</a:t>
            </a:r>
            <a:r>
              <a:rPr lang="ja-JP" altLang="en-US" sz="1100" dirty="0">
                <a:latin typeface="+mn-ea"/>
                <a:cs typeface="メイリオ" pitchFamily="50" charset="-128"/>
              </a:rPr>
              <a:t>）</a:t>
            </a:r>
            <a:endParaRPr lang="en-US" altLang="ja-JP" sz="1100" dirty="0">
              <a:latin typeface="+mn-ea"/>
              <a:cs typeface="メイリオ" pitchFamily="50" charset="-128"/>
            </a:endParaRPr>
          </a:p>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厚生労労働／「令和４年度厚生年金保険・国民年金事業の概況」「令和５年度収支決算の概要」</a:t>
            </a:r>
            <a:endParaRPr lang="en-US" altLang="ja-JP" sz="1100" dirty="0">
              <a:latin typeface="+mn-ea"/>
              <a:cs typeface="メイリオ" pitchFamily="50" charset="-128"/>
            </a:endParaRPr>
          </a:p>
          <a:p>
            <a:pPr lvl="0" algn="just">
              <a:lnSpc>
                <a:spcPts val="600"/>
              </a:lnSpc>
              <a:spcBef>
                <a:spcPts val="600"/>
              </a:spcBef>
              <a:spcAft>
                <a:spcPts val="600"/>
              </a:spcAft>
            </a:pPr>
            <a:r>
              <a:rPr lang="ja-JP" altLang="en-US" sz="1100" dirty="0">
                <a:latin typeface="+mn-ea"/>
                <a:cs typeface="メイリオ" pitchFamily="50" charset="-128"/>
              </a:rPr>
              <a:t>　（</a:t>
            </a:r>
            <a:r>
              <a:rPr lang="en-US" altLang="ja-JP" sz="1100" dirty="0">
                <a:latin typeface="+mn-ea"/>
                <a:cs typeface="メイリオ" pitchFamily="50" charset="-128"/>
              </a:rPr>
              <a:t>https://www.mhlw.go.jp/content/001233406.pdf</a:t>
            </a:r>
            <a:r>
              <a:rPr lang="ja-JP" altLang="en-US" sz="1100" dirty="0">
                <a:latin typeface="+mn-ea"/>
                <a:cs typeface="メイリオ" pitchFamily="50" charset="-128"/>
              </a:rPr>
              <a:t>）</a:t>
            </a:r>
            <a:r>
              <a:rPr lang="en-US" altLang="ja-JP" sz="1100" dirty="0">
                <a:latin typeface="+mn-ea"/>
                <a:cs typeface="メイリオ" pitchFamily="50" charset="-128"/>
              </a:rPr>
              <a:t>https://www.mhlw.go.jp/content/001233406.pdf</a:t>
            </a:r>
            <a:r>
              <a:rPr lang="ja-JP" altLang="en-US" sz="1100" dirty="0">
                <a:latin typeface="+mn-ea"/>
                <a:cs typeface="メイリオ" pitchFamily="50" charset="-128"/>
              </a:rPr>
              <a:t>）</a:t>
            </a:r>
            <a:endParaRPr lang="en-US" altLang="ja-JP" sz="1100" dirty="0">
              <a:latin typeface="+mn-ea"/>
              <a:cs typeface="メイリオ" pitchFamily="50" charset="-128"/>
            </a:endParaRPr>
          </a:p>
          <a:p>
            <a:pPr marL="171450" indent="-171450">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厚生労働省／年金局・年金課／</a:t>
            </a:r>
            <a:r>
              <a:rPr lang="en-US" altLang="ja-JP" sz="1100" dirty="0">
                <a:latin typeface="+mn-ea"/>
                <a:cs typeface="メイリオ" pitchFamily="50" charset="-128"/>
              </a:rPr>
              <a:t>2024</a:t>
            </a:r>
            <a:r>
              <a:rPr lang="ja-JP" altLang="en-US" sz="1100" dirty="0">
                <a:latin typeface="+mn-ea"/>
                <a:cs typeface="メイリオ" pitchFamily="50" charset="-128"/>
              </a:rPr>
              <a:t>年「社会保険適用拡大特設サイト」</a:t>
            </a:r>
            <a:endParaRPr lang="en-US" altLang="ja-JP" sz="1100" dirty="0">
              <a:latin typeface="+mn-ea"/>
              <a:cs typeface="メイリオ" pitchFamily="50" charset="-128"/>
            </a:endParaRPr>
          </a:p>
          <a:p>
            <a:pPr>
              <a:lnSpc>
                <a:spcPts val="600"/>
              </a:lnSpc>
              <a:spcBef>
                <a:spcPts val="600"/>
              </a:spcBef>
              <a:spcAft>
                <a:spcPts val="600"/>
              </a:spcAft>
            </a:pPr>
            <a:r>
              <a:rPr lang="en-US" altLang="ja-JP" sz="1100" dirty="0">
                <a:latin typeface="+mn-ea"/>
                <a:cs typeface="メイリオ" pitchFamily="50" charset="-128"/>
              </a:rPr>
              <a:t>     (</a:t>
            </a:r>
            <a:r>
              <a:rPr lang="en-US" altLang="ja-JP" sz="1100" dirty="0">
                <a:latin typeface="+mn-ea"/>
              </a:rPr>
              <a:t>https://www.mhlw.go.jp/tekiyoukakudai/</a:t>
            </a:r>
            <a:r>
              <a:rPr lang="ja-JP" altLang="en-US" sz="1100" dirty="0">
                <a:latin typeface="+mn-ea"/>
                <a:cs typeface="メイリオ" pitchFamily="50" charset="-128"/>
              </a:rPr>
              <a:t>）</a:t>
            </a:r>
            <a:endParaRPr lang="en-US" altLang="ja-JP" sz="1100" dirty="0">
              <a:latin typeface="+mn-ea"/>
              <a:cs typeface="メイリオ" pitchFamily="50" charset="-128"/>
            </a:endParaRPr>
          </a:p>
          <a:p>
            <a:pPr marL="17145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厚生労働省・日本年金機構／</a:t>
            </a:r>
            <a:r>
              <a:rPr lang="en-US" altLang="ja-JP" sz="1100" dirty="0">
                <a:latin typeface="+mn-ea"/>
                <a:cs typeface="メイリオ" pitchFamily="50" charset="-128"/>
              </a:rPr>
              <a:t>2022</a:t>
            </a:r>
            <a:r>
              <a:rPr lang="ja-JP" altLang="en-US" sz="1100" dirty="0">
                <a:latin typeface="+mn-ea"/>
                <a:cs typeface="メイリオ" pitchFamily="50" charset="-128"/>
              </a:rPr>
              <a:t>年「専門家活用支援事業（専門家説明資料）」</a:t>
            </a:r>
            <a:endParaRPr lang="en-US" altLang="ja-JP" sz="1100" dirty="0">
              <a:latin typeface="+mn-ea"/>
              <a:cs typeface="メイリオ" pitchFamily="50" charset="-128"/>
            </a:endParaRPr>
          </a:p>
          <a:p>
            <a:pPr marL="171450" indent="-171450">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日本年金機構</a:t>
            </a:r>
            <a:r>
              <a:rPr lang="en-US" altLang="ja-JP" sz="1100" dirty="0">
                <a:latin typeface="+mn-ea"/>
                <a:cs typeface="メイリオ" pitchFamily="50" charset="-128"/>
              </a:rPr>
              <a:t>HP</a:t>
            </a:r>
            <a:r>
              <a:rPr lang="ja-JP" altLang="en-US" sz="1100" dirty="0">
                <a:latin typeface="+mn-ea"/>
                <a:cs typeface="メイリオ" pitchFamily="50" charset="-128"/>
              </a:rPr>
              <a:t>／</a:t>
            </a:r>
            <a:r>
              <a:rPr lang="en-US" altLang="ja-JP" sz="1100" dirty="0">
                <a:latin typeface="+mn-ea"/>
                <a:cs typeface="メイリオ" pitchFamily="50" charset="-128"/>
              </a:rPr>
              <a:t>2024</a:t>
            </a:r>
            <a:r>
              <a:rPr lang="ja-JP" altLang="en-US" sz="1100" dirty="0">
                <a:latin typeface="+mn-ea"/>
                <a:cs typeface="メイリオ" pitchFamily="50" charset="-128"/>
              </a:rPr>
              <a:t>年「令和６年４月からの年金額等について」</a:t>
            </a:r>
            <a:endParaRPr lang="en-US" altLang="ja-JP" sz="1100" dirty="0">
              <a:latin typeface="+mn-ea"/>
              <a:cs typeface="メイリオ" pitchFamily="50" charset="-128"/>
            </a:endParaRPr>
          </a:p>
          <a:p>
            <a:pPr>
              <a:lnSpc>
                <a:spcPts val="600"/>
              </a:lnSpc>
              <a:spcBef>
                <a:spcPts val="600"/>
              </a:spcBef>
              <a:spcAft>
                <a:spcPts val="600"/>
              </a:spcAft>
            </a:pPr>
            <a:r>
              <a:rPr lang="en-US" altLang="ja-JP" sz="1100" dirty="0">
                <a:latin typeface="+mn-ea"/>
                <a:cs typeface="メイリオ" pitchFamily="50" charset="-128"/>
              </a:rPr>
              <a:t>     (https://www.nenkin.go.jp/oshirase/taisetu/)</a:t>
            </a:r>
          </a:p>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エヌ・ティ・ティ企業年金基金／「基金制度の仕組み（企業年金制度の変遷）」</a:t>
            </a:r>
            <a:endParaRPr lang="en-US" altLang="ja-JP" sz="1100" dirty="0">
              <a:latin typeface="+mn-ea"/>
              <a:cs typeface="メイリオ" pitchFamily="50" charset="-128"/>
            </a:endParaRPr>
          </a:p>
          <a:p>
            <a:pPr lvl="0" algn="just">
              <a:lnSpc>
                <a:spcPts val="600"/>
              </a:lnSpc>
              <a:spcBef>
                <a:spcPts val="600"/>
              </a:spcBef>
              <a:spcAft>
                <a:spcPts val="600"/>
              </a:spcAft>
            </a:pPr>
            <a:r>
              <a:rPr lang="en-US" altLang="ja-JP" sz="1100" dirty="0">
                <a:latin typeface="+mn-ea"/>
                <a:cs typeface="メイリオ" pitchFamily="50" charset="-128"/>
              </a:rPr>
              <a:t>     (https://www.nttkikin.jp/kikin/about_01/)</a:t>
            </a:r>
          </a:p>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エヌ・ティ・ティ企業年金基金／「</a:t>
            </a:r>
            <a:r>
              <a:rPr lang="en-US" altLang="ja-JP" sz="1100" dirty="0">
                <a:latin typeface="+mn-ea"/>
                <a:cs typeface="メイリオ" pitchFamily="50" charset="-128"/>
              </a:rPr>
              <a:t>NTT</a:t>
            </a:r>
            <a:r>
              <a:rPr lang="ja-JP" altLang="en-US" sz="1100" dirty="0">
                <a:latin typeface="+mn-ea"/>
                <a:cs typeface="メイリオ" pitchFamily="50" charset="-128"/>
              </a:rPr>
              <a:t>企業年金基金の概要」</a:t>
            </a:r>
            <a:endParaRPr lang="en-US" altLang="ja-JP" sz="1100" dirty="0">
              <a:latin typeface="+mn-ea"/>
              <a:cs typeface="メイリオ" pitchFamily="50" charset="-128"/>
            </a:endParaRPr>
          </a:p>
          <a:p>
            <a:pPr lvl="0" algn="just">
              <a:lnSpc>
                <a:spcPts val="600"/>
              </a:lnSpc>
              <a:spcBef>
                <a:spcPts val="600"/>
              </a:spcBef>
              <a:spcAft>
                <a:spcPts val="600"/>
              </a:spcAft>
            </a:pPr>
            <a:r>
              <a:rPr lang="ja-JP" altLang="en-US" sz="1100" dirty="0">
                <a:latin typeface="+mn-ea"/>
                <a:cs typeface="メイリオ" pitchFamily="50" charset="-128"/>
              </a:rPr>
              <a:t>　（</a:t>
            </a:r>
            <a:r>
              <a:rPr lang="en-US" altLang="ja-JP" sz="1100" dirty="0">
                <a:latin typeface="+mn-ea"/>
                <a:cs typeface="メイリオ" pitchFamily="50" charset="-128"/>
              </a:rPr>
              <a:t>https://www.nttkikin.jp/wp/wp-content/themes/nttkikin/common/pdf/gaiyo_kikin.pdf</a:t>
            </a:r>
            <a:r>
              <a:rPr lang="ja-JP" altLang="en-US" sz="1100" dirty="0">
                <a:latin typeface="+mn-ea"/>
                <a:cs typeface="メイリオ" pitchFamily="50" charset="-128"/>
              </a:rPr>
              <a:t>）</a:t>
            </a:r>
            <a:endParaRPr lang="en-US" altLang="ja-JP" sz="1100" dirty="0">
              <a:latin typeface="+mn-ea"/>
              <a:cs typeface="メイリオ" pitchFamily="50" charset="-128"/>
            </a:endParaRPr>
          </a:p>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月間社労士</a:t>
            </a:r>
            <a:r>
              <a:rPr lang="en-US" altLang="ja-JP" sz="1100" dirty="0">
                <a:latin typeface="+mn-ea"/>
                <a:cs typeface="メイリオ" pitchFamily="50" charset="-128"/>
              </a:rPr>
              <a:t>7</a:t>
            </a:r>
            <a:r>
              <a:rPr lang="ja-JP" altLang="en-US" sz="1100" dirty="0">
                <a:latin typeface="+mn-ea"/>
                <a:cs typeface="メイリオ" pitchFamily="50" charset="-128"/>
              </a:rPr>
              <a:t>・</a:t>
            </a:r>
            <a:r>
              <a:rPr lang="en-US" altLang="ja-JP" sz="1100" dirty="0">
                <a:latin typeface="+mn-ea"/>
                <a:cs typeface="メイリオ" pitchFamily="50" charset="-128"/>
              </a:rPr>
              <a:t>8</a:t>
            </a:r>
            <a:r>
              <a:rPr lang="ja-JP" altLang="en-US" sz="1100" dirty="0">
                <a:latin typeface="+mn-ea"/>
                <a:cs typeface="メイリオ" pitchFamily="50" charset="-128"/>
              </a:rPr>
              <a:t>月合併号／「公的年金の令和６年財政検証を報告」</a:t>
            </a:r>
            <a:endParaRPr lang="en-US" altLang="ja-JP" sz="1100" dirty="0">
              <a:latin typeface="+mn-ea"/>
              <a:cs typeface="メイリオ" pitchFamily="50" charset="-128"/>
            </a:endParaRPr>
          </a:p>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社会保険研究所：高橋俊之／「年金制度改正の議論を読み解く」</a:t>
            </a:r>
            <a:endParaRPr lang="en-US" altLang="ja-JP" sz="1100" dirty="0">
              <a:latin typeface="+mn-ea"/>
              <a:cs typeface="メイリオ" pitchFamily="50" charset="-128"/>
            </a:endParaRPr>
          </a:p>
          <a:p>
            <a:pPr lvl="0" algn="just">
              <a:lnSpc>
                <a:spcPts val="600"/>
              </a:lnSpc>
              <a:spcBef>
                <a:spcPts val="600"/>
              </a:spcBef>
              <a:spcAft>
                <a:spcPts val="600"/>
              </a:spcAft>
            </a:pPr>
            <a:r>
              <a:rPr lang="ja-JP" altLang="en-US" sz="1100" dirty="0">
                <a:latin typeface="+mn-ea"/>
                <a:cs typeface="メイリオ" pitchFamily="50" charset="-128"/>
              </a:rPr>
              <a:t>　（</a:t>
            </a:r>
            <a:r>
              <a:rPr lang="en-US" altLang="ja-JP" sz="1100" dirty="0">
                <a:latin typeface="+mn-ea"/>
                <a:cs typeface="メイリオ" pitchFamily="50" charset="-128"/>
              </a:rPr>
              <a:t>https://media.shaho.co.jp/n/n43ecc0ee1bf7</a:t>
            </a:r>
            <a:r>
              <a:rPr lang="ja-JP" altLang="en-US" sz="1100" dirty="0">
                <a:latin typeface="+mn-ea"/>
                <a:cs typeface="メイリオ" pitchFamily="50" charset="-128"/>
              </a:rPr>
              <a:t>）</a:t>
            </a:r>
            <a:endParaRPr lang="en-US" altLang="ja-JP" sz="1100" dirty="0">
              <a:latin typeface="+mn-ea"/>
              <a:cs typeface="メイリオ" pitchFamily="50" charset="-128"/>
            </a:endParaRPr>
          </a:p>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連合｜くらし・生活</a:t>
            </a:r>
            <a:r>
              <a:rPr lang="en-US" altLang="ja-JP" sz="1100" dirty="0">
                <a:latin typeface="+mn-ea"/>
                <a:cs typeface="メイリオ" pitchFamily="50" charset="-128"/>
              </a:rPr>
              <a:t>2025</a:t>
            </a:r>
            <a:r>
              <a:rPr lang="ja-JP" altLang="en-US" sz="1100" dirty="0">
                <a:latin typeface="+mn-ea"/>
                <a:cs typeface="メイリオ" pitchFamily="50" charset="-128"/>
              </a:rPr>
              <a:t>年金制度改革に向けて／日本退職者連合</a:t>
            </a:r>
            <a:r>
              <a:rPr lang="en-US" altLang="ja-JP" sz="1100" dirty="0">
                <a:latin typeface="+mn-ea"/>
                <a:cs typeface="メイリオ" pitchFamily="50" charset="-128"/>
              </a:rPr>
              <a:t>2024</a:t>
            </a:r>
            <a:r>
              <a:rPr lang="ja-JP" altLang="en-US" sz="1100" dirty="0">
                <a:latin typeface="+mn-ea"/>
                <a:cs typeface="メイリオ" pitchFamily="50" charset="-128"/>
              </a:rPr>
              <a:t>年定期総会第</a:t>
            </a:r>
            <a:r>
              <a:rPr lang="en-US" altLang="ja-JP" sz="1100" dirty="0">
                <a:latin typeface="+mn-ea"/>
                <a:cs typeface="メイリオ" pitchFamily="50" charset="-128"/>
              </a:rPr>
              <a:t>3</a:t>
            </a:r>
            <a:r>
              <a:rPr lang="ja-JP" altLang="en-US" sz="1100" dirty="0">
                <a:latin typeface="+mn-ea"/>
                <a:cs typeface="メイリオ" pitchFamily="50" charset="-128"/>
              </a:rPr>
              <a:t>号議案／「</a:t>
            </a:r>
            <a:r>
              <a:rPr lang="en-US" altLang="ja-JP" sz="1100" dirty="0">
                <a:latin typeface="+mn-ea"/>
                <a:cs typeface="メイリオ" pitchFamily="50" charset="-128"/>
              </a:rPr>
              <a:t>2024</a:t>
            </a:r>
            <a:r>
              <a:rPr lang="ja-JP" altLang="en-US" sz="1100" dirty="0">
                <a:latin typeface="+mn-ea"/>
                <a:cs typeface="メイリオ" pitchFamily="50" charset="-128"/>
              </a:rPr>
              <a:t>年度政策・制度要求（案）」</a:t>
            </a:r>
            <a:endParaRPr lang="en-US" altLang="ja-JP" sz="1100" dirty="0">
              <a:latin typeface="+mn-ea"/>
              <a:cs typeface="メイリオ" pitchFamily="50" charset="-128"/>
            </a:endParaRPr>
          </a:p>
          <a:p>
            <a:pPr marL="171450" lvl="0" indent="-171450" algn="just">
              <a:lnSpc>
                <a:spcPts val="600"/>
              </a:lnSpc>
              <a:spcBef>
                <a:spcPts val="600"/>
              </a:spcBef>
              <a:spcAft>
                <a:spcPts val="600"/>
              </a:spcAft>
              <a:buFont typeface="Wingdings" panose="05000000000000000000" pitchFamily="2" charset="2"/>
              <a:buChar char="u"/>
            </a:pPr>
            <a:r>
              <a:rPr lang="ja-JP" altLang="en-US" sz="1100" dirty="0">
                <a:latin typeface="+mn-ea"/>
                <a:cs typeface="メイリオ" pitchFamily="50" charset="-128"/>
              </a:rPr>
              <a:t>月間社労士</a:t>
            </a:r>
            <a:r>
              <a:rPr lang="en-US" altLang="ja-JP" sz="1100" dirty="0">
                <a:latin typeface="+mn-ea"/>
                <a:cs typeface="メイリオ" pitchFamily="50" charset="-128"/>
              </a:rPr>
              <a:t>12</a:t>
            </a:r>
            <a:r>
              <a:rPr lang="ja-JP" altLang="en-US" sz="1100" dirty="0">
                <a:latin typeface="+mn-ea"/>
                <a:cs typeface="メイリオ" pitchFamily="50" charset="-128"/>
              </a:rPr>
              <a:t>月号「</a:t>
            </a:r>
            <a:r>
              <a:rPr lang="en-US" altLang="ja-JP" sz="1100" dirty="0" err="1">
                <a:latin typeface="+mn-ea"/>
                <a:cs typeface="メイリオ" pitchFamily="50" charset="-128"/>
              </a:rPr>
              <a:t>Zoomup</a:t>
            </a:r>
            <a:r>
              <a:rPr lang="ja-JP" altLang="en-US" sz="1100" dirty="0">
                <a:latin typeface="+mn-ea"/>
                <a:cs typeface="メイリオ" pitchFamily="50" charset="-128"/>
              </a:rPr>
              <a:t>」</a:t>
            </a:r>
            <a:endParaRPr lang="en-US" altLang="ja-JP" sz="1100" dirty="0">
              <a:latin typeface="+mn-ea"/>
              <a:cs typeface="メイリオ" pitchFamily="50" charset="-128"/>
            </a:endParaRPr>
          </a:p>
          <a:p>
            <a:pPr marL="171450" lvl="0" indent="-171450" algn="just">
              <a:lnSpc>
                <a:spcPts val="600"/>
              </a:lnSpc>
              <a:spcBef>
                <a:spcPts val="600"/>
              </a:spcBef>
              <a:spcAft>
                <a:spcPts val="600"/>
              </a:spcAft>
              <a:buFont typeface="Wingdings" panose="05000000000000000000" pitchFamily="2" charset="2"/>
              <a:buChar char="u"/>
            </a:pPr>
            <a:r>
              <a:rPr lang="en-US" altLang="ja-JP" sz="1100" dirty="0">
                <a:latin typeface="+mn-ea"/>
                <a:cs typeface="メイリオ" pitchFamily="50" charset="-128"/>
              </a:rPr>
              <a:t>ChatGPT</a:t>
            </a:r>
            <a:r>
              <a:rPr lang="ja-JP" altLang="en-US" sz="1100" dirty="0">
                <a:latin typeface="+mn-ea"/>
                <a:cs typeface="メイリオ" pitchFamily="50" charset="-128"/>
              </a:rPr>
              <a:t>「</a:t>
            </a:r>
            <a:r>
              <a:rPr lang="en-US" altLang="ja-JP" sz="1100" dirty="0">
                <a:latin typeface="+mn-ea"/>
                <a:cs typeface="メイリオ" pitchFamily="50" charset="-128"/>
              </a:rPr>
              <a:t>OpenAI</a:t>
            </a:r>
            <a:r>
              <a:rPr lang="ja-JP" altLang="en-US" sz="1100" dirty="0">
                <a:latin typeface="+mn-ea"/>
                <a:cs typeface="メイリオ" pitchFamily="50" charset="-128"/>
              </a:rPr>
              <a:t>」、</a:t>
            </a:r>
            <a:r>
              <a:rPr lang="en-US" altLang="ja-JP" sz="1100" dirty="0">
                <a:latin typeface="+mn-ea"/>
                <a:cs typeface="メイリオ" pitchFamily="50" charset="-128"/>
              </a:rPr>
              <a:t>Copilot</a:t>
            </a:r>
            <a:r>
              <a:rPr lang="ja-JP" altLang="en-US" sz="1100" dirty="0">
                <a:latin typeface="+mn-ea"/>
                <a:cs typeface="メイリオ" pitchFamily="50" charset="-128"/>
              </a:rPr>
              <a:t>「</a:t>
            </a:r>
            <a:r>
              <a:rPr lang="en-US" altLang="ja-JP" sz="1100" dirty="0">
                <a:latin typeface="+mn-ea"/>
                <a:cs typeface="メイリオ" pitchFamily="50" charset="-128"/>
              </a:rPr>
              <a:t>Microsoft</a:t>
            </a:r>
            <a:r>
              <a:rPr lang="ja-JP" altLang="en-US" sz="1100" dirty="0">
                <a:latin typeface="+mn-ea"/>
                <a:cs typeface="メイリオ" pitchFamily="50" charset="-128"/>
              </a:rPr>
              <a:t>」</a:t>
            </a:r>
            <a:endParaRPr lang="en-US" altLang="ja-JP" sz="1100" dirty="0">
              <a:latin typeface="+mn-ea"/>
              <a:cs typeface="メイリオ" pitchFamily="50" charset="-128"/>
            </a:endParaRPr>
          </a:p>
        </p:txBody>
      </p:sp>
    </p:spTree>
    <p:extLst>
      <p:ext uri="{BB962C8B-B14F-4D97-AF65-F5344CB8AC3E}">
        <p14:creationId xmlns:p14="http://schemas.microsoft.com/office/powerpoint/2010/main" val="1146970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2480" y="296652"/>
            <a:ext cx="9361040" cy="396044"/>
          </a:xfrm>
        </p:spPr>
        <p:txBody>
          <a:bodyPr/>
          <a:lstStyle/>
          <a:p>
            <a:r>
              <a:rPr kumimoji="1" lang="ja-JP" altLang="en-US" sz="2000" dirty="0"/>
              <a:t>年金事業の概況と収支</a:t>
            </a:r>
          </a:p>
        </p:txBody>
      </p:sp>
      <p:sp>
        <p:nvSpPr>
          <p:cNvPr id="6" name="フッター プレースホルダー 5">
            <a:extLst>
              <a:ext uri="{FF2B5EF4-FFF2-40B4-BE49-F238E27FC236}">
                <a16:creationId xmlns:a16="http://schemas.microsoft.com/office/drawing/2014/main" id="{06B0E627-C714-4483-970F-5E0EE2CD5E28}"/>
              </a:ext>
            </a:extLst>
          </p:cNvPr>
          <p:cNvSpPr>
            <a:spLocks noGrp="1"/>
          </p:cNvSpPr>
          <p:nvPr>
            <p:ph type="ftr" sz="quarter" idx="10"/>
          </p:nvPr>
        </p:nvSpPr>
        <p:spPr/>
        <p:txBody>
          <a:bodyPr/>
          <a:lstStyle/>
          <a:p>
            <a:r>
              <a:rPr lang="en-US" altLang="ja-JP" sz="1100" dirty="0">
                <a:latin typeface="+mj-ea"/>
                <a:ea typeface="+mj-ea"/>
              </a:rPr>
              <a:t>© </a:t>
            </a:r>
            <a:r>
              <a:rPr lang="ja-JP" altLang="en-US" sz="1100" dirty="0">
                <a:latin typeface="+mj-ea"/>
                <a:ea typeface="+mj-ea"/>
              </a:rPr>
              <a:t>ワーク・ライフ・サポート大泉</a:t>
            </a:r>
            <a:endParaRPr lang="en-US" altLang="ja-JP" sz="1100" dirty="0">
              <a:latin typeface="+mj-ea"/>
              <a:ea typeface="+mj-ea"/>
            </a:endParaRPr>
          </a:p>
        </p:txBody>
      </p:sp>
      <p:sp>
        <p:nvSpPr>
          <p:cNvPr id="3" name="スライド番号プレースホルダー 2">
            <a:extLst>
              <a:ext uri="{FF2B5EF4-FFF2-40B4-BE49-F238E27FC236}">
                <a16:creationId xmlns:a16="http://schemas.microsoft.com/office/drawing/2014/main" id="{215A1E01-77E2-4F90-B4B8-B2E8958FD134}"/>
              </a:ext>
            </a:extLst>
          </p:cNvPr>
          <p:cNvSpPr>
            <a:spLocks noGrp="1"/>
          </p:cNvSpPr>
          <p:nvPr>
            <p:ph type="sldNum" sz="quarter" idx="11"/>
          </p:nvPr>
        </p:nvSpPr>
        <p:spPr/>
        <p:txBody>
          <a:bodyPr/>
          <a:lstStyle/>
          <a:p>
            <a:fld id="{FB3508C7-2FE0-4945-9CBD-863E05F850D2}" type="slidenum">
              <a:rPr lang="ja-JP" altLang="en-US" smtClean="0"/>
              <a:pPr/>
              <a:t>48</a:t>
            </a:fld>
            <a:endParaRPr lang="ja-JP" altLang="en-US" dirty="0"/>
          </a:p>
        </p:txBody>
      </p:sp>
      <p:graphicFrame>
        <p:nvGraphicFramePr>
          <p:cNvPr id="2" name="表 1">
            <a:extLst>
              <a:ext uri="{FF2B5EF4-FFF2-40B4-BE49-F238E27FC236}">
                <a16:creationId xmlns:a16="http://schemas.microsoft.com/office/drawing/2014/main" id="{3F017857-6D56-0914-D70D-DF8F5625FC66}"/>
              </a:ext>
            </a:extLst>
          </p:cNvPr>
          <p:cNvGraphicFramePr>
            <a:graphicFrameLocks noGrp="1"/>
          </p:cNvGraphicFramePr>
          <p:nvPr/>
        </p:nvGraphicFramePr>
        <p:xfrm>
          <a:off x="650113" y="872716"/>
          <a:ext cx="2787943" cy="1854200"/>
        </p:xfrm>
        <a:graphic>
          <a:graphicData uri="http://schemas.openxmlformats.org/drawingml/2006/table">
            <a:tbl>
              <a:tblPr firstRow="1" bandRow="1">
                <a:tableStyleId>{17292A2E-F333-43FB-9621-5CBBE7FDCDCB}</a:tableStyleId>
              </a:tblPr>
              <a:tblGrid>
                <a:gridCol w="812053">
                  <a:extLst>
                    <a:ext uri="{9D8B030D-6E8A-4147-A177-3AD203B41FA5}">
                      <a16:colId xmlns:a16="http://schemas.microsoft.com/office/drawing/2014/main" val="1820946442"/>
                    </a:ext>
                  </a:extLst>
                </a:gridCol>
                <a:gridCol w="1105014">
                  <a:extLst>
                    <a:ext uri="{9D8B030D-6E8A-4147-A177-3AD203B41FA5}">
                      <a16:colId xmlns:a16="http://schemas.microsoft.com/office/drawing/2014/main" val="419998151"/>
                    </a:ext>
                  </a:extLst>
                </a:gridCol>
                <a:gridCol w="870876">
                  <a:extLst>
                    <a:ext uri="{9D8B030D-6E8A-4147-A177-3AD203B41FA5}">
                      <a16:colId xmlns:a16="http://schemas.microsoft.com/office/drawing/2014/main" val="2541368456"/>
                    </a:ext>
                  </a:extLst>
                </a:gridCol>
              </a:tblGrid>
              <a:tr h="370840">
                <a:tc gridSpan="3">
                  <a:txBody>
                    <a:bodyPr/>
                    <a:lstStyle/>
                    <a:p>
                      <a:pPr algn="ctr"/>
                      <a:r>
                        <a:rPr kumimoji="1" lang="ja-JP" altLang="en-US" sz="1400">
                          <a:latin typeface="+mj-ea"/>
                          <a:ea typeface="+mj-ea"/>
                        </a:rPr>
                        <a:t>①年金積立金</a:t>
                      </a:r>
                      <a:endParaRPr kumimoji="1" lang="ja-JP" altLang="en-US" sz="14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091676679"/>
                  </a:ext>
                </a:extLst>
              </a:tr>
              <a:tr h="370840">
                <a:tc>
                  <a:txBody>
                    <a:bodyPr/>
                    <a:lstStyle/>
                    <a:p>
                      <a:pPr algn="ctr"/>
                      <a:r>
                        <a:rPr kumimoji="1" lang="ja-JP" altLang="en-US" sz="1200">
                          <a:latin typeface="+mj-ea"/>
                          <a:ea typeface="+mj-ea"/>
                        </a:rPr>
                        <a:t>年金種別</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a:latin typeface="+mj-ea"/>
                          <a:ea typeface="+mj-ea"/>
                        </a:rPr>
                        <a:t>金額（時価）</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a:latin typeface="+mj-ea"/>
                          <a:ea typeface="+mj-ea"/>
                        </a:rPr>
                        <a:t>備 考</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2499674615"/>
                  </a:ext>
                </a:extLst>
              </a:tr>
              <a:tr h="370840">
                <a:tc>
                  <a:txBody>
                    <a:bodyPr/>
                    <a:lstStyle/>
                    <a:p>
                      <a:pPr algn="ctr"/>
                      <a:r>
                        <a:rPr kumimoji="1" lang="ja-JP" altLang="en-US" sz="1200">
                          <a:latin typeface="+mj-ea"/>
                          <a:ea typeface="+mj-ea"/>
                        </a:rPr>
                        <a:t>厚　生</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a:latin typeface="+mj-ea"/>
                          <a:ea typeface="+mj-ea"/>
                        </a:rPr>
                        <a:t>243.0</a:t>
                      </a:r>
                      <a:r>
                        <a:rPr kumimoji="1" lang="ja-JP" altLang="en-US" sz="1200">
                          <a:latin typeface="+mj-ea"/>
                          <a:ea typeface="+mj-ea"/>
                        </a:rPr>
                        <a:t>兆円</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ja-JP" altLang="en-US" sz="1200">
                          <a:latin typeface="+mj-ea"/>
                          <a:ea typeface="+mj-ea"/>
                        </a:rPr>
                        <a:t>＋</a:t>
                      </a:r>
                      <a:r>
                        <a:rPr kumimoji="1" lang="en-US" altLang="ja-JP" sz="1200">
                          <a:latin typeface="+mj-ea"/>
                          <a:ea typeface="+mj-ea"/>
                        </a:rPr>
                        <a:t>45.5</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949540120"/>
                  </a:ext>
                </a:extLst>
              </a:tr>
              <a:tr h="370840">
                <a:tc>
                  <a:txBody>
                    <a:bodyPr/>
                    <a:lstStyle/>
                    <a:p>
                      <a:pPr algn="ctr"/>
                      <a:r>
                        <a:rPr kumimoji="1" lang="ja-JP" altLang="en-US" sz="1200">
                          <a:latin typeface="+mj-ea"/>
                          <a:ea typeface="+mj-ea"/>
                        </a:rPr>
                        <a:t>国　民</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a:latin typeface="+mj-ea"/>
                          <a:ea typeface="+mj-ea"/>
                        </a:rPr>
                        <a:t>12.5</a:t>
                      </a:r>
                      <a:r>
                        <a:rPr kumimoji="1" lang="ja-JP" altLang="en-US" sz="1200">
                          <a:latin typeface="+mj-ea"/>
                          <a:ea typeface="+mj-ea"/>
                        </a:rPr>
                        <a:t>兆円</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ja-JP" altLang="en-US" sz="1200" dirty="0">
                          <a:latin typeface="+mj-ea"/>
                          <a:ea typeface="+mj-ea"/>
                        </a:rPr>
                        <a:t>＋</a:t>
                      </a:r>
                      <a:r>
                        <a:rPr kumimoji="1" lang="en-US" altLang="ja-JP" sz="1200" dirty="0">
                          <a:latin typeface="+mj-ea"/>
                          <a:ea typeface="+mj-ea"/>
                        </a:rPr>
                        <a:t>2.0</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400295333"/>
                  </a:ext>
                </a:extLst>
              </a:tr>
              <a:tr h="370840">
                <a:tc>
                  <a:txBody>
                    <a:bodyPr/>
                    <a:lstStyle/>
                    <a:p>
                      <a:pPr algn="ctr"/>
                      <a:r>
                        <a:rPr kumimoji="1" lang="ja-JP" altLang="en-US" sz="1200">
                          <a:latin typeface="+mj-ea"/>
                          <a:ea typeface="+mj-ea"/>
                        </a:rPr>
                        <a:t>合　計</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a:latin typeface="+mj-ea"/>
                          <a:ea typeface="+mj-ea"/>
                        </a:rPr>
                        <a:t>255.5</a:t>
                      </a:r>
                      <a:r>
                        <a:rPr kumimoji="1" lang="ja-JP" altLang="en-US" sz="1200">
                          <a:latin typeface="+mj-ea"/>
                          <a:ea typeface="+mj-ea"/>
                        </a:rPr>
                        <a:t>兆円</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ja-JP" altLang="en-US" sz="1200" dirty="0">
                          <a:latin typeface="+mj-ea"/>
                          <a:ea typeface="+mj-ea"/>
                        </a:rPr>
                        <a:t>＋</a:t>
                      </a:r>
                      <a:r>
                        <a:rPr kumimoji="1" lang="en-US" altLang="ja-JP" sz="1200" dirty="0">
                          <a:latin typeface="+mj-ea"/>
                          <a:ea typeface="+mj-ea"/>
                        </a:rPr>
                        <a:t>47.5</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66236305"/>
                  </a:ext>
                </a:extLst>
              </a:tr>
            </a:tbl>
          </a:graphicData>
        </a:graphic>
      </p:graphicFrame>
      <p:graphicFrame>
        <p:nvGraphicFramePr>
          <p:cNvPr id="5" name="表 4">
            <a:extLst>
              <a:ext uri="{FF2B5EF4-FFF2-40B4-BE49-F238E27FC236}">
                <a16:creationId xmlns:a16="http://schemas.microsoft.com/office/drawing/2014/main" id="{6B104D01-ED11-0F9F-DA60-C56EA77BCAB7}"/>
              </a:ext>
            </a:extLst>
          </p:cNvPr>
          <p:cNvGraphicFramePr>
            <a:graphicFrameLocks noGrp="1"/>
          </p:cNvGraphicFramePr>
          <p:nvPr/>
        </p:nvGraphicFramePr>
        <p:xfrm>
          <a:off x="3548845" y="877381"/>
          <a:ext cx="2473956" cy="1854200"/>
        </p:xfrm>
        <a:graphic>
          <a:graphicData uri="http://schemas.openxmlformats.org/drawingml/2006/table">
            <a:tbl>
              <a:tblPr firstRow="1" bandRow="1">
                <a:tableStyleId>{17292A2E-F333-43FB-9621-5CBBE7FDCDCB}</a:tableStyleId>
              </a:tblPr>
              <a:tblGrid>
                <a:gridCol w="812013">
                  <a:extLst>
                    <a:ext uri="{9D8B030D-6E8A-4147-A177-3AD203B41FA5}">
                      <a16:colId xmlns:a16="http://schemas.microsoft.com/office/drawing/2014/main" val="1820946442"/>
                    </a:ext>
                  </a:extLst>
                </a:gridCol>
                <a:gridCol w="784543">
                  <a:extLst>
                    <a:ext uri="{9D8B030D-6E8A-4147-A177-3AD203B41FA5}">
                      <a16:colId xmlns:a16="http://schemas.microsoft.com/office/drawing/2014/main" val="419998151"/>
                    </a:ext>
                  </a:extLst>
                </a:gridCol>
                <a:gridCol w="877400">
                  <a:extLst>
                    <a:ext uri="{9D8B030D-6E8A-4147-A177-3AD203B41FA5}">
                      <a16:colId xmlns:a16="http://schemas.microsoft.com/office/drawing/2014/main" val="2541368456"/>
                    </a:ext>
                  </a:extLst>
                </a:gridCol>
              </a:tblGrid>
              <a:tr h="370840">
                <a:tc gridSpan="3">
                  <a:txBody>
                    <a:bodyPr/>
                    <a:lstStyle/>
                    <a:p>
                      <a:pPr algn="ctr"/>
                      <a:r>
                        <a:rPr kumimoji="1" lang="ja-JP" altLang="en-US" sz="1400">
                          <a:latin typeface="+mj-ea"/>
                          <a:ea typeface="+mj-ea"/>
                        </a:rPr>
                        <a:t>②基礎年金の国庫補助</a:t>
                      </a:r>
                      <a:endParaRPr kumimoji="1" lang="ja-JP" altLang="en-US" sz="14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091676679"/>
                  </a:ext>
                </a:extLst>
              </a:tr>
              <a:tr h="370840">
                <a:tc>
                  <a:txBody>
                    <a:bodyPr/>
                    <a:lstStyle/>
                    <a:p>
                      <a:pPr algn="ctr"/>
                      <a:r>
                        <a:rPr kumimoji="1" lang="ja-JP" altLang="en-US" sz="1200">
                          <a:latin typeface="+mj-ea"/>
                          <a:ea typeface="+mj-ea"/>
                        </a:rPr>
                        <a:t>年金種別</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a:latin typeface="+mj-ea"/>
                          <a:ea typeface="+mj-ea"/>
                        </a:rPr>
                        <a:t>金 額</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a:latin typeface="+mj-ea"/>
                          <a:ea typeface="+mj-ea"/>
                        </a:rPr>
                        <a:t>備 考</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2499674615"/>
                  </a:ext>
                </a:extLst>
              </a:tr>
              <a:tr h="370840">
                <a:tc>
                  <a:txBody>
                    <a:bodyPr/>
                    <a:lstStyle/>
                    <a:p>
                      <a:pPr algn="ctr"/>
                      <a:r>
                        <a:rPr kumimoji="1" lang="ja-JP" altLang="en-US" sz="1200">
                          <a:latin typeface="+mj-ea"/>
                          <a:ea typeface="+mj-ea"/>
                        </a:rPr>
                        <a:t>厚　生</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a:latin typeface="+mj-ea"/>
                          <a:ea typeface="+mj-ea"/>
                        </a:rPr>
                        <a:t>9.2</a:t>
                      </a:r>
                      <a:r>
                        <a:rPr kumimoji="1" lang="ja-JP" altLang="en-US" sz="1200">
                          <a:latin typeface="+mj-ea"/>
                          <a:ea typeface="+mj-ea"/>
                        </a:rPr>
                        <a:t>兆円</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949540120"/>
                  </a:ext>
                </a:extLst>
              </a:tr>
              <a:tr h="370840">
                <a:tc>
                  <a:txBody>
                    <a:bodyPr/>
                    <a:lstStyle/>
                    <a:p>
                      <a:pPr algn="ctr"/>
                      <a:r>
                        <a:rPr kumimoji="1" lang="ja-JP" altLang="en-US" sz="1200">
                          <a:latin typeface="+mj-ea"/>
                          <a:ea typeface="+mj-ea"/>
                        </a:rPr>
                        <a:t>国　民</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a:latin typeface="+mj-ea"/>
                          <a:ea typeface="+mj-ea"/>
                        </a:rPr>
                        <a:t>1.8</a:t>
                      </a:r>
                      <a:r>
                        <a:rPr kumimoji="1" lang="ja-JP" altLang="en-US" sz="1200">
                          <a:latin typeface="+mj-ea"/>
                          <a:ea typeface="+mj-ea"/>
                        </a:rPr>
                        <a:t>兆円</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400295333"/>
                  </a:ext>
                </a:extLst>
              </a:tr>
              <a:tr h="370840">
                <a:tc>
                  <a:txBody>
                    <a:bodyPr/>
                    <a:lstStyle/>
                    <a:p>
                      <a:pPr algn="ctr"/>
                      <a:r>
                        <a:rPr kumimoji="1" lang="ja-JP" altLang="en-US" sz="1200">
                          <a:latin typeface="+mj-ea"/>
                          <a:ea typeface="+mj-ea"/>
                        </a:rPr>
                        <a:t>合　計</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a:latin typeface="+mj-ea"/>
                          <a:ea typeface="+mj-ea"/>
                        </a:rPr>
                        <a:t>11</a:t>
                      </a:r>
                      <a:r>
                        <a:rPr kumimoji="1" lang="ja-JP" altLang="en-US" sz="1200">
                          <a:latin typeface="+mj-ea"/>
                          <a:ea typeface="+mj-ea"/>
                        </a:rPr>
                        <a:t>兆円</a:t>
                      </a: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66236305"/>
                  </a:ext>
                </a:extLst>
              </a:tr>
            </a:tbl>
          </a:graphicData>
        </a:graphic>
      </p:graphicFrame>
      <p:graphicFrame>
        <p:nvGraphicFramePr>
          <p:cNvPr id="12" name="表 11">
            <a:extLst>
              <a:ext uri="{FF2B5EF4-FFF2-40B4-BE49-F238E27FC236}">
                <a16:creationId xmlns:a16="http://schemas.microsoft.com/office/drawing/2014/main" id="{E2700B7F-550F-2F0F-B89A-44F956DBBA65}"/>
              </a:ext>
            </a:extLst>
          </p:cNvPr>
          <p:cNvGraphicFramePr>
            <a:graphicFrameLocks noGrp="1"/>
          </p:cNvGraphicFramePr>
          <p:nvPr/>
        </p:nvGraphicFramePr>
        <p:xfrm>
          <a:off x="650113" y="2961568"/>
          <a:ext cx="2808000" cy="1854200"/>
        </p:xfrm>
        <a:graphic>
          <a:graphicData uri="http://schemas.openxmlformats.org/drawingml/2006/table">
            <a:tbl>
              <a:tblPr firstRow="1" bandRow="1">
                <a:tableStyleId>{17292A2E-F333-43FB-9621-5CBBE7FDCDCB}</a:tableStyleId>
              </a:tblPr>
              <a:tblGrid>
                <a:gridCol w="844859">
                  <a:extLst>
                    <a:ext uri="{9D8B030D-6E8A-4147-A177-3AD203B41FA5}">
                      <a16:colId xmlns:a16="http://schemas.microsoft.com/office/drawing/2014/main" val="1820946442"/>
                    </a:ext>
                  </a:extLst>
                </a:gridCol>
                <a:gridCol w="1117768">
                  <a:extLst>
                    <a:ext uri="{9D8B030D-6E8A-4147-A177-3AD203B41FA5}">
                      <a16:colId xmlns:a16="http://schemas.microsoft.com/office/drawing/2014/main" val="419998151"/>
                    </a:ext>
                  </a:extLst>
                </a:gridCol>
                <a:gridCol w="845373">
                  <a:extLst>
                    <a:ext uri="{9D8B030D-6E8A-4147-A177-3AD203B41FA5}">
                      <a16:colId xmlns:a16="http://schemas.microsoft.com/office/drawing/2014/main" val="2541368456"/>
                    </a:ext>
                  </a:extLst>
                </a:gridCol>
              </a:tblGrid>
              <a:tr h="370840">
                <a:tc gridSpan="3">
                  <a:txBody>
                    <a:bodyPr/>
                    <a:lstStyle/>
                    <a:p>
                      <a:pPr algn="ctr"/>
                      <a:r>
                        <a:rPr kumimoji="1" lang="ja-JP" altLang="en-US" sz="1400">
                          <a:latin typeface="+mj-ea"/>
                          <a:ea typeface="+mj-ea"/>
                        </a:rPr>
                        <a:t>④年金給付金総額</a:t>
                      </a:r>
                      <a:endParaRPr kumimoji="1" lang="ja-JP" altLang="en-US" sz="14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091676679"/>
                  </a:ext>
                </a:extLst>
              </a:tr>
              <a:tr h="370840">
                <a:tc>
                  <a:txBody>
                    <a:bodyPr/>
                    <a:lstStyle/>
                    <a:p>
                      <a:pPr algn="ctr"/>
                      <a:r>
                        <a:rPr kumimoji="1" lang="ja-JP" altLang="en-US" sz="1200" dirty="0">
                          <a:latin typeface="+mj-ea"/>
                          <a:ea typeface="+mj-ea"/>
                        </a:rPr>
                        <a:t>年金種別</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dirty="0">
                          <a:latin typeface="+mj-ea"/>
                          <a:ea typeface="+mj-ea"/>
                        </a:rPr>
                        <a:t>金 額</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dirty="0">
                          <a:latin typeface="+mj-ea"/>
                          <a:ea typeface="+mj-ea"/>
                        </a:rPr>
                        <a:t>備 考</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2499674615"/>
                  </a:ext>
                </a:extLst>
              </a:tr>
              <a:tr h="370840">
                <a:tc>
                  <a:txBody>
                    <a:bodyPr/>
                    <a:lstStyle/>
                    <a:p>
                      <a:pPr algn="ctr"/>
                      <a:r>
                        <a:rPr kumimoji="1" lang="ja-JP" altLang="en-US" sz="1200" dirty="0">
                          <a:latin typeface="+mj-ea"/>
                          <a:ea typeface="+mj-ea"/>
                        </a:rPr>
                        <a:t>厚　生</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31.7</a:t>
                      </a:r>
                      <a:r>
                        <a:rPr kumimoji="1" lang="ja-JP" altLang="en-US" sz="1200" dirty="0">
                          <a:latin typeface="+mj-ea"/>
                          <a:ea typeface="+mj-ea"/>
                        </a:rPr>
                        <a:t>兆円</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949540120"/>
                  </a:ext>
                </a:extLst>
              </a:tr>
              <a:tr h="370840">
                <a:tc>
                  <a:txBody>
                    <a:bodyPr/>
                    <a:lstStyle/>
                    <a:p>
                      <a:pPr algn="ctr"/>
                      <a:r>
                        <a:rPr kumimoji="1" lang="ja-JP" altLang="en-US" sz="1200" dirty="0">
                          <a:latin typeface="+mj-ea"/>
                          <a:ea typeface="+mj-ea"/>
                        </a:rPr>
                        <a:t>国　民</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25.1</a:t>
                      </a:r>
                      <a:r>
                        <a:rPr kumimoji="1" lang="ja-JP" altLang="en-US" sz="1200" dirty="0">
                          <a:latin typeface="+mj-ea"/>
                          <a:ea typeface="+mj-ea"/>
                        </a:rPr>
                        <a:t>兆円</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400295333"/>
                  </a:ext>
                </a:extLst>
              </a:tr>
              <a:tr h="370840">
                <a:tc>
                  <a:txBody>
                    <a:bodyPr/>
                    <a:lstStyle/>
                    <a:p>
                      <a:pPr algn="ctr"/>
                      <a:r>
                        <a:rPr kumimoji="1" lang="ja-JP" altLang="en-US" sz="1200" dirty="0">
                          <a:latin typeface="+mj-ea"/>
                          <a:ea typeface="+mj-ea"/>
                        </a:rPr>
                        <a:t>合　計</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56.8</a:t>
                      </a:r>
                      <a:r>
                        <a:rPr kumimoji="1" lang="ja-JP" altLang="en-US" sz="1200" dirty="0">
                          <a:latin typeface="+mj-ea"/>
                          <a:ea typeface="+mj-ea"/>
                        </a:rPr>
                        <a:t>兆円</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ja-JP" altLang="en-US" sz="1200" dirty="0">
                          <a:latin typeface="+mj-ea"/>
                          <a:ea typeface="+mj-ea"/>
                        </a:rPr>
                        <a:t>＋</a:t>
                      </a:r>
                      <a:r>
                        <a:rPr kumimoji="1" lang="en-US" altLang="ja-JP" sz="1200" dirty="0">
                          <a:latin typeface="+mj-ea"/>
                          <a:ea typeface="+mj-ea"/>
                        </a:rPr>
                        <a:t>2.0</a:t>
                      </a:r>
                      <a:r>
                        <a:rPr kumimoji="1" lang="ja-JP" altLang="en-US" sz="1200" dirty="0">
                          <a:latin typeface="+mj-ea"/>
                          <a:ea typeface="+mj-ea"/>
                        </a:rPr>
                        <a:t>％</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66236305"/>
                  </a:ext>
                </a:extLst>
              </a:tr>
            </a:tbl>
          </a:graphicData>
        </a:graphic>
      </p:graphicFrame>
      <p:graphicFrame>
        <p:nvGraphicFramePr>
          <p:cNvPr id="14" name="表 13">
            <a:extLst>
              <a:ext uri="{FF2B5EF4-FFF2-40B4-BE49-F238E27FC236}">
                <a16:creationId xmlns:a16="http://schemas.microsoft.com/office/drawing/2014/main" id="{CB6B4C05-061D-8CA4-69BD-50012B5E8C08}"/>
              </a:ext>
            </a:extLst>
          </p:cNvPr>
          <p:cNvGraphicFramePr>
            <a:graphicFrameLocks noGrp="1"/>
          </p:cNvGraphicFramePr>
          <p:nvPr/>
        </p:nvGraphicFramePr>
        <p:xfrm>
          <a:off x="6465480" y="2960948"/>
          <a:ext cx="2808000" cy="1854000"/>
        </p:xfrm>
        <a:graphic>
          <a:graphicData uri="http://schemas.openxmlformats.org/drawingml/2006/table">
            <a:tbl>
              <a:tblPr firstRow="1" bandRow="1">
                <a:tableStyleId>{17292A2E-F333-43FB-9621-5CBBE7FDCDCB}</a:tableStyleId>
              </a:tblPr>
              <a:tblGrid>
                <a:gridCol w="792953">
                  <a:extLst>
                    <a:ext uri="{9D8B030D-6E8A-4147-A177-3AD203B41FA5}">
                      <a16:colId xmlns:a16="http://schemas.microsoft.com/office/drawing/2014/main" val="1820946442"/>
                    </a:ext>
                  </a:extLst>
                </a:gridCol>
                <a:gridCol w="1013406">
                  <a:extLst>
                    <a:ext uri="{9D8B030D-6E8A-4147-A177-3AD203B41FA5}">
                      <a16:colId xmlns:a16="http://schemas.microsoft.com/office/drawing/2014/main" val="419998151"/>
                    </a:ext>
                  </a:extLst>
                </a:gridCol>
                <a:gridCol w="1001641">
                  <a:extLst>
                    <a:ext uri="{9D8B030D-6E8A-4147-A177-3AD203B41FA5}">
                      <a16:colId xmlns:a16="http://schemas.microsoft.com/office/drawing/2014/main" val="2541368456"/>
                    </a:ext>
                  </a:extLst>
                </a:gridCol>
              </a:tblGrid>
              <a:tr h="307211">
                <a:tc gridSpan="3">
                  <a:txBody>
                    <a:bodyPr/>
                    <a:lstStyle/>
                    <a:p>
                      <a:pPr algn="ctr"/>
                      <a:r>
                        <a:rPr kumimoji="1" lang="ja-JP" altLang="en-US" sz="1400">
                          <a:latin typeface="+mj-ea"/>
                          <a:ea typeface="+mj-ea"/>
                        </a:rPr>
                        <a:t>⑥年金被保険者数</a:t>
                      </a:r>
                      <a:endParaRPr kumimoji="1" lang="ja-JP" altLang="en-US" sz="14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091676679"/>
                  </a:ext>
                </a:extLst>
              </a:tr>
              <a:tr h="331849">
                <a:tc>
                  <a:txBody>
                    <a:bodyPr/>
                    <a:lstStyle/>
                    <a:p>
                      <a:pPr algn="ctr"/>
                      <a:r>
                        <a:rPr kumimoji="1" lang="ja-JP" altLang="en-US" sz="1200" dirty="0">
                          <a:latin typeface="+mj-ea"/>
                          <a:ea typeface="+mj-ea"/>
                        </a:rPr>
                        <a:t>年金種別</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dirty="0">
                          <a:latin typeface="+mj-ea"/>
                          <a:ea typeface="+mj-ea"/>
                        </a:rPr>
                        <a:t>人 数</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dirty="0">
                          <a:latin typeface="+mj-ea"/>
                          <a:ea typeface="+mj-ea"/>
                        </a:rPr>
                        <a:t>備 考</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2499674615"/>
                  </a:ext>
                </a:extLst>
              </a:tr>
              <a:tr h="303735">
                <a:tc>
                  <a:txBody>
                    <a:bodyPr/>
                    <a:lstStyle/>
                    <a:p>
                      <a:pPr algn="ctr"/>
                      <a:r>
                        <a:rPr kumimoji="1" lang="ja-JP" altLang="en-US" sz="1200" dirty="0">
                          <a:latin typeface="+mj-ea"/>
                          <a:ea typeface="+mj-ea"/>
                        </a:rPr>
                        <a:t>厚　生</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4,618</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ja-JP" altLang="en-US" sz="1200" dirty="0">
                          <a:latin typeface="+mj-ea"/>
                          <a:ea typeface="+mj-ea"/>
                        </a:rPr>
                        <a:t>＋</a:t>
                      </a:r>
                      <a:r>
                        <a:rPr kumimoji="1" lang="en-US" altLang="ja-JP" sz="1200" dirty="0">
                          <a:latin typeface="+mj-ea"/>
                          <a:ea typeface="+mj-ea"/>
                        </a:rPr>
                        <a:t>82</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949540120"/>
                  </a:ext>
                </a:extLst>
              </a:tr>
              <a:tr h="303735">
                <a:tc>
                  <a:txBody>
                    <a:bodyPr/>
                    <a:lstStyle/>
                    <a:p>
                      <a:pPr algn="ctr"/>
                      <a:r>
                        <a:rPr kumimoji="1" lang="ja-JP" altLang="en-US" sz="1200" dirty="0">
                          <a:latin typeface="+mj-ea"/>
                          <a:ea typeface="+mj-ea"/>
                        </a:rPr>
                        <a:t>国　民</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1,405</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ja-JP" altLang="en-US" sz="1200" dirty="0">
                          <a:latin typeface="+mj-ea"/>
                          <a:ea typeface="+mj-ea"/>
                        </a:rPr>
                        <a:t>－</a:t>
                      </a:r>
                      <a:r>
                        <a:rPr kumimoji="1" lang="en-US" altLang="ja-JP" sz="1200" dirty="0">
                          <a:latin typeface="+mj-ea"/>
                          <a:ea typeface="+mj-ea"/>
                        </a:rPr>
                        <a:t>26</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400295333"/>
                  </a:ext>
                </a:extLst>
              </a:tr>
              <a:tr h="303735">
                <a:tc>
                  <a:txBody>
                    <a:bodyPr/>
                    <a:lstStyle/>
                    <a:p>
                      <a:pPr algn="ctr"/>
                      <a:r>
                        <a:rPr kumimoji="1" lang="ja-JP" altLang="en-US" sz="1200" dirty="0">
                          <a:latin typeface="+mj-ea"/>
                          <a:ea typeface="+mj-ea"/>
                        </a:rPr>
                        <a:t>第</a:t>
                      </a:r>
                      <a:r>
                        <a:rPr kumimoji="1" lang="en-US" altLang="ja-JP" sz="1200" dirty="0">
                          <a:latin typeface="+mj-ea"/>
                          <a:ea typeface="+mj-ea"/>
                        </a:rPr>
                        <a:t>3</a:t>
                      </a:r>
                      <a:r>
                        <a:rPr kumimoji="1" lang="ja-JP" altLang="en-US" sz="1200" dirty="0">
                          <a:latin typeface="+mj-ea"/>
                          <a:ea typeface="+mj-ea"/>
                        </a:rPr>
                        <a:t>号</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721</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ja-JP" altLang="en-US" sz="1200" dirty="0">
                          <a:latin typeface="+mj-ea"/>
                          <a:ea typeface="+mj-ea"/>
                        </a:rPr>
                        <a:t>－</a:t>
                      </a:r>
                      <a:r>
                        <a:rPr kumimoji="1" lang="en-US" altLang="ja-JP" sz="1200" dirty="0">
                          <a:latin typeface="+mj-ea"/>
                          <a:ea typeface="+mj-ea"/>
                        </a:rPr>
                        <a:t>42</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242125331"/>
                  </a:ext>
                </a:extLst>
              </a:tr>
              <a:tr h="303735">
                <a:tc>
                  <a:txBody>
                    <a:bodyPr/>
                    <a:lstStyle/>
                    <a:p>
                      <a:pPr algn="ctr"/>
                      <a:r>
                        <a:rPr kumimoji="1" lang="ja-JP" altLang="en-US" sz="1200" dirty="0">
                          <a:latin typeface="+mj-ea"/>
                          <a:ea typeface="+mj-ea"/>
                        </a:rPr>
                        <a:t>合　計</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6,744</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ja-JP" altLang="en-US" sz="1200" dirty="0">
                          <a:latin typeface="+mj-ea"/>
                          <a:ea typeface="+mj-ea"/>
                        </a:rPr>
                        <a:t>＋</a:t>
                      </a:r>
                      <a:r>
                        <a:rPr kumimoji="1" lang="en-US" altLang="ja-JP" sz="1200" dirty="0">
                          <a:latin typeface="+mj-ea"/>
                          <a:ea typeface="+mj-ea"/>
                        </a:rPr>
                        <a:t>14</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66236305"/>
                  </a:ext>
                </a:extLst>
              </a:tr>
            </a:tbl>
          </a:graphicData>
        </a:graphic>
      </p:graphicFrame>
      <p:graphicFrame>
        <p:nvGraphicFramePr>
          <p:cNvPr id="8" name="表 7">
            <a:extLst>
              <a:ext uri="{FF2B5EF4-FFF2-40B4-BE49-F238E27FC236}">
                <a16:creationId xmlns:a16="http://schemas.microsoft.com/office/drawing/2014/main" id="{A415D1DD-1529-8433-6943-0FDD5BCD24B0}"/>
              </a:ext>
            </a:extLst>
          </p:cNvPr>
          <p:cNvGraphicFramePr>
            <a:graphicFrameLocks noGrp="1"/>
          </p:cNvGraphicFramePr>
          <p:nvPr/>
        </p:nvGraphicFramePr>
        <p:xfrm>
          <a:off x="6133520" y="890803"/>
          <a:ext cx="3139960" cy="1836115"/>
        </p:xfrm>
        <a:graphic>
          <a:graphicData uri="http://schemas.openxmlformats.org/drawingml/2006/table">
            <a:tbl>
              <a:tblPr firstRow="1" bandRow="1">
                <a:tableStyleId>{17292A2E-F333-43FB-9621-5CBBE7FDCDCB}</a:tableStyleId>
              </a:tblPr>
              <a:tblGrid>
                <a:gridCol w="540158">
                  <a:extLst>
                    <a:ext uri="{9D8B030D-6E8A-4147-A177-3AD203B41FA5}">
                      <a16:colId xmlns:a16="http://schemas.microsoft.com/office/drawing/2014/main" val="1820946442"/>
                    </a:ext>
                  </a:extLst>
                </a:gridCol>
                <a:gridCol w="879793">
                  <a:extLst>
                    <a:ext uri="{9D8B030D-6E8A-4147-A177-3AD203B41FA5}">
                      <a16:colId xmlns:a16="http://schemas.microsoft.com/office/drawing/2014/main" val="419998151"/>
                    </a:ext>
                  </a:extLst>
                </a:gridCol>
                <a:gridCol w="879793">
                  <a:extLst>
                    <a:ext uri="{9D8B030D-6E8A-4147-A177-3AD203B41FA5}">
                      <a16:colId xmlns:a16="http://schemas.microsoft.com/office/drawing/2014/main" val="3798927107"/>
                    </a:ext>
                  </a:extLst>
                </a:gridCol>
                <a:gridCol w="840216">
                  <a:extLst>
                    <a:ext uri="{9D8B030D-6E8A-4147-A177-3AD203B41FA5}">
                      <a16:colId xmlns:a16="http://schemas.microsoft.com/office/drawing/2014/main" val="2541368456"/>
                    </a:ext>
                  </a:extLst>
                </a:gridCol>
              </a:tblGrid>
              <a:tr h="380133">
                <a:tc gridSpan="4">
                  <a:txBody>
                    <a:bodyPr/>
                    <a:lstStyle/>
                    <a:p>
                      <a:pPr algn="ctr"/>
                      <a:r>
                        <a:rPr kumimoji="1" lang="ja-JP" altLang="en-US" sz="1400" dirty="0">
                          <a:latin typeface="+mj-ea"/>
                          <a:ea typeface="+mj-ea"/>
                        </a:rPr>
                        <a:t>③老齢年金平均月額</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3091676679"/>
                  </a:ext>
                </a:extLst>
              </a:tr>
              <a:tr h="468657">
                <a:tc>
                  <a:txBody>
                    <a:bodyPr/>
                    <a:lstStyle/>
                    <a:p>
                      <a:pPr algn="ctr"/>
                      <a:r>
                        <a:rPr kumimoji="1" lang="ja-JP" altLang="en-US" sz="1200" dirty="0">
                          <a:latin typeface="+mj-ea"/>
                          <a:ea typeface="+mj-ea"/>
                        </a:rPr>
                        <a:t>年金種別</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dirty="0">
                          <a:latin typeface="+mj-ea"/>
                          <a:ea typeface="+mj-ea"/>
                        </a:rPr>
                        <a:t>男性</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dirty="0">
                          <a:latin typeface="+mj-ea"/>
                          <a:ea typeface="+mj-ea"/>
                        </a:rPr>
                        <a:t>女性</a:t>
                      </a:r>
                    </a:p>
                  </a:txBody>
                  <a:tcPr anchor="ctr">
                    <a:lnL w="12700" cap="flat" cmpd="sng" algn="ctr">
                      <a:solidFill>
                        <a:schemeClr val="accent4">
                          <a:lumMod val="40000"/>
                          <a:lumOff val="60000"/>
                        </a:schemeClr>
                      </a:solidFill>
                      <a:prstDash val="solid"/>
                      <a:round/>
                      <a:headEnd type="none" w="med" len="med"/>
                      <a:tailEnd type="none" w="med" len="med"/>
                    </a:lnL>
                    <a:lnR w="28575"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dirty="0">
                          <a:latin typeface="+mj-ea"/>
                          <a:ea typeface="+mj-ea"/>
                        </a:rPr>
                        <a:t>受給者</a:t>
                      </a:r>
                    </a:p>
                  </a:txBody>
                  <a:tcPr anchor="ctr">
                    <a:lnL w="28575"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2499674615"/>
                  </a:ext>
                </a:extLst>
              </a:tr>
              <a:tr h="469647">
                <a:tc>
                  <a:txBody>
                    <a:bodyPr/>
                    <a:lstStyle/>
                    <a:p>
                      <a:pPr algn="ctr"/>
                      <a:r>
                        <a:rPr kumimoji="1" lang="ja-JP" altLang="en-US" sz="1200" dirty="0">
                          <a:latin typeface="+mj-ea"/>
                          <a:ea typeface="+mj-ea"/>
                        </a:rPr>
                        <a:t>厚　生</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16.7</a:t>
                      </a:r>
                      <a:r>
                        <a:rPr kumimoji="1" lang="ja-JP" altLang="en-US" sz="1200" dirty="0">
                          <a:latin typeface="+mj-ea"/>
                          <a:ea typeface="+mj-ea"/>
                        </a:rPr>
                        <a:t>万円</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10.7</a:t>
                      </a:r>
                      <a:r>
                        <a:rPr kumimoji="1" lang="ja-JP" altLang="en-US" sz="1200" dirty="0">
                          <a:latin typeface="+mj-ea"/>
                          <a:ea typeface="+mj-ea"/>
                        </a:rPr>
                        <a:t>万円</a:t>
                      </a:r>
                    </a:p>
                  </a:txBody>
                  <a:tcPr anchor="ctr">
                    <a:lnL w="12700" cap="flat" cmpd="sng" algn="ctr">
                      <a:solidFill>
                        <a:schemeClr val="accent4">
                          <a:lumMod val="40000"/>
                          <a:lumOff val="60000"/>
                        </a:schemeClr>
                      </a:solidFill>
                      <a:prstDash val="solid"/>
                      <a:round/>
                      <a:headEnd type="none" w="med" len="med"/>
                      <a:tailEnd type="none" w="med" len="med"/>
                    </a:lnL>
                    <a:lnR w="28575"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14.6</a:t>
                      </a:r>
                      <a:r>
                        <a:rPr kumimoji="1" lang="ja-JP" altLang="en-US" sz="1200" dirty="0">
                          <a:latin typeface="+mj-ea"/>
                          <a:ea typeface="+mj-ea"/>
                        </a:rPr>
                        <a:t>万円</a:t>
                      </a:r>
                    </a:p>
                  </a:txBody>
                  <a:tcPr anchor="ctr">
                    <a:lnL w="28575"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949540120"/>
                  </a:ext>
                </a:extLst>
              </a:tr>
              <a:tr h="517678">
                <a:tc>
                  <a:txBody>
                    <a:bodyPr/>
                    <a:lstStyle/>
                    <a:p>
                      <a:pPr algn="ctr"/>
                      <a:r>
                        <a:rPr kumimoji="1" lang="ja-JP" altLang="en-US" sz="1200" dirty="0">
                          <a:latin typeface="+mj-ea"/>
                          <a:ea typeface="+mj-ea"/>
                        </a:rPr>
                        <a:t>国　民</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6.0</a:t>
                      </a:r>
                      <a:r>
                        <a:rPr kumimoji="1" lang="ja-JP" altLang="en-US" sz="1200" dirty="0">
                          <a:latin typeface="+mj-ea"/>
                          <a:ea typeface="+mj-ea"/>
                        </a:rPr>
                        <a:t>万円</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5.6</a:t>
                      </a:r>
                      <a:r>
                        <a:rPr kumimoji="1" lang="ja-JP" altLang="en-US" sz="1200" dirty="0">
                          <a:latin typeface="+mj-ea"/>
                          <a:ea typeface="+mj-ea"/>
                        </a:rPr>
                        <a:t>万円</a:t>
                      </a:r>
                    </a:p>
                  </a:txBody>
                  <a:tcPr anchor="ctr">
                    <a:lnL w="12700" cap="flat" cmpd="sng" algn="ctr">
                      <a:solidFill>
                        <a:schemeClr val="accent4">
                          <a:lumMod val="40000"/>
                          <a:lumOff val="60000"/>
                        </a:schemeClr>
                      </a:solidFill>
                      <a:prstDash val="solid"/>
                      <a:round/>
                      <a:headEnd type="none" w="med" len="med"/>
                      <a:tailEnd type="none" w="med" len="med"/>
                    </a:lnL>
                    <a:lnR w="28575"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5.8</a:t>
                      </a:r>
                      <a:r>
                        <a:rPr kumimoji="1" lang="ja-JP" altLang="en-US" sz="1200" dirty="0">
                          <a:latin typeface="+mj-ea"/>
                          <a:ea typeface="+mj-ea"/>
                        </a:rPr>
                        <a:t>万円</a:t>
                      </a:r>
                    </a:p>
                  </a:txBody>
                  <a:tcPr anchor="ctr">
                    <a:lnL w="28575"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400295333"/>
                  </a:ext>
                </a:extLst>
              </a:tr>
            </a:tbl>
          </a:graphicData>
        </a:graphic>
      </p:graphicFrame>
      <p:sp>
        <p:nvSpPr>
          <p:cNvPr id="9" name="テキスト ボックス 8">
            <a:extLst>
              <a:ext uri="{FF2B5EF4-FFF2-40B4-BE49-F238E27FC236}">
                <a16:creationId xmlns:a16="http://schemas.microsoft.com/office/drawing/2014/main" id="{F51DFBD8-ABC5-01B4-2C45-E20F67EF481B}"/>
              </a:ext>
            </a:extLst>
          </p:cNvPr>
          <p:cNvSpPr txBox="1"/>
          <p:nvPr/>
        </p:nvSpPr>
        <p:spPr>
          <a:xfrm>
            <a:off x="604604" y="4995787"/>
            <a:ext cx="8704880" cy="1260000"/>
          </a:xfrm>
          <a:prstGeom prst="roundRect">
            <a:avLst/>
          </a:prstGeom>
          <a:noFill/>
          <a:ln w="6350">
            <a:solidFill>
              <a:schemeClr val="tx1">
                <a:lumMod val="60000"/>
                <a:lumOff val="40000"/>
              </a:schemeClr>
            </a:solidFill>
          </a:ln>
        </p:spPr>
        <p:txBody>
          <a:bodyPr wrap="square" rtlCol="0" anchor="ctr" anchorCtr="0">
            <a:noAutofit/>
          </a:bodyPr>
          <a:lstStyle/>
          <a:p>
            <a:pPr>
              <a:lnSpc>
                <a:spcPts val="1500"/>
              </a:lnSpc>
            </a:pPr>
            <a:r>
              <a:rPr lang="en-US" altLang="ja-JP" sz="1100" dirty="0">
                <a:latin typeface="+mn-ea"/>
              </a:rPr>
              <a:t>※</a:t>
            </a:r>
            <a:r>
              <a:rPr lang="ja-JP" altLang="en-US" sz="1100" dirty="0">
                <a:latin typeface="+mn-ea"/>
              </a:rPr>
              <a:t> ①②は「厚生労働省年金局：令和５年度収支決算概要」（</a:t>
            </a:r>
            <a:r>
              <a:rPr lang="en-US" altLang="ja-JP" sz="1100" dirty="0">
                <a:latin typeface="+mn-ea"/>
              </a:rPr>
              <a:t>2024</a:t>
            </a:r>
            <a:r>
              <a:rPr lang="ja-JP" altLang="en-US" sz="1100" dirty="0">
                <a:latin typeface="+mn-ea"/>
              </a:rPr>
              <a:t>年</a:t>
            </a:r>
            <a:r>
              <a:rPr lang="en-US" altLang="ja-JP" sz="1100" dirty="0">
                <a:latin typeface="+mn-ea"/>
              </a:rPr>
              <a:t>8</a:t>
            </a:r>
            <a:r>
              <a:rPr lang="ja-JP" altLang="en-US" sz="1100" dirty="0">
                <a:latin typeface="+mn-ea"/>
              </a:rPr>
              <a:t>月</a:t>
            </a:r>
            <a:r>
              <a:rPr lang="en-US" altLang="ja-JP" sz="1100" dirty="0">
                <a:latin typeface="+mn-ea"/>
              </a:rPr>
              <a:t>2</a:t>
            </a:r>
            <a:r>
              <a:rPr lang="ja-JP" altLang="en-US" sz="1100" dirty="0">
                <a:latin typeface="+mn-ea"/>
              </a:rPr>
              <a:t>日）</a:t>
            </a:r>
            <a:endParaRPr lang="en-US" altLang="ja-JP" sz="1100" dirty="0">
              <a:latin typeface="+mn-ea"/>
            </a:endParaRPr>
          </a:p>
          <a:p>
            <a:pPr>
              <a:lnSpc>
                <a:spcPts val="1500"/>
              </a:lnSpc>
            </a:pPr>
            <a:r>
              <a:rPr lang="en-US" altLang="ja-JP" sz="1100" dirty="0">
                <a:latin typeface="+mn-ea"/>
              </a:rPr>
              <a:t>※</a:t>
            </a:r>
            <a:r>
              <a:rPr lang="ja-JP" altLang="en-US" sz="1100" dirty="0">
                <a:latin typeface="+mn-ea"/>
              </a:rPr>
              <a:t> ③④⑤⑥は「厚生労働省年金局：</a:t>
            </a:r>
            <a:r>
              <a:rPr lang="ja-JP" altLang="en-US" sz="1100" dirty="0">
                <a:latin typeface="+mn-ea"/>
                <a:cs typeface="メイリオ" pitchFamily="50" charset="-128"/>
              </a:rPr>
              <a:t>令和５年度厚生年金保険・国民年金事業の概況」（</a:t>
            </a:r>
            <a:r>
              <a:rPr lang="en-US" altLang="ja-JP" sz="1100" dirty="0">
                <a:latin typeface="+mn-ea"/>
                <a:cs typeface="メイリオ" pitchFamily="50" charset="-128"/>
              </a:rPr>
              <a:t>2024</a:t>
            </a:r>
            <a:r>
              <a:rPr lang="ja-JP" altLang="en-US" sz="1100" dirty="0">
                <a:latin typeface="+mn-ea"/>
                <a:cs typeface="メイリオ" pitchFamily="50" charset="-128"/>
              </a:rPr>
              <a:t>年</a:t>
            </a:r>
            <a:r>
              <a:rPr lang="en-US" altLang="ja-JP" sz="1100" dirty="0">
                <a:latin typeface="+mn-ea"/>
                <a:cs typeface="メイリオ" pitchFamily="50" charset="-128"/>
              </a:rPr>
              <a:t>12</a:t>
            </a:r>
            <a:r>
              <a:rPr lang="ja-JP" altLang="en-US" sz="1100" dirty="0">
                <a:latin typeface="+mn-ea"/>
                <a:cs typeface="メイリオ" pitchFamily="50" charset="-128"/>
              </a:rPr>
              <a:t>月）</a:t>
            </a:r>
            <a:endParaRPr lang="en-US" altLang="ja-JP" sz="1100" dirty="0">
              <a:latin typeface="+mn-ea"/>
              <a:cs typeface="メイリオ" pitchFamily="50" charset="-128"/>
            </a:endParaRPr>
          </a:p>
          <a:p>
            <a:pPr>
              <a:lnSpc>
                <a:spcPts val="1500"/>
              </a:lnSpc>
            </a:pPr>
            <a:r>
              <a:rPr lang="en-US" altLang="ja-JP" sz="1100" dirty="0">
                <a:latin typeface="+mn-ea"/>
              </a:rPr>
              <a:t>※</a:t>
            </a:r>
            <a:r>
              <a:rPr lang="ja-JP" altLang="en-US" sz="1100" dirty="0">
                <a:latin typeface="+mn-ea"/>
              </a:rPr>
              <a:t> ③は障害・遺族を除く老齢年金の内訳、厚生年金には基礎年金を含む</a:t>
            </a:r>
            <a:endParaRPr lang="en-US" altLang="ja-JP" sz="1100" dirty="0">
              <a:latin typeface="+mn-ea"/>
            </a:endParaRPr>
          </a:p>
          <a:p>
            <a:pPr>
              <a:lnSpc>
                <a:spcPts val="1500"/>
              </a:lnSpc>
            </a:pPr>
            <a:r>
              <a:rPr lang="en-US" altLang="ja-JP" sz="1100" dirty="0">
                <a:latin typeface="+mn-ea"/>
              </a:rPr>
              <a:t>※</a:t>
            </a:r>
            <a:r>
              <a:rPr lang="ja-JP" altLang="en-US" sz="1100" dirty="0">
                <a:latin typeface="+mn-ea"/>
              </a:rPr>
              <a:t> ④の厚生年金は報酬比例部分、障害・遺族を含む</a:t>
            </a:r>
            <a:endParaRPr lang="en-US" altLang="ja-JP" sz="1100" dirty="0">
              <a:latin typeface="+mn-ea"/>
            </a:endParaRPr>
          </a:p>
          <a:p>
            <a:pPr>
              <a:lnSpc>
                <a:spcPts val="1500"/>
              </a:lnSpc>
            </a:pPr>
            <a:r>
              <a:rPr lang="en-US" altLang="ja-JP" sz="1100" dirty="0">
                <a:latin typeface="+mn-ea"/>
              </a:rPr>
              <a:t>※</a:t>
            </a:r>
            <a:r>
              <a:rPr lang="ja-JP" altLang="en-US" sz="1100" dirty="0">
                <a:latin typeface="+mn-ea"/>
              </a:rPr>
              <a:t> ⑤は厚生年金と基礎年金を併給しているものを含む</a:t>
            </a:r>
            <a:endParaRPr lang="en-US" altLang="ja-JP" sz="1100" dirty="0">
              <a:latin typeface="+mn-ea"/>
            </a:endParaRPr>
          </a:p>
          <a:p>
            <a:pPr>
              <a:lnSpc>
                <a:spcPts val="1500"/>
              </a:lnSpc>
            </a:pPr>
            <a:r>
              <a:rPr lang="en-US" altLang="ja-JP" sz="1100" dirty="0">
                <a:latin typeface="+mn-ea"/>
              </a:rPr>
              <a:t>※</a:t>
            </a:r>
            <a:r>
              <a:rPr lang="ja-JP" altLang="en-US" sz="1100" dirty="0">
                <a:latin typeface="+mn-ea"/>
              </a:rPr>
              <a:t> ゆえに④</a:t>
            </a:r>
            <a:r>
              <a:rPr lang="en-US" altLang="ja-JP" sz="1100" dirty="0">
                <a:latin typeface="+mn-ea"/>
              </a:rPr>
              <a:t>/</a:t>
            </a:r>
            <a:r>
              <a:rPr lang="ja-JP" altLang="en-US" sz="1100" dirty="0">
                <a:latin typeface="+mn-ea"/>
              </a:rPr>
              <a:t>⑤が③とはならないことに注意</a:t>
            </a:r>
            <a:endParaRPr lang="en-US" altLang="ja-JP" sz="1100" dirty="0">
              <a:latin typeface="+mn-ea"/>
            </a:endParaRPr>
          </a:p>
        </p:txBody>
      </p:sp>
      <p:graphicFrame>
        <p:nvGraphicFramePr>
          <p:cNvPr id="15" name="表 14">
            <a:extLst>
              <a:ext uri="{FF2B5EF4-FFF2-40B4-BE49-F238E27FC236}">
                <a16:creationId xmlns:a16="http://schemas.microsoft.com/office/drawing/2014/main" id="{54C8DB8B-EC2E-791D-B0AE-A4CBCFA4E2BA}"/>
              </a:ext>
            </a:extLst>
          </p:cNvPr>
          <p:cNvGraphicFramePr>
            <a:graphicFrameLocks noGrp="1"/>
          </p:cNvGraphicFramePr>
          <p:nvPr/>
        </p:nvGraphicFramePr>
        <p:xfrm>
          <a:off x="3585000" y="2960949"/>
          <a:ext cx="2736000" cy="1842554"/>
        </p:xfrm>
        <a:graphic>
          <a:graphicData uri="http://schemas.openxmlformats.org/drawingml/2006/table">
            <a:tbl>
              <a:tblPr firstRow="1" bandRow="1">
                <a:tableStyleId>{17292A2E-F333-43FB-9621-5CBBE7FDCDCB}</a:tableStyleId>
              </a:tblPr>
              <a:tblGrid>
                <a:gridCol w="815854">
                  <a:extLst>
                    <a:ext uri="{9D8B030D-6E8A-4147-A177-3AD203B41FA5}">
                      <a16:colId xmlns:a16="http://schemas.microsoft.com/office/drawing/2014/main" val="1820946442"/>
                    </a:ext>
                  </a:extLst>
                </a:gridCol>
                <a:gridCol w="1016334">
                  <a:extLst>
                    <a:ext uri="{9D8B030D-6E8A-4147-A177-3AD203B41FA5}">
                      <a16:colId xmlns:a16="http://schemas.microsoft.com/office/drawing/2014/main" val="419998151"/>
                    </a:ext>
                  </a:extLst>
                </a:gridCol>
                <a:gridCol w="903812">
                  <a:extLst>
                    <a:ext uri="{9D8B030D-6E8A-4147-A177-3AD203B41FA5}">
                      <a16:colId xmlns:a16="http://schemas.microsoft.com/office/drawing/2014/main" val="2541368456"/>
                    </a:ext>
                  </a:extLst>
                </a:gridCol>
              </a:tblGrid>
              <a:tr h="301351">
                <a:tc gridSpan="3">
                  <a:txBody>
                    <a:bodyPr/>
                    <a:lstStyle/>
                    <a:p>
                      <a:pPr algn="ctr"/>
                      <a:r>
                        <a:rPr kumimoji="1" lang="ja-JP" altLang="en-US" sz="1400" dirty="0">
                          <a:latin typeface="+mj-ea"/>
                          <a:ea typeface="+mj-ea"/>
                        </a:rPr>
                        <a:t>⑤年金受給者数</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091676679"/>
                  </a:ext>
                </a:extLst>
              </a:tr>
              <a:tr h="299111">
                <a:tc>
                  <a:txBody>
                    <a:bodyPr/>
                    <a:lstStyle/>
                    <a:p>
                      <a:pPr algn="ctr"/>
                      <a:r>
                        <a:rPr kumimoji="1" lang="ja-JP" altLang="en-US" sz="1200" dirty="0">
                          <a:latin typeface="+mj-ea"/>
                          <a:ea typeface="+mj-ea"/>
                        </a:rPr>
                        <a:t>年金種別</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dirty="0">
                          <a:latin typeface="+mj-ea"/>
                          <a:ea typeface="+mj-ea"/>
                        </a:rPr>
                        <a:t>人 数</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tc>
                  <a:txBody>
                    <a:bodyPr/>
                    <a:lstStyle/>
                    <a:p>
                      <a:pPr algn="ctr"/>
                      <a:r>
                        <a:rPr kumimoji="1" lang="ja-JP" altLang="en-US" sz="1200" dirty="0">
                          <a:latin typeface="+mj-ea"/>
                          <a:ea typeface="+mj-ea"/>
                        </a:rPr>
                        <a:t>備 考</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2499674615"/>
                  </a:ext>
                </a:extLst>
              </a:tr>
              <a:tr h="412881">
                <a:tc>
                  <a:txBody>
                    <a:bodyPr/>
                    <a:lstStyle/>
                    <a:p>
                      <a:pPr algn="ctr"/>
                      <a:r>
                        <a:rPr kumimoji="1" lang="ja-JP" altLang="en-US" sz="1200" dirty="0">
                          <a:latin typeface="+mj-ea"/>
                          <a:ea typeface="+mj-ea"/>
                        </a:rPr>
                        <a:t>厚　生</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4,121</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endParaRPr kumimoji="1" lang="ja-JP" altLang="en-US"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949540120"/>
                  </a:ext>
                </a:extLst>
              </a:tr>
              <a:tr h="412881">
                <a:tc>
                  <a:txBody>
                    <a:bodyPr/>
                    <a:lstStyle/>
                    <a:p>
                      <a:pPr algn="ctr"/>
                      <a:r>
                        <a:rPr kumimoji="1" lang="ja-JP" altLang="en-US" sz="1200" dirty="0">
                          <a:latin typeface="+mj-ea"/>
                          <a:ea typeface="+mj-ea"/>
                        </a:rPr>
                        <a:t>国　民</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j-ea"/>
                          <a:ea typeface="+mn-ea"/>
                          <a:cs typeface="+mn-cs"/>
                        </a:rPr>
                        <a:t>3,626</a:t>
                      </a:r>
                      <a:r>
                        <a:rPr kumimoji="1" lang="ja-JP" altLang="en-US" sz="1200" kern="1200" dirty="0">
                          <a:solidFill>
                            <a:schemeClr val="tx1"/>
                          </a:solidFill>
                          <a:latin typeface="+mj-ea"/>
                          <a:ea typeface="+mn-ea"/>
                          <a:cs typeface="+mn-cs"/>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tc>
                  <a:txBody>
                    <a:bodyPr/>
                    <a:lstStyle/>
                    <a:p>
                      <a:pPr algn="r"/>
                      <a:endParaRPr kumimoji="1" lang="ja-JP" altLang="en-US" sz="11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28575"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400295333"/>
                  </a:ext>
                </a:extLst>
              </a:tr>
              <a:tr h="412881">
                <a:tc>
                  <a:txBody>
                    <a:bodyPr/>
                    <a:lstStyle/>
                    <a:p>
                      <a:pPr algn="ctr">
                        <a:lnSpc>
                          <a:spcPts val="1700"/>
                        </a:lnSpc>
                      </a:pPr>
                      <a:r>
                        <a:rPr kumimoji="1" lang="ja-JP" altLang="en-US" sz="1200" dirty="0">
                          <a:latin typeface="+mj-ea"/>
                          <a:ea typeface="+mj-ea"/>
                        </a:rPr>
                        <a:t>合　計</a:t>
                      </a:r>
                      <a:endParaRPr kumimoji="1" lang="en-US" altLang="ja-JP" sz="1200" dirty="0">
                        <a:latin typeface="+mj-ea"/>
                        <a:ea typeface="+mj-ea"/>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en-US" altLang="ja-JP" sz="1200" dirty="0">
                          <a:latin typeface="+mj-ea"/>
                          <a:ea typeface="+mj-ea"/>
                        </a:rPr>
                        <a:t>7,747</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tc>
                  <a:txBody>
                    <a:bodyPr/>
                    <a:lstStyle/>
                    <a:p>
                      <a:pPr algn="r"/>
                      <a:r>
                        <a:rPr kumimoji="1" lang="ja-JP" altLang="en-US" sz="1200" dirty="0">
                          <a:latin typeface="+mj-ea"/>
                          <a:ea typeface="+mj-ea"/>
                        </a:rPr>
                        <a:t>＋</a:t>
                      </a:r>
                      <a:r>
                        <a:rPr kumimoji="1" lang="en-US" altLang="ja-JP" sz="1200" dirty="0">
                          <a:latin typeface="+mj-ea"/>
                          <a:ea typeface="+mj-ea"/>
                        </a:rPr>
                        <a:t>38</a:t>
                      </a:r>
                      <a:r>
                        <a:rPr kumimoji="1" lang="ja-JP" altLang="en-US" sz="1200" dirty="0">
                          <a:latin typeface="+mj-ea"/>
                          <a:ea typeface="+mj-ea"/>
                        </a:rPr>
                        <a:t>万人</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8575"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tcPr>
                </a:tc>
                <a:extLst>
                  <a:ext uri="{0D108BD9-81ED-4DB2-BD59-A6C34878D82A}">
                    <a16:rowId xmlns:a16="http://schemas.microsoft.com/office/drawing/2014/main" val="366236305"/>
                  </a:ext>
                </a:extLst>
              </a:tr>
            </a:tbl>
          </a:graphicData>
        </a:graphic>
      </p:graphicFrame>
    </p:spTree>
    <p:extLst>
      <p:ext uri="{BB962C8B-B14F-4D97-AF65-F5344CB8AC3E}">
        <p14:creationId xmlns:p14="http://schemas.microsoft.com/office/powerpoint/2010/main" val="236282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sz="1100" dirty="0">
                <a:latin typeface="+mj-ea"/>
                <a:ea typeface="+mj-ea"/>
              </a:rPr>
              <a:t>© </a:t>
            </a:r>
            <a:r>
              <a:rPr lang="ja-JP" altLang="en-US" sz="1100" dirty="0">
                <a:latin typeface="+mj-ea"/>
                <a:ea typeface="+mj-ea"/>
              </a:rPr>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4</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latin typeface="+mn-ea"/>
                <a:cs typeface="メイリオ" pitchFamily="50" charset="-128"/>
              </a:rPr>
              <a:t>１．まずは年金制度の基礎知識から</a:t>
            </a:r>
            <a:endParaRPr kumimoji="1" lang="ja-JP" altLang="en-US" b="1" dirty="0">
              <a:solidFill>
                <a:schemeClr val="tx2"/>
              </a:solidFill>
            </a:endParaRPr>
          </a:p>
        </p:txBody>
      </p:sp>
      <p:sp>
        <p:nvSpPr>
          <p:cNvPr id="6" name="四角形: 角を丸くする 5">
            <a:extLst>
              <a:ext uri="{FF2B5EF4-FFF2-40B4-BE49-F238E27FC236}">
                <a16:creationId xmlns:a16="http://schemas.microsoft.com/office/drawing/2014/main" id="{513D68B1-8949-5C6F-D64B-EE8B5A31282C}"/>
              </a:ext>
              <a:ext uri="{C183D7F6-B498-43B3-948B-1728B52AA6E4}">
                <adec:decorative xmlns:adec="http://schemas.microsoft.com/office/drawing/2017/decorative" val="1"/>
              </a:ext>
            </a:extLst>
          </p:cNvPr>
          <p:cNvSpPr/>
          <p:nvPr/>
        </p:nvSpPr>
        <p:spPr>
          <a:xfrm>
            <a:off x="292100" y="1340768"/>
            <a:ext cx="5626100" cy="4914900"/>
          </a:xfrm>
          <a:prstGeom prst="roundRect">
            <a:avLst/>
          </a:prstGeom>
          <a:solidFill>
            <a:srgbClr val="EE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DCC2CDC1-5832-330B-8EA8-8D771B53FC19}"/>
              </a:ext>
              <a:ext uri="{C183D7F6-B498-43B3-948B-1728B52AA6E4}">
                <adec:decorative xmlns:adec="http://schemas.microsoft.com/office/drawing/2017/decorative" val="1"/>
              </a:ext>
            </a:extLst>
          </p:cNvPr>
          <p:cNvSpPr/>
          <p:nvPr/>
        </p:nvSpPr>
        <p:spPr>
          <a:xfrm>
            <a:off x="5981698" y="1340768"/>
            <a:ext cx="3644901" cy="4914900"/>
          </a:xfrm>
          <a:prstGeom prst="roundRect">
            <a:avLst/>
          </a:prstGeom>
          <a:solidFill>
            <a:srgbClr val="EE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4E1BD2C0-0504-24BB-4534-21D1730AD2F3}"/>
              </a:ext>
              <a:ext uri="{C183D7F6-B498-43B3-948B-1728B52AA6E4}">
                <adec:decorative xmlns:adec="http://schemas.microsoft.com/office/drawing/2017/decorative" val="1"/>
              </a:ext>
            </a:extLst>
          </p:cNvPr>
          <p:cNvCxnSpPr>
            <a:cxnSpLocks/>
          </p:cNvCxnSpPr>
          <p:nvPr/>
        </p:nvCxnSpPr>
        <p:spPr>
          <a:xfrm>
            <a:off x="406400" y="2039268"/>
            <a:ext cx="5354707"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C8BD149-CBFF-87D3-DAFE-C552A8AFD234}"/>
              </a:ext>
              <a:ext uri="{C183D7F6-B498-43B3-948B-1728B52AA6E4}">
                <adec:decorative xmlns:adec="http://schemas.microsoft.com/office/drawing/2017/decorative" val="1"/>
              </a:ext>
            </a:extLst>
          </p:cNvPr>
          <p:cNvCxnSpPr>
            <a:cxnSpLocks/>
          </p:cNvCxnSpPr>
          <p:nvPr/>
        </p:nvCxnSpPr>
        <p:spPr>
          <a:xfrm flipV="1">
            <a:off x="406400" y="3211412"/>
            <a:ext cx="5354707" cy="21656"/>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0F04CB0-0857-9C45-8150-385B7FC6C991}"/>
              </a:ext>
              <a:ext uri="{C183D7F6-B498-43B3-948B-1728B52AA6E4}">
                <adec:decorative xmlns:adec="http://schemas.microsoft.com/office/drawing/2017/decorative" val="1"/>
              </a:ext>
            </a:extLst>
          </p:cNvPr>
          <p:cNvCxnSpPr>
            <a:cxnSpLocks/>
          </p:cNvCxnSpPr>
          <p:nvPr/>
        </p:nvCxnSpPr>
        <p:spPr>
          <a:xfrm>
            <a:off x="406400" y="4515768"/>
            <a:ext cx="5354707" cy="4330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177B026-F687-3A3A-F29C-256C01C8169A}"/>
              </a:ext>
              <a:ext uri="{C183D7F6-B498-43B3-948B-1728B52AA6E4}">
                <adec:decorative xmlns:adec="http://schemas.microsoft.com/office/drawing/2017/decorative" val="1"/>
              </a:ext>
            </a:extLst>
          </p:cNvPr>
          <p:cNvCxnSpPr>
            <a:cxnSpLocks/>
          </p:cNvCxnSpPr>
          <p:nvPr/>
        </p:nvCxnSpPr>
        <p:spPr>
          <a:xfrm>
            <a:off x="419100" y="5785768"/>
            <a:ext cx="5354707" cy="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72EDEC45-D3DC-6D34-0BEC-C7917DF08F5D}"/>
              </a:ext>
            </a:extLst>
          </p:cNvPr>
          <p:cNvSpPr/>
          <p:nvPr/>
        </p:nvSpPr>
        <p:spPr>
          <a:xfrm>
            <a:off x="292100" y="2177042"/>
            <a:ext cx="1003300" cy="93662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ja-JP" altLang="en-US" sz="1400" b="1" dirty="0">
                <a:latin typeface="メイリオ" panose="020B0604030504040204" pitchFamily="50" charset="-128"/>
                <a:ea typeface="メイリオ" panose="020B0604030504040204" pitchFamily="50" charset="-128"/>
              </a:rPr>
              <a:t>受給世代</a:t>
            </a:r>
          </a:p>
        </p:txBody>
      </p:sp>
      <p:sp>
        <p:nvSpPr>
          <p:cNvPr id="24" name="楕円 23">
            <a:extLst>
              <a:ext uri="{FF2B5EF4-FFF2-40B4-BE49-F238E27FC236}">
                <a16:creationId xmlns:a16="http://schemas.microsoft.com/office/drawing/2014/main" id="{DFC57E68-5BEF-47D0-8351-7DBFA65FB627}"/>
              </a:ext>
            </a:extLst>
          </p:cNvPr>
          <p:cNvSpPr/>
          <p:nvPr/>
        </p:nvSpPr>
        <p:spPr>
          <a:xfrm>
            <a:off x="279400" y="3407697"/>
            <a:ext cx="1003300" cy="93662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ja-JP" altLang="en-US" sz="1400" b="1" dirty="0">
                <a:latin typeface="メイリオ" panose="020B0604030504040204" pitchFamily="50" charset="-128"/>
                <a:ea typeface="メイリオ" panose="020B0604030504040204" pitchFamily="50" charset="-128"/>
              </a:rPr>
              <a:t>現役世代</a:t>
            </a:r>
          </a:p>
        </p:txBody>
      </p:sp>
      <p:sp>
        <p:nvSpPr>
          <p:cNvPr id="40" name="楕円 39">
            <a:extLst>
              <a:ext uri="{FF2B5EF4-FFF2-40B4-BE49-F238E27FC236}">
                <a16:creationId xmlns:a16="http://schemas.microsoft.com/office/drawing/2014/main" id="{51FEE3EA-4F69-7296-437C-E15BF3F39D05}"/>
              </a:ext>
            </a:extLst>
          </p:cNvPr>
          <p:cNvSpPr/>
          <p:nvPr/>
        </p:nvSpPr>
        <p:spPr>
          <a:xfrm>
            <a:off x="279400" y="4690396"/>
            <a:ext cx="1003300" cy="93662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ja-JP" altLang="en-US" sz="1400" b="1" dirty="0">
                <a:latin typeface="メイリオ" panose="020B0604030504040204" pitchFamily="50" charset="-128"/>
                <a:ea typeface="メイリオ" panose="020B0604030504040204" pitchFamily="50" charset="-128"/>
              </a:rPr>
              <a:t>将来世代</a:t>
            </a:r>
          </a:p>
        </p:txBody>
      </p:sp>
      <p:sp>
        <p:nvSpPr>
          <p:cNvPr id="41" name="テキスト ボックス 40">
            <a:extLst>
              <a:ext uri="{FF2B5EF4-FFF2-40B4-BE49-F238E27FC236}">
                <a16:creationId xmlns:a16="http://schemas.microsoft.com/office/drawing/2014/main" id="{E6ABC648-038A-11D6-DD6F-BFA554A3DFEF}"/>
              </a:ext>
            </a:extLst>
          </p:cNvPr>
          <p:cNvSpPr txBox="1"/>
          <p:nvPr/>
        </p:nvSpPr>
        <p:spPr>
          <a:xfrm>
            <a:off x="482600" y="1509874"/>
            <a:ext cx="5278507" cy="307777"/>
          </a:xfrm>
          <a:prstGeom prst="rect">
            <a:avLst/>
          </a:prstGeom>
          <a:noFill/>
        </p:spPr>
        <p:txBody>
          <a:bodyPr wrap="square" rtlCol="0" anchor="ctr" anchorCtr="1">
            <a:noAutofit/>
          </a:bodyPr>
          <a:lstStyle/>
          <a:p>
            <a:r>
              <a:rPr kumimoji="1" lang="ja-JP" altLang="en-US" sz="1600" b="1" dirty="0">
                <a:latin typeface="メイリオ" panose="020B0604030504040204" pitchFamily="50" charset="-128"/>
                <a:ea typeface="メイリオ" panose="020B0604030504040204" pitchFamily="50" charset="-128"/>
              </a:rPr>
              <a:t>現役世代が高齢者の生活を支える（世代間扶養）</a:t>
            </a:r>
          </a:p>
        </p:txBody>
      </p:sp>
      <p:sp>
        <p:nvSpPr>
          <p:cNvPr id="42" name="テキスト ボックス 41">
            <a:extLst>
              <a:ext uri="{FF2B5EF4-FFF2-40B4-BE49-F238E27FC236}">
                <a16:creationId xmlns:a16="http://schemas.microsoft.com/office/drawing/2014/main" id="{2AF6CE2B-5129-C05A-6C49-FF1ED6C8B7AA}"/>
              </a:ext>
            </a:extLst>
          </p:cNvPr>
          <p:cNvSpPr txBox="1"/>
          <p:nvPr/>
        </p:nvSpPr>
        <p:spPr>
          <a:xfrm>
            <a:off x="1384299" y="2377505"/>
            <a:ext cx="1058112" cy="382730"/>
          </a:xfrm>
          <a:prstGeom prst="rect">
            <a:avLst/>
          </a:prstGeom>
          <a:solidFill>
            <a:schemeClr val="bg1"/>
          </a:solidFill>
          <a:ln w="19050">
            <a:solidFill>
              <a:srgbClr val="002060"/>
            </a:solidFill>
          </a:ln>
        </p:spPr>
        <p:txBody>
          <a:bodyPr wrap="square" rtlCol="0" anchor="ctr" anchorCtr="1">
            <a:noAutofit/>
          </a:bodyPr>
          <a:lstStyle/>
          <a:p>
            <a:r>
              <a:rPr kumimoji="1" lang="ja-JP" altLang="en-US" sz="1600" dirty="0">
                <a:solidFill>
                  <a:srgbClr val="002060"/>
                </a:solidFill>
                <a:latin typeface="メイリオ" panose="020B0604030504040204" pitchFamily="50" charset="-128"/>
                <a:ea typeface="メイリオ" panose="020B0604030504040204" pitchFamily="50" charset="-128"/>
              </a:rPr>
              <a:t>年金給付</a:t>
            </a:r>
          </a:p>
        </p:txBody>
      </p:sp>
      <p:sp>
        <p:nvSpPr>
          <p:cNvPr id="43" name="吹き出し: 上矢印 42">
            <a:extLst>
              <a:ext uri="{FF2B5EF4-FFF2-40B4-BE49-F238E27FC236}">
                <a16:creationId xmlns:a16="http://schemas.microsoft.com/office/drawing/2014/main" id="{13A4F270-FAD0-A20D-8DE4-02D6A119685C}"/>
              </a:ext>
            </a:extLst>
          </p:cNvPr>
          <p:cNvSpPr/>
          <p:nvPr/>
        </p:nvSpPr>
        <p:spPr>
          <a:xfrm>
            <a:off x="1308099" y="2805930"/>
            <a:ext cx="1206501" cy="733667"/>
          </a:xfrm>
          <a:prstGeom prst="upArrowCallout">
            <a:avLst>
              <a:gd name="adj1" fmla="val 29019"/>
              <a:gd name="adj2" fmla="val 23065"/>
              <a:gd name="adj3" fmla="val 25000"/>
              <a:gd name="adj4" fmla="val 62391"/>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ts val="1500"/>
              </a:lnSpc>
            </a:pPr>
            <a:r>
              <a:rPr kumimoji="1" lang="ja-JP" altLang="en-US" sz="1400" dirty="0">
                <a:solidFill>
                  <a:schemeClr val="tx2"/>
                </a:solidFill>
                <a:latin typeface="メイリオ" panose="020B0604030504040204" pitchFamily="50" charset="-128"/>
                <a:ea typeface="メイリオ" panose="020B0604030504040204" pitchFamily="50" charset="-128"/>
              </a:rPr>
              <a:t>年金保険料</a:t>
            </a:r>
            <a:endParaRPr kumimoji="1" lang="en-US" altLang="ja-JP" sz="1400" dirty="0">
              <a:solidFill>
                <a:schemeClr val="tx2"/>
              </a:solidFill>
              <a:latin typeface="メイリオ" panose="020B0604030504040204" pitchFamily="50" charset="-128"/>
              <a:ea typeface="メイリオ" panose="020B0604030504040204" pitchFamily="50" charset="-128"/>
            </a:endParaRPr>
          </a:p>
          <a:p>
            <a:pPr algn="ctr">
              <a:lnSpc>
                <a:spcPts val="1500"/>
              </a:lnSpc>
            </a:pPr>
            <a:r>
              <a:rPr kumimoji="1" lang="ja-JP" altLang="en-US" sz="1400" dirty="0">
                <a:solidFill>
                  <a:schemeClr val="tx2"/>
                </a:solidFill>
                <a:latin typeface="メイリオ" panose="020B0604030504040204" pitchFamily="50" charset="-128"/>
                <a:ea typeface="メイリオ" panose="020B0604030504040204" pitchFamily="50" charset="-128"/>
              </a:rPr>
              <a:t>納付</a:t>
            </a:r>
          </a:p>
        </p:txBody>
      </p:sp>
      <p:sp>
        <p:nvSpPr>
          <p:cNvPr id="44" name="テキスト ボックス 43">
            <a:extLst>
              <a:ext uri="{FF2B5EF4-FFF2-40B4-BE49-F238E27FC236}">
                <a16:creationId xmlns:a16="http://schemas.microsoft.com/office/drawing/2014/main" id="{F3958ECA-5267-6188-170C-614BAAE788F8}"/>
              </a:ext>
            </a:extLst>
          </p:cNvPr>
          <p:cNvSpPr txBox="1"/>
          <p:nvPr/>
        </p:nvSpPr>
        <p:spPr>
          <a:xfrm>
            <a:off x="3366176" y="3531200"/>
            <a:ext cx="1058112" cy="382730"/>
          </a:xfrm>
          <a:prstGeom prst="rect">
            <a:avLst/>
          </a:prstGeom>
          <a:solidFill>
            <a:schemeClr val="bg1"/>
          </a:solidFill>
          <a:ln w="19050">
            <a:solidFill>
              <a:srgbClr val="002060"/>
            </a:solidFill>
          </a:ln>
        </p:spPr>
        <p:txBody>
          <a:bodyPr wrap="square" rtlCol="0" anchor="ctr" anchorCtr="1">
            <a:noAutofit/>
          </a:bodyPr>
          <a:lstStyle/>
          <a:p>
            <a:r>
              <a:rPr kumimoji="1" lang="ja-JP" altLang="en-US" sz="1600" dirty="0">
                <a:solidFill>
                  <a:srgbClr val="002060"/>
                </a:solidFill>
                <a:latin typeface="メイリオ" panose="020B0604030504040204" pitchFamily="50" charset="-128"/>
                <a:ea typeface="メイリオ" panose="020B0604030504040204" pitchFamily="50" charset="-128"/>
              </a:rPr>
              <a:t>年金給付</a:t>
            </a:r>
          </a:p>
        </p:txBody>
      </p:sp>
      <p:sp>
        <p:nvSpPr>
          <p:cNvPr id="45" name="吹き出し: 上矢印 44">
            <a:extLst>
              <a:ext uri="{FF2B5EF4-FFF2-40B4-BE49-F238E27FC236}">
                <a16:creationId xmlns:a16="http://schemas.microsoft.com/office/drawing/2014/main" id="{DA7A6BF2-E7FF-D75C-F29D-791C65954A03}"/>
              </a:ext>
            </a:extLst>
          </p:cNvPr>
          <p:cNvSpPr/>
          <p:nvPr/>
        </p:nvSpPr>
        <p:spPr>
          <a:xfrm>
            <a:off x="3289976" y="3959189"/>
            <a:ext cx="1206501" cy="731207"/>
          </a:xfrm>
          <a:prstGeom prst="upArrowCallout">
            <a:avLst>
              <a:gd name="adj1" fmla="val 29019"/>
              <a:gd name="adj2" fmla="val 23065"/>
              <a:gd name="adj3" fmla="val 25000"/>
              <a:gd name="adj4" fmla="val 62391"/>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ts val="1500"/>
              </a:lnSpc>
            </a:pPr>
            <a:r>
              <a:rPr kumimoji="1" lang="ja-JP" altLang="en-US" sz="1400" dirty="0">
                <a:solidFill>
                  <a:schemeClr val="tx2"/>
                </a:solidFill>
                <a:latin typeface="メイリオ" panose="020B0604030504040204" pitchFamily="50" charset="-128"/>
                <a:ea typeface="メイリオ" panose="020B0604030504040204" pitchFamily="50" charset="-128"/>
              </a:rPr>
              <a:t>年金保険料</a:t>
            </a:r>
            <a:endParaRPr kumimoji="1" lang="en-US" altLang="ja-JP" sz="1400" dirty="0">
              <a:solidFill>
                <a:schemeClr val="tx2"/>
              </a:solidFill>
              <a:latin typeface="メイリオ" panose="020B0604030504040204" pitchFamily="50" charset="-128"/>
              <a:ea typeface="メイリオ" panose="020B0604030504040204" pitchFamily="50" charset="-128"/>
            </a:endParaRPr>
          </a:p>
          <a:p>
            <a:pPr algn="ctr">
              <a:lnSpc>
                <a:spcPts val="1500"/>
              </a:lnSpc>
            </a:pPr>
            <a:r>
              <a:rPr kumimoji="1" lang="ja-JP" altLang="en-US" sz="1400" dirty="0">
                <a:solidFill>
                  <a:schemeClr val="tx2"/>
                </a:solidFill>
                <a:latin typeface="メイリオ" panose="020B0604030504040204" pitchFamily="50" charset="-128"/>
                <a:ea typeface="メイリオ" panose="020B0604030504040204" pitchFamily="50" charset="-128"/>
              </a:rPr>
              <a:t>納付</a:t>
            </a:r>
          </a:p>
        </p:txBody>
      </p:sp>
      <p:pic>
        <p:nvPicPr>
          <p:cNvPr id="46" name="図 45" descr="おもちゃ, 食品 が含まれている画像">
            <a:extLst>
              <a:ext uri="{FF2B5EF4-FFF2-40B4-BE49-F238E27FC236}">
                <a16:creationId xmlns:a16="http://schemas.microsoft.com/office/drawing/2014/main" id="{8A27E873-4693-96A9-34B7-F45652D6F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318" y="2023577"/>
            <a:ext cx="1262921" cy="1218718"/>
          </a:xfrm>
          <a:prstGeom prst="rect">
            <a:avLst/>
          </a:prstGeom>
        </p:spPr>
      </p:pic>
      <p:pic>
        <p:nvPicPr>
          <p:cNvPr id="47" name="図 46" descr="スーツを着た人の絵&#10;&#10;低い精度で">
            <a:extLst>
              <a:ext uri="{FF2B5EF4-FFF2-40B4-BE49-F238E27FC236}">
                <a16:creationId xmlns:a16="http://schemas.microsoft.com/office/drawing/2014/main" id="{8A904FEF-D3DD-8A4E-30F7-9DBA2419A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387" y="3326085"/>
            <a:ext cx="1269319" cy="1241873"/>
          </a:xfrm>
          <a:prstGeom prst="rect">
            <a:avLst/>
          </a:prstGeom>
        </p:spPr>
      </p:pic>
      <p:pic>
        <p:nvPicPr>
          <p:cNvPr id="48" name="図 47" descr="おもちゃ, 人形, 時計 が含まれている画像">
            <a:extLst>
              <a:ext uri="{FF2B5EF4-FFF2-40B4-BE49-F238E27FC236}">
                <a16:creationId xmlns:a16="http://schemas.microsoft.com/office/drawing/2014/main" id="{BF309742-24A2-6FBE-96AC-2C553BA27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8099" y="3537012"/>
            <a:ext cx="1206501" cy="996947"/>
          </a:xfrm>
          <a:prstGeom prst="rect">
            <a:avLst/>
          </a:prstGeom>
        </p:spPr>
      </p:pic>
      <p:pic>
        <p:nvPicPr>
          <p:cNvPr id="49" name="図 48" descr="おもちゃ, 人形 が含まれている画像">
            <a:extLst>
              <a:ext uri="{FF2B5EF4-FFF2-40B4-BE49-F238E27FC236}">
                <a16:creationId xmlns:a16="http://schemas.microsoft.com/office/drawing/2014/main" id="{20C5086E-BB51-79A2-6304-00E1C26C2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7075" y="4668263"/>
            <a:ext cx="1273283" cy="1094135"/>
          </a:xfrm>
          <a:prstGeom prst="rect">
            <a:avLst/>
          </a:prstGeom>
        </p:spPr>
      </p:pic>
      <p:pic>
        <p:nvPicPr>
          <p:cNvPr id="50" name="図 49" descr="人の顔の絵&#10;&#10;低い精度で">
            <a:extLst>
              <a:ext uri="{FF2B5EF4-FFF2-40B4-BE49-F238E27FC236}">
                <a16:creationId xmlns:a16="http://schemas.microsoft.com/office/drawing/2014/main" id="{82754978-1ED8-90E7-B72D-1E858F0729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840818" y="4607701"/>
            <a:ext cx="737960" cy="914826"/>
          </a:xfrm>
          <a:prstGeom prst="rect">
            <a:avLst/>
          </a:prstGeom>
        </p:spPr>
      </p:pic>
      <p:pic>
        <p:nvPicPr>
          <p:cNvPr id="51" name="図 50" descr="人の顔の絵&#10;&#10;低い精度で">
            <a:extLst>
              <a:ext uri="{FF2B5EF4-FFF2-40B4-BE49-F238E27FC236}">
                <a16:creationId xmlns:a16="http://schemas.microsoft.com/office/drawing/2014/main" id="{7A2E8F9A-3E3B-BD6F-B8F1-D158DA9A49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225654" y="4778154"/>
            <a:ext cx="847727" cy="1050901"/>
          </a:xfrm>
          <a:prstGeom prst="rect">
            <a:avLst/>
          </a:prstGeom>
        </p:spPr>
      </p:pic>
      <p:sp>
        <p:nvSpPr>
          <p:cNvPr id="52" name="矢印: ストライプ 51">
            <a:extLst>
              <a:ext uri="{FF2B5EF4-FFF2-40B4-BE49-F238E27FC236}">
                <a16:creationId xmlns:a16="http://schemas.microsoft.com/office/drawing/2014/main" id="{E66CD030-F5A8-D1DB-6CCF-90EA310EB3E2}"/>
              </a:ext>
              <a:ext uri="{C183D7F6-B498-43B3-948B-1728B52AA6E4}">
                <adec:decorative xmlns:adec="http://schemas.microsoft.com/office/drawing/2017/decorative" val="1"/>
              </a:ext>
            </a:extLst>
          </p:cNvPr>
          <p:cNvSpPr/>
          <p:nvPr/>
        </p:nvSpPr>
        <p:spPr>
          <a:xfrm>
            <a:off x="2578778" y="3715668"/>
            <a:ext cx="703187" cy="432641"/>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ストライプ 52">
            <a:extLst>
              <a:ext uri="{FF2B5EF4-FFF2-40B4-BE49-F238E27FC236}">
                <a16:creationId xmlns:a16="http://schemas.microsoft.com/office/drawing/2014/main" id="{97791183-3DBA-9A3E-6205-C3D419437DA6}"/>
              </a:ext>
              <a:ext uri="{C183D7F6-B498-43B3-948B-1728B52AA6E4}">
                <adec:decorative xmlns:adec="http://schemas.microsoft.com/office/drawing/2017/decorative" val="1"/>
              </a:ext>
            </a:extLst>
          </p:cNvPr>
          <p:cNvSpPr/>
          <p:nvPr/>
        </p:nvSpPr>
        <p:spPr>
          <a:xfrm>
            <a:off x="2593888" y="4997591"/>
            <a:ext cx="703187" cy="432641"/>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ストライプ 53">
            <a:extLst>
              <a:ext uri="{FF2B5EF4-FFF2-40B4-BE49-F238E27FC236}">
                <a16:creationId xmlns:a16="http://schemas.microsoft.com/office/drawing/2014/main" id="{44C25F45-BDAE-6848-8A02-EF2F5B4F423E}"/>
              </a:ext>
              <a:ext uri="{C183D7F6-B498-43B3-948B-1728B52AA6E4}">
                <adec:decorative xmlns:adec="http://schemas.microsoft.com/office/drawing/2017/decorative" val="1"/>
              </a:ext>
            </a:extLst>
          </p:cNvPr>
          <p:cNvSpPr/>
          <p:nvPr/>
        </p:nvSpPr>
        <p:spPr>
          <a:xfrm>
            <a:off x="4751459" y="5029745"/>
            <a:ext cx="703187" cy="432641"/>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グラフィックス 54" descr="環状の矢印 単色塗りつぶし">
            <a:extLst>
              <a:ext uri="{FF2B5EF4-FFF2-40B4-BE49-F238E27FC236}">
                <a16:creationId xmlns:a16="http://schemas.microsoft.com/office/drawing/2014/main" id="{2FB6F82E-DFC2-67B0-3F9A-A13203C1DB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89142" y="5654345"/>
            <a:ext cx="2313630" cy="983514"/>
          </a:xfrm>
          <a:prstGeom prst="rect">
            <a:avLst/>
          </a:prstGeom>
        </p:spPr>
      </p:pic>
      <p:cxnSp>
        <p:nvCxnSpPr>
          <p:cNvPr id="56" name="直線コネクタ 55">
            <a:extLst>
              <a:ext uri="{FF2B5EF4-FFF2-40B4-BE49-F238E27FC236}">
                <a16:creationId xmlns:a16="http://schemas.microsoft.com/office/drawing/2014/main" id="{2AE5EC5E-B9F3-9928-DBAC-59B816366AE2}"/>
              </a:ext>
              <a:ext uri="{C183D7F6-B498-43B3-948B-1728B52AA6E4}">
                <adec:decorative xmlns:adec="http://schemas.microsoft.com/office/drawing/2017/decorative" val="1"/>
              </a:ext>
            </a:extLst>
          </p:cNvPr>
          <p:cNvCxnSpPr>
            <a:cxnSpLocks/>
          </p:cNvCxnSpPr>
          <p:nvPr/>
        </p:nvCxnSpPr>
        <p:spPr>
          <a:xfrm>
            <a:off x="6547972" y="5136340"/>
            <a:ext cx="302960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8CE1727-2EEE-CB64-C3A8-29AB3027B21E}"/>
              </a:ext>
              <a:ext uri="{C183D7F6-B498-43B3-948B-1728B52AA6E4}">
                <adec:decorative xmlns:adec="http://schemas.microsoft.com/office/drawing/2017/decorative" val="1"/>
              </a:ext>
            </a:extLst>
          </p:cNvPr>
          <p:cNvCxnSpPr>
            <a:cxnSpLocks/>
          </p:cNvCxnSpPr>
          <p:nvPr/>
        </p:nvCxnSpPr>
        <p:spPr>
          <a:xfrm flipV="1">
            <a:off x="6529348" y="3112226"/>
            <a:ext cx="2992011" cy="1439"/>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7109844F-967E-372F-AB43-116E79111E66}"/>
              </a:ext>
            </a:extLst>
          </p:cNvPr>
          <p:cNvSpPr/>
          <p:nvPr/>
        </p:nvSpPr>
        <p:spPr>
          <a:xfrm>
            <a:off x="6661356" y="3113665"/>
            <a:ext cx="717247" cy="16644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latin typeface="メイリオ" panose="020B0604030504040204" pitchFamily="50" charset="-128"/>
                <a:ea typeface="メイリオ" panose="020B0604030504040204" pitchFamily="50" charset="-128"/>
              </a:rPr>
              <a:t>　年金保険料</a:t>
            </a:r>
          </a:p>
        </p:txBody>
      </p:sp>
      <p:sp>
        <p:nvSpPr>
          <p:cNvPr id="59" name="正方形/長方形 58">
            <a:extLst>
              <a:ext uri="{FF2B5EF4-FFF2-40B4-BE49-F238E27FC236}">
                <a16:creationId xmlns:a16="http://schemas.microsoft.com/office/drawing/2014/main" id="{4A10A53C-6269-DDE9-69B1-7F14A4DECF05}"/>
              </a:ext>
              <a:ext uri="{C183D7F6-B498-43B3-948B-1728B52AA6E4}">
                <adec:decorative xmlns:adec="http://schemas.microsoft.com/office/drawing/2017/decorative" val="1"/>
              </a:ext>
            </a:extLst>
          </p:cNvPr>
          <p:cNvSpPr/>
          <p:nvPr/>
        </p:nvSpPr>
        <p:spPr>
          <a:xfrm>
            <a:off x="6661356" y="4773856"/>
            <a:ext cx="717247" cy="35105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60" name="テキスト ボックス 59">
            <a:extLst>
              <a:ext uri="{FF2B5EF4-FFF2-40B4-BE49-F238E27FC236}">
                <a16:creationId xmlns:a16="http://schemas.microsoft.com/office/drawing/2014/main" id="{9A5BC1C4-1517-161D-A5D0-792FFC7F748F}"/>
              </a:ext>
            </a:extLst>
          </p:cNvPr>
          <p:cNvSpPr txBox="1"/>
          <p:nvPr/>
        </p:nvSpPr>
        <p:spPr>
          <a:xfrm>
            <a:off x="6609004" y="4847911"/>
            <a:ext cx="863156" cy="276999"/>
          </a:xfrm>
          <a:prstGeom prst="rect">
            <a:avLst/>
          </a:prstGeom>
          <a:noFill/>
        </p:spPr>
        <p:txBody>
          <a:bodyPr wrap="square" rtlCol="0">
            <a:spAutoFit/>
          </a:bodyPr>
          <a:lstStyle/>
          <a:p>
            <a:pPr algn="ctr"/>
            <a:r>
              <a:rPr kumimoji="1" lang="ja-JP" altLang="en-US" sz="1200" b="1" dirty="0">
                <a:latin typeface="メイリオ" panose="020B0604030504040204" pitchFamily="50" charset="-128"/>
                <a:ea typeface="メイリオ" panose="020B0604030504040204" pitchFamily="50" charset="-128"/>
              </a:rPr>
              <a:t>国庫負担</a:t>
            </a:r>
          </a:p>
        </p:txBody>
      </p:sp>
      <p:sp>
        <p:nvSpPr>
          <p:cNvPr id="61" name="正方形/長方形 60">
            <a:extLst>
              <a:ext uri="{FF2B5EF4-FFF2-40B4-BE49-F238E27FC236}">
                <a16:creationId xmlns:a16="http://schemas.microsoft.com/office/drawing/2014/main" id="{C9A0998F-1F47-71DB-8765-1528DBE26CAE}"/>
              </a:ext>
            </a:extLst>
          </p:cNvPr>
          <p:cNvSpPr/>
          <p:nvPr/>
        </p:nvSpPr>
        <p:spPr>
          <a:xfrm>
            <a:off x="7706558" y="3295287"/>
            <a:ext cx="717247" cy="149429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latin typeface="メイリオ" panose="020B0604030504040204" pitchFamily="50" charset="-128"/>
                <a:ea typeface="メイリオ" panose="020B0604030504040204" pitchFamily="50" charset="-128"/>
              </a:rPr>
              <a:t>年金保険料</a:t>
            </a:r>
          </a:p>
        </p:txBody>
      </p:sp>
      <p:sp>
        <p:nvSpPr>
          <p:cNvPr id="62" name="正方形/長方形 61">
            <a:extLst>
              <a:ext uri="{FF2B5EF4-FFF2-40B4-BE49-F238E27FC236}">
                <a16:creationId xmlns:a16="http://schemas.microsoft.com/office/drawing/2014/main" id="{DCFCA947-15AD-B068-3213-021974A85CA0}"/>
              </a:ext>
            </a:extLst>
          </p:cNvPr>
          <p:cNvSpPr/>
          <p:nvPr/>
        </p:nvSpPr>
        <p:spPr>
          <a:xfrm>
            <a:off x="8728610" y="3405907"/>
            <a:ext cx="717247" cy="13814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latin typeface="メイリオ" panose="020B0604030504040204" pitchFamily="50" charset="-128"/>
                <a:ea typeface="メイリオ" panose="020B0604030504040204" pitchFamily="50" charset="-128"/>
              </a:rPr>
              <a:t>年金保険料</a:t>
            </a:r>
          </a:p>
        </p:txBody>
      </p:sp>
      <p:sp>
        <p:nvSpPr>
          <p:cNvPr id="63" name="正方形/長方形 62">
            <a:extLst>
              <a:ext uri="{FF2B5EF4-FFF2-40B4-BE49-F238E27FC236}">
                <a16:creationId xmlns:a16="http://schemas.microsoft.com/office/drawing/2014/main" id="{0275277D-4012-53AB-5430-D88948BC9759}"/>
              </a:ext>
              <a:ext uri="{C183D7F6-B498-43B3-948B-1728B52AA6E4}">
                <adec:decorative xmlns:adec="http://schemas.microsoft.com/office/drawing/2017/decorative" val="1"/>
              </a:ext>
            </a:extLst>
          </p:cNvPr>
          <p:cNvSpPr/>
          <p:nvPr/>
        </p:nvSpPr>
        <p:spPr>
          <a:xfrm>
            <a:off x="7706558" y="4768486"/>
            <a:ext cx="717247" cy="35105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64" name="正方形/長方形 63">
            <a:extLst>
              <a:ext uri="{FF2B5EF4-FFF2-40B4-BE49-F238E27FC236}">
                <a16:creationId xmlns:a16="http://schemas.microsoft.com/office/drawing/2014/main" id="{774D7FA5-BF3C-2627-35FC-41358A2C626C}"/>
              </a:ext>
              <a:ext uri="{C183D7F6-B498-43B3-948B-1728B52AA6E4}">
                <adec:decorative xmlns:adec="http://schemas.microsoft.com/office/drawing/2017/decorative" val="1"/>
              </a:ext>
            </a:extLst>
          </p:cNvPr>
          <p:cNvSpPr/>
          <p:nvPr/>
        </p:nvSpPr>
        <p:spPr>
          <a:xfrm>
            <a:off x="8729045" y="4773856"/>
            <a:ext cx="717247" cy="35105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65" name="テキスト ボックス 64">
            <a:extLst>
              <a:ext uri="{FF2B5EF4-FFF2-40B4-BE49-F238E27FC236}">
                <a16:creationId xmlns:a16="http://schemas.microsoft.com/office/drawing/2014/main" id="{8C84768C-50BF-5962-3614-64E2A95F3A10}"/>
              </a:ext>
            </a:extLst>
          </p:cNvPr>
          <p:cNvSpPr txBox="1"/>
          <p:nvPr/>
        </p:nvSpPr>
        <p:spPr>
          <a:xfrm>
            <a:off x="7669024" y="4841102"/>
            <a:ext cx="863156" cy="276999"/>
          </a:xfrm>
          <a:prstGeom prst="rect">
            <a:avLst/>
          </a:prstGeom>
          <a:noFill/>
        </p:spPr>
        <p:txBody>
          <a:bodyPr wrap="square" rtlCol="0">
            <a:spAutoFit/>
          </a:bodyPr>
          <a:lstStyle/>
          <a:p>
            <a:pPr algn="ctr"/>
            <a:r>
              <a:rPr kumimoji="1" lang="ja-JP" altLang="en-US" sz="1200" b="1" dirty="0">
                <a:latin typeface="メイリオ" panose="020B0604030504040204" pitchFamily="50" charset="-128"/>
                <a:ea typeface="メイリオ" panose="020B0604030504040204" pitchFamily="50" charset="-128"/>
              </a:rPr>
              <a:t>国庫負担</a:t>
            </a:r>
          </a:p>
        </p:txBody>
      </p:sp>
      <p:sp>
        <p:nvSpPr>
          <p:cNvPr id="66" name="テキスト ボックス 65">
            <a:extLst>
              <a:ext uri="{FF2B5EF4-FFF2-40B4-BE49-F238E27FC236}">
                <a16:creationId xmlns:a16="http://schemas.microsoft.com/office/drawing/2014/main" id="{1A2EFD57-2A09-DFEA-DC93-4EEB37C2C7CB}"/>
              </a:ext>
            </a:extLst>
          </p:cNvPr>
          <p:cNvSpPr txBox="1"/>
          <p:nvPr/>
        </p:nvSpPr>
        <p:spPr>
          <a:xfrm>
            <a:off x="8658203" y="4829438"/>
            <a:ext cx="863156" cy="276999"/>
          </a:xfrm>
          <a:prstGeom prst="rect">
            <a:avLst/>
          </a:prstGeom>
          <a:noFill/>
        </p:spPr>
        <p:txBody>
          <a:bodyPr wrap="square" rtlCol="0">
            <a:spAutoFit/>
          </a:bodyPr>
          <a:lstStyle/>
          <a:p>
            <a:pPr algn="ctr"/>
            <a:r>
              <a:rPr kumimoji="1" lang="ja-JP" altLang="en-US" sz="1200" b="1" dirty="0">
                <a:latin typeface="メイリオ" panose="020B0604030504040204" pitchFamily="50" charset="-128"/>
                <a:ea typeface="メイリオ" panose="020B0604030504040204" pitchFamily="50" charset="-128"/>
              </a:rPr>
              <a:t>国庫負担</a:t>
            </a:r>
          </a:p>
        </p:txBody>
      </p:sp>
      <p:sp>
        <p:nvSpPr>
          <p:cNvPr id="67" name="テキスト ボックス 66">
            <a:extLst>
              <a:ext uri="{FF2B5EF4-FFF2-40B4-BE49-F238E27FC236}">
                <a16:creationId xmlns:a16="http://schemas.microsoft.com/office/drawing/2014/main" id="{A9A6F333-F1EF-A37E-414B-1F730E0D8E26}"/>
              </a:ext>
            </a:extLst>
          </p:cNvPr>
          <p:cNvSpPr txBox="1"/>
          <p:nvPr/>
        </p:nvSpPr>
        <p:spPr>
          <a:xfrm>
            <a:off x="6102049" y="3172763"/>
            <a:ext cx="430887" cy="1856982"/>
          </a:xfrm>
          <a:prstGeom prst="rect">
            <a:avLst/>
          </a:prstGeom>
          <a:noFill/>
        </p:spPr>
        <p:txBody>
          <a:bodyPr vert="eaVert"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年金給付の財源</a:t>
            </a:r>
          </a:p>
        </p:txBody>
      </p:sp>
      <p:sp>
        <p:nvSpPr>
          <p:cNvPr id="68" name="テキスト ボックス 67">
            <a:extLst>
              <a:ext uri="{FF2B5EF4-FFF2-40B4-BE49-F238E27FC236}">
                <a16:creationId xmlns:a16="http://schemas.microsoft.com/office/drawing/2014/main" id="{45061261-5198-8E18-9A99-A49AEB788A56}"/>
              </a:ext>
            </a:extLst>
          </p:cNvPr>
          <p:cNvSpPr txBox="1"/>
          <p:nvPr/>
        </p:nvSpPr>
        <p:spPr>
          <a:xfrm>
            <a:off x="5918201" y="2967593"/>
            <a:ext cx="742720" cy="276999"/>
          </a:xfrm>
          <a:prstGeom prst="rect">
            <a:avLst/>
          </a:prstGeom>
          <a:noFill/>
        </p:spPr>
        <p:txBody>
          <a:bodyPr wrap="square" rtlCol="0">
            <a:spAutoFit/>
          </a:bodyPr>
          <a:lstStyle/>
          <a:p>
            <a:pPr algn="ctr"/>
            <a:r>
              <a:rPr kumimoji="1"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100</a:t>
            </a: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a:t>
            </a:r>
          </a:p>
        </p:txBody>
      </p:sp>
      <p:sp>
        <p:nvSpPr>
          <p:cNvPr id="69" name="テキスト ボックス 68">
            <a:extLst>
              <a:ext uri="{FF2B5EF4-FFF2-40B4-BE49-F238E27FC236}">
                <a16:creationId xmlns:a16="http://schemas.microsoft.com/office/drawing/2014/main" id="{D5706C9D-A231-34E6-BEDC-A1EBB440C350}"/>
              </a:ext>
            </a:extLst>
          </p:cNvPr>
          <p:cNvSpPr txBox="1"/>
          <p:nvPr/>
        </p:nvSpPr>
        <p:spPr>
          <a:xfrm>
            <a:off x="5964036" y="5008269"/>
            <a:ext cx="742720" cy="276999"/>
          </a:xfrm>
          <a:prstGeom prst="rect">
            <a:avLst/>
          </a:prstGeom>
          <a:noFill/>
        </p:spPr>
        <p:txBody>
          <a:bodyPr wrap="square" rtlCol="0">
            <a:spAutoFit/>
          </a:bodyPr>
          <a:lstStyle/>
          <a:p>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　</a:t>
            </a:r>
            <a:r>
              <a:rPr kumimoji="1" lang="en-US" altLang="ja-JP" sz="1200" b="1" dirty="0">
                <a:solidFill>
                  <a:schemeClr val="tx1">
                    <a:lumMod val="85000"/>
                    <a:lumOff val="15000"/>
                  </a:schemeClr>
                </a:solidFill>
                <a:latin typeface="メイリオ" panose="020B0604030504040204" pitchFamily="50" charset="-128"/>
                <a:ea typeface="メイリオ" panose="020B0604030504040204" pitchFamily="50" charset="-128"/>
              </a:rPr>
              <a:t>0</a:t>
            </a: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a:t>
            </a:r>
          </a:p>
        </p:txBody>
      </p:sp>
      <p:sp>
        <p:nvSpPr>
          <p:cNvPr id="70" name="テキスト ボックス 69">
            <a:extLst>
              <a:ext uri="{FF2B5EF4-FFF2-40B4-BE49-F238E27FC236}">
                <a16:creationId xmlns:a16="http://schemas.microsoft.com/office/drawing/2014/main" id="{EF773C64-C0C1-5EF4-5530-3DC8B57033A8}"/>
              </a:ext>
            </a:extLst>
          </p:cNvPr>
          <p:cNvSpPr txBox="1"/>
          <p:nvPr/>
        </p:nvSpPr>
        <p:spPr>
          <a:xfrm>
            <a:off x="6636497" y="5229830"/>
            <a:ext cx="742720" cy="276999"/>
          </a:xfrm>
          <a:prstGeom prst="rect">
            <a:avLst/>
          </a:prstGeom>
          <a:noFill/>
        </p:spPr>
        <p:txBody>
          <a:bodyPr wrap="square" rtlCol="0">
            <a:spAutoFit/>
          </a:bodyPr>
          <a:lstStyle/>
          <a:p>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　</a:t>
            </a:r>
            <a:r>
              <a:rPr kumimoji="1" lang="ja-JP" altLang="en-US" sz="1200" b="1" dirty="0">
                <a:latin typeface="メイリオ" panose="020B0604030504040204" pitchFamily="50" charset="-128"/>
                <a:ea typeface="メイリオ" panose="020B0604030504040204" pitchFamily="50" charset="-128"/>
              </a:rPr>
              <a:t>現在</a:t>
            </a:r>
          </a:p>
        </p:txBody>
      </p:sp>
      <p:sp>
        <p:nvSpPr>
          <p:cNvPr id="71" name="テキスト ボックス 70">
            <a:extLst>
              <a:ext uri="{FF2B5EF4-FFF2-40B4-BE49-F238E27FC236}">
                <a16:creationId xmlns:a16="http://schemas.microsoft.com/office/drawing/2014/main" id="{B44B448E-3B61-E6B6-4E7B-574F554A842C}"/>
              </a:ext>
            </a:extLst>
          </p:cNvPr>
          <p:cNvSpPr txBox="1"/>
          <p:nvPr/>
        </p:nvSpPr>
        <p:spPr>
          <a:xfrm>
            <a:off x="7564990" y="5228739"/>
            <a:ext cx="869013" cy="276999"/>
          </a:xfrm>
          <a:prstGeom prst="rect">
            <a:avLst/>
          </a:prstGeom>
          <a:noFill/>
        </p:spPr>
        <p:txBody>
          <a:bodyPr wrap="square" rtlCol="0">
            <a:spAutoFit/>
          </a:bodyPr>
          <a:lstStyle/>
          <a:p>
            <a:pPr algn="ct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　</a:t>
            </a:r>
            <a:r>
              <a:rPr kumimoji="1" lang="en-US" altLang="ja-JP" sz="1200" b="1" dirty="0">
                <a:latin typeface="メイリオ" panose="020B0604030504040204" pitchFamily="50" charset="-128"/>
                <a:ea typeface="メイリオ" panose="020B0604030504040204" pitchFamily="50" charset="-128"/>
              </a:rPr>
              <a:t>50</a:t>
            </a:r>
            <a:r>
              <a:rPr kumimoji="1" lang="ja-JP" altLang="en-US" sz="1200" b="1" dirty="0">
                <a:latin typeface="メイリオ" panose="020B0604030504040204" pitchFamily="50" charset="-128"/>
                <a:ea typeface="メイリオ" panose="020B0604030504040204" pitchFamily="50" charset="-128"/>
              </a:rPr>
              <a:t>年後</a:t>
            </a:r>
          </a:p>
        </p:txBody>
      </p:sp>
      <p:cxnSp>
        <p:nvCxnSpPr>
          <p:cNvPr id="73" name="直線コネクタ 72">
            <a:extLst>
              <a:ext uri="{FF2B5EF4-FFF2-40B4-BE49-F238E27FC236}">
                <a16:creationId xmlns:a16="http://schemas.microsoft.com/office/drawing/2014/main" id="{36E14555-4BBC-3E58-02F4-B4C7711324FC}"/>
              </a:ext>
              <a:ext uri="{C183D7F6-B498-43B3-948B-1728B52AA6E4}">
                <adec:decorative xmlns:adec="http://schemas.microsoft.com/office/drawing/2017/decorative" val="1"/>
              </a:ext>
            </a:extLst>
          </p:cNvPr>
          <p:cNvCxnSpPr>
            <a:cxnSpLocks/>
          </p:cNvCxnSpPr>
          <p:nvPr/>
        </p:nvCxnSpPr>
        <p:spPr>
          <a:xfrm>
            <a:off x="6094864" y="2040904"/>
            <a:ext cx="3374439" cy="611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矢印: ストライプ 73">
            <a:extLst>
              <a:ext uri="{FF2B5EF4-FFF2-40B4-BE49-F238E27FC236}">
                <a16:creationId xmlns:a16="http://schemas.microsoft.com/office/drawing/2014/main" id="{682BCAC4-A067-4E3E-5E87-9AEA2F881F83}"/>
              </a:ext>
            </a:extLst>
          </p:cNvPr>
          <p:cNvSpPr/>
          <p:nvPr/>
        </p:nvSpPr>
        <p:spPr>
          <a:xfrm>
            <a:off x="6476317" y="5252981"/>
            <a:ext cx="3101263" cy="881229"/>
          </a:xfrm>
          <a:prstGeom prst="stripedRightArrow">
            <a:avLst>
              <a:gd name="adj1" fmla="val 56859"/>
              <a:gd name="adj2" fmla="val 50000"/>
            </a:avLst>
          </a:prstGeom>
          <a:solidFill>
            <a:schemeClr val="accent5">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長期的な計画</a:t>
            </a:r>
            <a:endParaRPr kumimoji="1" lang="en-US" altLang="ja-JP" sz="1400" b="1" dirty="0">
              <a:solidFill>
                <a:schemeClr val="tx1"/>
              </a:solidFill>
              <a:latin typeface="メイリオ" panose="020B0604030504040204" pitchFamily="50" charset="-128"/>
              <a:ea typeface="メイリオ" panose="020B0604030504040204" pitchFamily="50" charset="-128"/>
            </a:endParaRPr>
          </a:p>
          <a:p>
            <a:pPr algn="ctr"/>
            <a:r>
              <a:rPr lang="ja-JP" altLang="en-US" sz="1200" b="1" dirty="0">
                <a:solidFill>
                  <a:schemeClr val="accent3"/>
                </a:solidFill>
                <a:latin typeface="メイリオ" panose="020B0604030504040204" pitchFamily="50" charset="-128"/>
                <a:ea typeface="メイリオ" panose="020B0604030504040204" pitchFamily="50" charset="-128"/>
              </a:rPr>
              <a:t>概ね</a:t>
            </a:r>
            <a:r>
              <a:rPr lang="en-US" altLang="ja-JP" sz="1200" b="1" dirty="0">
                <a:solidFill>
                  <a:schemeClr val="accent3"/>
                </a:solidFill>
                <a:latin typeface="メイリオ" panose="020B0604030504040204" pitchFamily="50" charset="-128"/>
                <a:ea typeface="メイリオ" panose="020B0604030504040204" pitchFamily="50" charset="-128"/>
              </a:rPr>
              <a:t>100</a:t>
            </a:r>
            <a:r>
              <a:rPr lang="ja-JP" altLang="en-US" sz="1200" b="1" dirty="0">
                <a:solidFill>
                  <a:schemeClr val="accent3"/>
                </a:solidFill>
                <a:latin typeface="メイリオ" panose="020B0604030504040204" pitchFamily="50" charset="-128"/>
                <a:ea typeface="メイリオ" panose="020B0604030504040204" pitchFamily="50" charset="-128"/>
              </a:rPr>
              <a:t>年後に１年分の積立金確保</a:t>
            </a:r>
            <a:endParaRPr kumimoji="1" lang="ja-JP" altLang="en-US" sz="1200" b="1" dirty="0">
              <a:solidFill>
                <a:schemeClr val="accent3"/>
              </a:solidFill>
              <a:latin typeface="メイリオ" panose="020B0604030504040204" pitchFamily="50" charset="-128"/>
              <a:ea typeface="メイリオ" panose="020B0604030504040204" pitchFamily="50" charset="-128"/>
            </a:endParaRPr>
          </a:p>
        </p:txBody>
      </p:sp>
      <p:sp>
        <p:nvSpPr>
          <p:cNvPr id="75" name="正方形/長方形 74">
            <a:extLst>
              <a:ext uri="{FF2B5EF4-FFF2-40B4-BE49-F238E27FC236}">
                <a16:creationId xmlns:a16="http://schemas.microsoft.com/office/drawing/2014/main" id="{730980C7-0F49-8646-113F-1F9F05D7C0FD}"/>
              </a:ext>
              <a:ext uri="{C183D7F6-B498-43B3-948B-1728B52AA6E4}">
                <adec:decorative xmlns:adec="http://schemas.microsoft.com/office/drawing/2017/decorative" val="1"/>
              </a:ext>
            </a:extLst>
          </p:cNvPr>
          <p:cNvSpPr/>
          <p:nvPr/>
        </p:nvSpPr>
        <p:spPr>
          <a:xfrm>
            <a:off x="7699480" y="3125094"/>
            <a:ext cx="746245" cy="152013"/>
          </a:xfrm>
          <a:prstGeom prst="rect">
            <a:avLst/>
          </a:prstGeom>
          <a:solidFill>
            <a:srgbClr val="FBB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95EBAC99-F849-D54A-9FFE-8ED650E27812}"/>
              </a:ext>
              <a:ext uri="{C183D7F6-B498-43B3-948B-1728B52AA6E4}">
                <adec:decorative xmlns:adec="http://schemas.microsoft.com/office/drawing/2017/decorative" val="1"/>
              </a:ext>
            </a:extLst>
          </p:cNvPr>
          <p:cNvSpPr/>
          <p:nvPr/>
        </p:nvSpPr>
        <p:spPr>
          <a:xfrm>
            <a:off x="8717971" y="3132275"/>
            <a:ext cx="746245" cy="262202"/>
          </a:xfrm>
          <a:prstGeom prst="rect">
            <a:avLst/>
          </a:prstGeom>
          <a:solidFill>
            <a:srgbClr val="FBB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7" name="図 76">
            <a:extLst>
              <a:ext uri="{FF2B5EF4-FFF2-40B4-BE49-F238E27FC236}">
                <a16:creationId xmlns:a16="http://schemas.microsoft.com/office/drawing/2014/main" id="{DF5C3CA2-56F4-2806-0DF8-8CD8E41C98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3280" y="2060848"/>
            <a:ext cx="1186745" cy="676493"/>
          </a:xfrm>
          <a:prstGeom prst="rect">
            <a:avLst/>
          </a:prstGeom>
        </p:spPr>
      </p:pic>
      <p:sp>
        <p:nvSpPr>
          <p:cNvPr id="78" name="正方形/長方形 77">
            <a:extLst>
              <a:ext uri="{FF2B5EF4-FFF2-40B4-BE49-F238E27FC236}">
                <a16:creationId xmlns:a16="http://schemas.microsoft.com/office/drawing/2014/main" id="{4A25BBB9-415A-9953-234F-CAB269E6F3D8}"/>
              </a:ext>
            </a:extLst>
          </p:cNvPr>
          <p:cNvSpPr/>
          <p:nvPr/>
        </p:nvSpPr>
        <p:spPr>
          <a:xfrm>
            <a:off x="6644173" y="2746032"/>
            <a:ext cx="746153" cy="270510"/>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余剰分</a:t>
            </a:r>
          </a:p>
        </p:txBody>
      </p:sp>
      <p:sp>
        <p:nvSpPr>
          <p:cNvPr id="79" name="矢印: 折線 78">
            <a:extLst>
              <a:ext uri="{FF2B5EF4-FFF2-40B4-BE49-F238E27FC236}">
                <a16:creationId xmlns:a16="http://schemas.microsoft.com/office/drawing/2014/main" id="{A2F8D6A9-AB02-B370-9A66-11320BCAE155}"/>
              </a:ext>
              <a:ext uri="{C183D7F6-B498-43B3-948B-1728B52AA6E4}">
                <adec:decorative xmlns:adec="http://schemas.microsoft.com/office/drawing/2017/decorative" val="1"/>
              </a:ext>
            </a:extLst>
          </p:cNvPr>
          <p:cNvSpPr/>
          <p:nvPr/>
        </p:nvSpPr>
        <p:spPr>
          <a:xfrm>
            <a:off x="6851755" y="2289487"/>
            <a:ext cx="661781" cy="392189"/>
          </a:xfrm>
          <a:prstGeom prst="ben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0" name="矢印: 折線 79">
            <a:extLst>
              <a:ext uri="{FF2B5EF4-FFF2-40B4-BE49-F238E27FC236}">
                <a16:creationId xmlns:a16="http://schemas.microsoft.com/office/drawing/2014/main" id="{0DA10D03-8724-EF7A-4632-CEB0B8852FE5}"/>
              </a:ext>
              <a:ext uri="{C183D7F6-B498-43B3-948B-1728B52AA6E4}">
                <adec:decorative xmlns:adec="http://schemas.microsoft.com/office/drawing/2017/decorative" val="1"/>
              </a:ext>
            </a:extLst>
          </p:cNvPr>
          <p:cNvSpPr/>
          <p:nvPr/>
        </p:nvSpPr>
        <p:spPr>
          <a:xfrm rot="5400000">
            <a:off x="8657122" y="2424966"/>
            <a:ext cx="637619" cy="494645"/>
          </a:xfrm>
          <a:prstGeom prst="bentArrow">
            <a:avLst>
              <a:gd name="adj1" fmla="val 18427"/>
              <a:gd name="adj2" fmla="val 25000"/>
              <a:gd name="adj3" fmla="val 25000"/>
              <a:gd name="adj4" fmla="val 43750"/>
            </a:avLst>
          </a:prstGeom>
          <a:solidFill>
            <a:srgbClr val="FBB3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矢印: 下 80">
            <a:extLst>
              <a:ext uri="{FF2B5EF4-FFF2-40B4-BE49-F238E27FC236}">
                <a16:creationId xmlns:a16="http://schemas.microsoft.com/office/drawing/2014/main" id="{7BD49E6A-2FE8-B730-4DCF-D502875E7BC7}"/>
              </a:ext>
              <a:ext uri="{C183D7F6-B498-43B3-948B-1728B52AA6E4}">
                <adec:decorative xmlns:adec="http://schemas.microsoft.com/office/drawing/2017/decorative" val="1"/>
              </a:ext>
            </a:extLst>
          </p:cNvPr>
          <p:cNvSpPr/>
          <p:nvPr/>
        </p:nvSpPr>
        <p:spPr>
          <a:xfrm>
            <a:off x="7976050" y="2758269"/>
            <a:ext cx="212108" cy="330805"/>
          </a:xfrm>
          <a:prstGeom prst="downArrow">
            <a:avLst/>
          </a:prstGeom>
          <a:solidFill>
            <a:srgbClr val="FBB3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CB35E726-56E2-0447-A3C8-313304666771}"/>
              </a:ext>
            </a:extLst>
          </p:cNvPr>
          <p:cNvSpPr txBox="1"/>
          <p:nvPr/>
        </p:nvSpPr>
        <p:spPr>
          <a:xfrm>
            <a:off x="563545" y="667684"/>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⑵　年金制度の仕組み（公的年金は積立制度ではなく賦課方式による世代間の支え合い）</a:t>
            </a:r>
            <a:endParaRPr kumimoji="1" lang="ja-JP" altLang="en-US" sz="1600" dirty="0">
              <a:solidFill>
                <a:schemeClr val="accent1"/>
              </a:solidFill>
              <a:latin typeface="+mj-ea"/>
              <a:ea typeface="+mj-ea"/>
            </a:endParaRPr>
          </a:p>
        </p:txBody>
      </p:sp>
      <p:sp>
        <p:nvSpPr>
          <p:cNvPr id="5" name="テキスト ボックス 4">
            <a:extLst>
              <a:ext uri="{FF2B5EF4-FFF2-40B4-BE49-F238E27FC236}">
                <a16:creationId xmlns:a16="http://schemas.microsoft.com/office/drawing/2014/main" id="{C87E247A-A60D-A206-929A-A13AA68E6150}"/>
              </a:ext>
            </a:extLst>
          </p:cNvPr>
          <p:cNvSpPr txBox="1"/>
          <p:nvPr/>
        </p:nvSpPr>
        <p:spPr>
          <a:xfrm>
            <a:off x="5993543" y="1510825"/>
            <a:ext cx="3639977" cy="307777"/>
          </a:xfrm>
          <a:prstGeom prst="rect">
            <a:avLst/>
          </a:prstGeom>
          <a:noFill/>
        </p:spPr>
        <p:txBody>
          <a:bodyPr wrap="square" rtlCol="0" anchor="ctr" anchorCtr="1">
            <a:noAutofit/>
          </a:bodyPr>
          <a:lstStyle/>
          <a:p>
            <a:r>
              <a:rPr kumimoji="1" lang="ja-JP" altLang="en-US" sz="1600" b="1" dirty="0">
                <a:latin typeface="メイリオ" panose="020B0604030504040204" pitchFamily="50" charset="-128"/>
                <a:ea typeface="メイリオ" panose="020B0604030504040204" pitchFamily="50" charset="-128"/>
              </a:rPr>
              <a:t>積立金（約</a:t>
            </a:r>
            <a:r>
              <a:rPr kumimoji="1" lang="en-US" altLang="ja-JP" sz="1600" b="1" dirty="0">
                <a:latin typeface="メイリオ" panose="020B0604030504040204" pitchFamily="50" charset="-128"/>
                <a:ea typeface="メイリオ" panose="020B0604030504040204" pitchFamily="50" charset="-128"/>
              </a:rPr>
              <a:t>255</a:t>
            </a:r>
            <a:r>
              <a:rPr kumimoji="1" lang="ja-JP" altLang="en-US" sz="1600" b="1" dirty="0">
                <a:latin typeface="メイリオ" panose="020B0604030504040204" pitchFamily="50" charset="-128"/>
                <a:ea typeface="メイリオ" panose="020B0604030504040204" pitchFamily="50" charset="-128"/>
              </a:rPr>
              <a:t>兆円）の役割と活用</a:t>
            </a:r>
          </a:p>
        </p:txBody>
      </p:sp>
      <p:sp>
        <p:nvSpPr>
          <p:cNvPr id="7" name="テキスト ボックス 6">
            <a:extLst>
              <a:ext uri="{FF2B5EF4-FFF2-40B4-BE49-F238E27FC236}">
                <a16:creationId xmlns:a16="http://schemas.microsoft.com/office/drawing/2014/main" id="{95EF0EF6-149A-9A39-7C8E-C6366D1185C1}"/>
              </a:ext>
            </a:extLst>
          </p:cNvPr>
          <p:cNvSpPr txBox="1"/>
          <p:nvPr/>
        </p:nvSpPr>
        <p:spPr>
          <a:xfrm>
            <a:off x="6444687" y="5985284"/>
            <a:ext cx="2828793" cy="261610"/>
          </a:xfrm>
          <a:prstGeom prst="rect">
            <a:avLst/>
          </a:prstGeom>
          <a:noFill/>
        </p:spPr>
        <p:txBody>
          <a:bodyPr wrap="square" rtlCol="0">
            <a:spAutoFit/>
          </a:bodyPr>
          <a:lstStyle/>
          <a:p>
            <a:pPr algn="ctr"/>
            <a:r>
              <a:rPr kumimoji="1" lang="en-US" altLang="ja-JP" sz="1100" dirty="0">
                <a:latin typeface="+mj-ea"/>
                <a:ea typeface="+mj-ea"/>
              </a:rPr>
              <a:t>※</a:t>
            </a:r>
            <a:r>
              <a:rPr kumimoji="1" lang="ja-JP" altLang="en-US" sz="1100" dirty="0">
                <a:latin typeface="+mj-ea"/>
                <a:ea typeface="+mj-ea"/>
              </a:rPr>
              <a:t>積立金残高は</a:t>
            </a:r>
            <a:r>
              <a:rPr kumimoji="1" lang="en-US" altLang="ja-JP" sz="1100" dirty="0">
                <a:latin typeface="+mj-ea"/>
                <a:ea typeface="+mj-ea"/>
              </a:rPr>
              <a:t>2024</a:t>
            </a:r>
            <a:r>
              <a:rPr kumimoji="1" lang="ja-JP" altLang="en-US" sz="1100" dirty="0">
                <a:latin typeface="+mj-ea"/>
                <a:ea typeface="+mj-ea"/>
              </a:rPr>
              <a:t>年度６月末</a:t>
            </a:r>
            <a:r>
              <a:rPr kumimoji="1" lang="en-US" altLang="ja-JP" sz="1100" dirty="0">
                <a:latin typeface="+mj-ea"/>
                <a:ea typeface="+mj-ea"/>
              </a:rPr>
              <a:t>GPIF</a:t>
            </a:r>
            <a:endParaRPr kumimoji="1" lang="ja-JP" altLang="en-US" sz="1100" dirty="0">
              <a:latin typeface="+mj-ea"/>
              <a:ea typeface="+mj-ea"/>
            </a:endParaRPr>
          </a:p>
        </p:txBody>
      </p:sp>
      <p:sp>
        <p:nvSpPr>
          <p:cNvPr id="72" name="テキスト ボックス 71">
            <a:extLst>
              <a:ext uri="{FF2B5EF4-FFF2-40B4-BE49-F238E27FC236}">
                <a16:creationId xmlns:a16="http://schemas.microsoft.com/office/drawing/2014/main" id="{C4AA68E6-94AA-AA46-D72C-5F105B246FFC}"/>
              </a:ext>
            </a:extLst>
          </p:cNvPr>
          <p:cNvSpPr txBox="1"/>
          <p:nvPr/>
        </p:nvSpPr>
        <p:spPr>
          <a:xfrm>
            <a:off x="8602111" y="5219922"/>
            <a:ext cx="995850" cy="276999"/>
          </a:xfrm>
          <a:prstGeom prst="rect">
            <a:avLst/>
          </a:prstGeom>
          <a:noFill/>
        </p:spPr>
        <p:txBody>
          <a:bodyPr wrap="square" rtlCol="0">
            <a:spAutoFit/>
          </a:bodyPr>
          <a:lstStyle/>
          <a:p>
            <a:pPr algn="ctr"/>
            <a:r>
              <a:rPr kumimoji="1" lang="en-US" altLang="ja-JP" sz="1200" b="1" dirty="0">
                <a:latin typeface="メイリオ" panose="020B0604030504040204" pitchFamily="50" charset="-128"/>
                <a:ea typeface="メイリオ" panose="020B0604030504040204" pitchFamily="50" charset="-128"/>
              </a:rPr>
              <a:t>100</a:t>
            </a:r>
            <a:r>
              <a:rPr kumimoji="1" lang="ja-JP" altLang="en-US" sz="1200" b="1" dirty="0">
                <a:latin typeface="メイリオ" panose="020B0604030504040204" pitchFamily="50" charset="-128"/>
                <a:ea typeface="メイリオ" panose="020B0604030504040204" pitchFamily="50" charset="-128"/>
              </a:rPr>
              <a:t>年後</a:t>
            </a:r>
          </a:p>
        </p:txBody>
      </p:sp>
    </p:spTree>
    <p:extLst>
      <p:ext uri="{BB962C8B-B14F-4D97-AF65-F5344CB8AC3E}">
        <p14:creationId xmlns:p14="http://schemas.microsoft.com/office/powerpoint/2010/main" val="2556194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30E61-67C9-4264-546F-8EEB70291794}"/>
            </a:ext>
          </a:extLst>
        </p:cNvPr>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951CCD5-7589-EBA8-A927-ECCE6AEFF239}"/>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333333"/>
                </a:solidFill>
                <a:effectLst/>
                <a:uLnTx/>
                <a:uFillTx/>
                <a:latin typeface="メイリオ"/>
                <a:ea typeface="メイリオ"/>
                <a:cs typeface="+mn-cs"/>
              </a:rPr>
              <a:t>© </a:t>
            </a:r>
            <a:r>
              <a:rPr kumimoji="1" lang="ja-JP" altLang="en-US" sz="1100" b="0" i="0" u="none" strike="noStrike" kern="1200" cap="none" spc="0" normalizeH="0" baseline="0" noProof="0" dirty="0">
                <a:ln>
                  <a:noFill/>
                </a:ln>
                <a:solidFill>
                  <a:srgbClr val="333333"/>
                </a:solidFill>
                <a:effectLst/>
                <a:uLnTx/>
                <a:uFillTx/>
                <a:latin typeface="メイリオ"/>
                <a:ea typeface="メイリオ"/>
                <a:cs typeface="+mn-cs"/>
              </a:rPr>
              <a:t>ワーク・ライフ・サポート大泉</a:t>
            </a:r>
          </a:p>
        </p:txBody>
      </p:sp>
      <p:sp>
        <p:nvSpPr>
          <p:cNvPr id="3" name="スライド番号プレースホルダー 2">
            <a:extLst>
              <a:ext uri="{FF2B5EF4-FFF2-40B4-BE49-F238E27FC236}">
                <a16:creationId xmlns:a16="http://schemas.microsoft.com/office/drawing/2014/main" id="{7A0218E3-32B6-A1B0-A008-E5700BC5CFF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508C7-2FE0-4945-9CBD-863E05F850D2}" type="slidenum">
              <a:rPr kumimoji="1" lang="ja-JP" altLang="en-US" sz="1100" b="0" i="0" u="none" strike="noStrike" kern="1200" cap="none" spc="0" normalizeH="0" baseline="0" noProof="0" smtClean="0">
                <a:ln>
                  <a:noFill/>
                </a:ln>
                <a:solidFill>
                  <a:srgbClr val="333333"/>
                </a:solidFill>
                <a:effectLst/>
                <a:uLnTx/>
                <a:uFillTx/>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100" b="0" i="0" u="none" strike="noStrike" kern="1200" cap="none" spc="0" normalizeH="0" baseline="0" noProof="0" dirty="0">
              <a:ln>
                <a:noFill/>
              </a:ln>
              <a:solidFill>
                <a:srgbClr val="333333"/>
              </a:solidFill>
              <a:effectLst/>
              <a:uLnTx/>
              <a:uFillTx/>
              <a:latin typeface="メイリオ"/>
              <a:ea typeface="メイリオ"/>
            </a:endParaRPr>
          </a:p>
        </p:txBody>
      </p:sp>
      <p:sp>
        <p:nvSpPr>
          <p:cNvPr id="7" name="タイトル 3">
            <a:extLst>
              <a:ext uri="{FF2B5EF4-FFF2-40B4-BE49-F238E27FC236}">
                <a16:creationId xmlns:a16="http://schemas.microsoft.com/office/drawing/2014/main" id="{9CFA71ED-0F2D-CCEB-C0A3-89E70492E69D}"/>
              </a:ext>
            </a:extLst>
          </p:cNvPr>
          <p:cNvSpPr>
            <a:spLocks noGrp="1"/>
          </p:cNvSpPr>
          <p:nvPr>
            <p:ph type="title"/>
          </p:nvPr>
        </p:nvSpPr>
        <p:spPr>
          <a:xfrm>
            <a:off x="153377" y="260350"/>
            <a:ext cx="8820149" cy="396875"/>
          </a:xfrm>
        </p:spPr>
        <p:txBody>
          <a:bodyPr/>
          <a:lstStyle/>
          <a:p>
            <a:r>
              <a:rPr kumimoji="1" lang="ja-JP" altLang="en-US" b="1" dirty="0">
                <a:solidFill>
                  <a:schemeClr val="tx2"/>
                </a:solidFill>
              </a:rPr>
              <a:t>　プロフィール</a:t>
            </a:r>
          </a:p>
        </p:txBody>
      </p:sp>
      <p:sp>
        <p:nvSpPr>
          <p:cNvPr id="4" name="テキスト ボックス 3">
            <a:extLst>
              <a:ext uri="{FF2B5EF4-FFF2-40B4-BE49-F238E27FC236}">
                <a16:creationId xmlns:a16="http://schemas.microsoft.com/office/drawing/2014/main" id="{49E062DE-DB01-9268-2220-284385177161}"/>
              </a:ext>
            </a:extLst>
          </p:cNvPr>
          <p:cNvSpPr txBox="1"/>
          <p:nvPr/>
        </p:nvSpPr>
        <p:spPr>
          <a:xfrm>
            <a:off x="628048" y="2531721"/>
            <a:ext cx="8630875" cy="3705591"/>
          </a:xfrm>
          <a:prstGeom prst="rect">
            <a:avLst/>
          </a:prstGeom>
          <a:solidFill>
            <a:schemeClr val="bg2"/>
          </a:solidFill>
        </p:spPr>
        <p:txBody>
          <a:bodyPr wrap="square" rtlCol="0" anchor="t" anchorCtr="0">
            <a:noAutofit/>
          </a:bodyPr>
          <a:lstStyle/>
          <a:p>
            <a:pPr>
              <a:lnSpc>
                <a:spcPts val="2000"/>
              </a:lnSpc>
              <a:buClr>
                <a:srgbClr val="FF832F"/>
              </a:buClr>
              <a:buSzPct val="115000"/>
            </a:pPr>
            <a:r>
              <a:rPr lang="ja-JP" altLang="en-US" sz="1200" dirty="0">
                <a:solidFill>
                  <a:schemeClr val="tx1">
                    <a:lumMod val="85000"/>
                    <a:lumOff val="15000"/>
                  </a:schemeClr>
                </a:solidFill>
                <a:latin typeface="+mn-ea"/>
              </a:rPr>
              <a:t>　</a:t>
            </a:r>
            <a:r>
              <a:rPr lang="ja-JP" altLang="en-US" sz="1400" dirty="0">
                <a:solidFill>
                  <a:schemeClr val="tx1">
                    <a:lumMod val="85000"/>
                    <a:lumOff val="15000"/>
                  </a:schemeClr>
                </a:solidFill>
                <a:latin typeface="+mn-ea"/>
              </a:rPr>
              <a:t>略 歴</a:t>
            </a:r>
            <a:endParaRPr lang="en-US" altLang="ja-JP" sz="14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1998</a:t>
            </a:r>
            <a:r>
              <a:rPr lang="ja-JP" altLang="en-US" sz="1200" dirty="0">
                <a:solidFill>
                  <a:schemeClr val="tx1">
                    <a:lumMod val="85000"/>
                    <a:lumOff val="15000"/>
                  </a:schemeClr>
                </a:solidFill>
                <a:latin typeface="+mn-ea"/>
              </a:rPr>
              <a:t>年　　　　   全電通労働組合　　　　　　  　秋田県支部書記長</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2002</a:t>
            </a:r>
            <a:r>
              <a:rPr lang="ja-JP" altLang="en-US" sz="1200" dirty="0">
                <a:solidFill>
                  <a:schemeClr val="tx1">
                    <a:lumMod val="85000"/>
                    <a:lumOff val="15000"/>
                  </a:schemeClr>
                </a:solidFill>
                <a:latin typeface="+mn-ea"/>
              </a:rPr>
              <a:t>年　　　　　</a:t>
            </a:r>
            <a:r>
              <a:rPr lang="en-US" altLang="ja-JP" sz="1200" dirty="0">
                <a:solidFill>
                  <a:schemeClr val="tx1">
                    <a:lumMod val="85000"/>
                    <a:lumOff val="15000"/>
                  </a:schemeClr>
                </a:solidFill>
                <a:latin typeface="+mn-ea"/>
              </a:rPr>
              <a:t>NTT</a:t>
            </a:r>
            <a:r>
              <a:rPr lang="ja-JP" altLang="en-US" sz="1200" dirty="0">
                <a:solidFill>
                  <a:schemeClr val="tx1">
                    <a:lumMod val="85000"/>
                    <a:lumOff val="15000"/>
                  </a:schemeClr>
                </a:solidFill>
                <a:latin typeface="+mn-ea"/>
              </a:rPr>
              <a:t>労働組合　　　　　　　　  東日本本部企画部長</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2004</a:t>
            </a:r>
            <a:r>
              <a:rPr lang="ja-JP" altLang="en-US" sz="1200" dirty="0">
                <a:solidFill>
                  <a:schemeClr val="tx1">
                    <a:lumMod val="85000"/>
                    <a:lumOff val="15000"/>
                  </a:schemeClr>
                </a:solidFill>
                <a:latin typeface="+mn-ea"/>
              </a:rPr>
              <a:t>年　　　　　　　　　　　　　　　　　　　  東北総支部執行委員長</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2006</a:t>
            </a:r>
            <a:r>
              <a:rPr lang="ja-JP" altLang="en-US" sz="1200" dirty="0">
                <a:solidFill>
                  <a:schemeClr val="tx1">
                    <a:lumMod val="85000"/>
                    <a:lumOff val="15000"/>
                  </a:schemeClr>
                </a:solidFill>
                <a:latin typeface="+mn-ea"/>
              </a:rPr>
              <a:t>年　　　　　情報労連　　　　　　　　　  　中央本部副書記長</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2008</a:t>
            </a:r>
            <a:r>
              <a:rPr lang="ja-JP" altLang="en-US" sz="1200" dirty="0">
                <a:solidFill>
                  <a:schemeClr val="tx1">
                    <a:lumMod val="85000"/>
                    <a:lumOff val="15000"/>
                  </a:schemeClr>
                </a:solidFill>
                <a:latin typeface="+mn-ea"/>
              </a:rPr>
              <a:t>年　　　　　</a:t>
            </a:r>
            <a:r>
              <a:rPr lang="en-US" altLang="ja-JP" sz="1200" dirty="0">
                <a:solidFill>
                  <a:schemeClr val="tx1">
                    <a:lumMod val="85000"/>
                    <a:lumOff val="15000"/>
                  </a:schemeClr>
                </a:solidFill>
                <a:latin typeface="+mn-ea"/>
              </a:rPr>
              <a:t>NTT</a:t>
            </a:r>
            <a:r>
              <a:rPr lang="ja-JP" altLang="en-US" sz="1200" dirty="0">
                <a:solidFill>
                  <a:schemeClr val="tx1">
                    <a:lumMod val="85000"/>
                    <a:lumOff val="15000"/>
                  </a:schemeClr>
                </a:solidFill>
                <a:latin typeface="+mn-ea"/>
              </a:rPr>
              <a:t>労働組合　　   　　　  　　東日本本部副執行委員長</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2013</a:t>
            </a:r>
            <a:r>
              <a:rPr lang="ja-JP" altLang="en-US" sz="1200" dirty="0">
                <a:solidFill>
                  <a:schemeClr val="tx1">
                    <a:lumMod val="85000"/>
                    <a:lumOff val="15000"/>
                  </a:schemeClr>
                </a:solidFill>
                <a:latin typeface="+mn-ea"/>
              </a:rPr>
              <a:t>年　　　　　　　　　　　　　　　　　　　  東日本本部執行委員長</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2017</a:t>
            </a:r>
            <a:r>
              <a:rPr lang="ja-JP" altLang="en-US" sz="1200" dirty="0">
                <a:solidFill>
                  <a:schemeClr val="tx1">
                    <a:lumMod val="85000"/>
                    <a:lumOff val="15000"/>
                  </a:schemeClr>
                </a:solidFill>
                <a:latin typeface="+mn-ea"/>
              </a:rPr>
              <a:t>年　　　　　テルウェル東日本㈱　　　  　　取締役、常務取締役</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2022</a:t>
            </a:r>
            <a:r>
              <a:rPr lang="ja-JP" altLang="en-US" sz="1200" dirty="0">
                <a:solidFill>
                  <a:schemeClr val="tx1">
                    <a:lumMod val="85000"/>
                    <a:lumOff val="15000"/>
                  </a:schemeClr>
                </a:solidFill>
                <a:latin typeface="+mn-ea"/>
              </a:rPr>
              <a:t>年</a:t>
            </a:r>
            <a:r>
              <a:rPr lang="en-US" altLang="ja-JP" sz="1200" dirty="0">
                <a:solidFill>
                  <a:schemeClr val="tx1">
                    <a:lumMod val="85000"/>
                    <a:lumOff val="15000"/>
                  </a:schemeClr>
                </a:solidFill>
                <a:latin typeface="+mn-ea"/>
              </a:rPr>
              <a:t>1</a:t>
            </a:r>
            <a:r>
              <a:rPr lang="ja-JP" altLang="en-US" sz="1200" dirty="0">
                <a:solidFill>
                  <a:schemeClr val="tx1">
                    <a:lumMod val="85000"/>
                    <a:lumOff val="15000"/>
                  </a:schemeClr>
                </a:solidFill>
                <a:latin typeface="+mn-ea"/>
              </a:rPr>
              <a:t>月　　　 社会保険労務士登録    　　 　　社労士事務所「ワーク・ライフ・サポート大泉」開業</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2022</a:t>
            </a:r>
            <a:r>
              <a:rPr lang="ja-JP" altLang="en-US" sz="1200" dirty="0">
                <a:solidFill>
                  <a:schemeClr val="tx1">
                    <a:lumMod val="85000"/>
                    <a:lumOff val="15000"/>
                  </a:schemeClr>
                </a:solidFill>
                <a:latin typeface="+mn-ea"/>
              </a:rPr>
              <a:t>年</a:t>
            </a:r>
            <a:r>
              <a:rPr lang="en-US" altLang="ja-JP" sz="1200" dirty="0">
                <a:solidFill>
                  <a:schemeClr val="tx1">
                    <a:lumMod val="85000"/>
                    <a:lumOff val="15000"/>
                  </a:schemeClr>
                </a:solidFill>
                <a:latin typeface="+mn-ea"/>
              </a:rPr>
              <a:t>7</a:t>
            </a:r>
            <a:r>
              <a:rPr lang="ja-JP" altLang="en-US" sz="1200" dirty="0">
                <a:solidFill>
                  <a:schemeClr val="tx1">
                    <a:lumMod val="85000"/>
                    <a:lumOff val="15000"/>
                  </a:schemeClr>
                </a:solidFill>
                <a:latin typeface="+mn-ea"/>
              </a:rPr>
              <a:t>月　　　 ライフサポートセンター秋田  　相談アドバイザー</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2022</a:t>
            </a:r>
            <a:r>
              <a:rPr lang="ja-JP" altLang="en-US" sz="1200" dirty="0">
                <a:solidFill>
                  <a:schemeClr val="tx1">
                    <a:lumMod val="85000"/>
                    <a:lumOff val="15000"/>
                  </a:schemeClr>
                </a:solidFill>
                <a:latin typeface="+mn-ea"/>
              </a:rPr>
              <a:t>年</a:t>
            </a:r>
            <a:r>
              <a:rPr lang="en-US" altLang="ja-JP" sz="1200" dirty="0">
                <a:solidFill>
                  <a:schemeClr val="tx1">
                    <a:lumMod val="85000"/>
                    <a:lumOff val="15000"/>
                  </a:schemeClr>
                </a:solidFill>
                <a:latin typeface="+mn-ea"/>
              </a:rPr>
              <a:t>10</a:t>
            </a:r>
            <a:r>
              <a:rPr lang="ja-JP" altLang="en-US" sz="1200" dirty="0">
                <a:solidFill>
                  <a:schemeClr val="tx1">
                    <a:lumMod val="85000"/>
                    <a:lumOff val="15000"/>
                  </a:schemeClr>
                </a:solidFill>
                <a:latin typeface="+mn-ea"/>
              </a:rPr>
              <a:t>月　　  </a:t>
            </a:r>
            <a:r>
              <a:rPr lang="en-US" altLang="ja-JP" sz="1200" dirty="0">
                <a:solidFill>
                  <a:schemeClr val="tx1">
                    <a:lumMod val="85000"/>
                    <a:lumOff val="15000"/>
                  </a:schemeClr>
                </a:solidFill>
                <a:latin typeface="+mn-ea"/>
              </a:rPr>
              <a:t>NTT</a:t>
            </a:r>
            <a:r>
              <a:rPr lang="ja-JP" altLang="en-US" sz="1200" dirty="0">
                <a:solidFill>
                  <a:schemeClr val="tx1">
                    <a:lumMod val="85000"/>
                    <a:lumOff val="15000"/>
                  </a:schemeClr>
                </a:solidFill>
                <a:latin typeface="+mn-ea"/>
              </a:rPr>
              <a:t>労働組合退職者の会　　  　秋田県支部協議会会長</a:t>
            </a:r>
            <a:br>
              <a:rPr lang="en-US" altLang="ja-JP" sz="1200" dirty="0">
                <a:solidFill>
                  <a:schemeClr val="tx1">
                    <a:lumMod val="85000"/>
                    <a:lumOff val="15000"/>
                  </a:schemeClr>
                </a:solidFill>
                <a:latin typeface="+mn-ea"/>
              </a:rPr>
            </a:br>
            <a:r>
              <a:rPr lang="en-US" altLang="ja-JP" sz="1200" dirty="0">
                <a:solidFill>
                  <a:schemeClr val="tx1">
                    <a:lumMod val="85000"/>
                    <a:lumOff val="15000"/>
                  </a:schemeClr>
                </a:solidFill>
                <a:latin typeface="+mn-ea"/>
              </a:rPr>
              <a:t>   </a:t>
            </a: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2023</a:t>
            </a:r>
            <a:r>
              <a:rPr lang="ja-JP" altLang="en-US" sz="1200" dirty="0">
                <a:solidFill>
                  <a:schemeClr val="tx1">
                    <a:lumMod val="85000"/>
                    <a:lumOff val="15000"/>
                  </a:schemeClr>
                </a:solidFill>
                <a:latin typeface="+mn-ea"/>
              </a:rPr>
              <a:t>年</a:t>
            </a:r>
            <a:r>
              <a:rPr lang="en-US" altLang="ja-JP" sz="1200" dirty="0">
                <a:solidFill>
                  <a:schemeClr val="tx1">
                    <a:lumMod val="85000"/>
                    <a:lumOff val="15000"/>
                  </a:schemeClr>
                </a:solidFill>
                <a:latin typeface="+mn-ea"/>
              </a:rPr>
              <a:t>4</a:t>
            </a:r>
            <a:r>
              <a:rPr lang="ja-JP" altLang="en-US" sz="1200" dirty="0">
                <a:solidFill>
                  <a:schemeClr val="tx1">
                    <a:lumMod val="85000"/>
                    <a:lumOff val="15000"/>
                  </a:schemeClr>
                </a:solidFill>
                <a:latin typeface="+mn-ea"/>
              </a:rPr>
              <a:t>月　　　 特定社会保険労務士　　　　  　紛争解決手続き代理業務試験に合格</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2023</a:t>
            </a:r>
            <a:r>
              <a:rPr lang="ja-JP" altLang="en-US" sz="1200" dirty="0">
                <a:solidFill>
                  <a:schemeClr val="tx1">
                    <a:lumMod val="85000"/>
                    <a:lumOff val="15000"/>
                  </a:schemeClr>
                </a:solidFill>
                <a:latin typeface="+mn-ea"/>
              </a:rPr>
              <a:t>年</a:t>
            </a:r>
            <a:r>
              <a:rPr lang="en-US" altLang="ja-JP" sz="1200" dirty="0">
                <a:solidFill>
                  <a:schemeClr val="tx1">
                    <a:lumMod val="85000"/>
                    <a:lumOff val="15000"/>
                  </a:schemeClr>
                </a:solidFill>
                <a:latin typeface="+mn-ea"/>
              </a:rPr>
              <a:t>5</a:t>
            </a:r>
            <a:r>
              <a:rPr lang="ja-JP" altLang="en-US" sz="1200" dirty="0">
                <a:solidFill>
                  <a:schemeClr val="tx1">
                    <a:lumMod val="85000"/>
                    <a:lumOff val="15000"/>
                  </a:schemeClr>
                </a:solidFill>
                <a:latin typeface="+mn-ea"/>
              </a:rPr>
              <a:t>月　　　 連合秋田                           　 顧問社労士</a:t>
            </a:r>
            <a:endParaRPr lang="en-US" altLang="ja-JP" sz="1200" dirty="0">
              <a:solidFill>
                <a:schemeClr val="tx1">
                  <a:lumMod val="85000"/>
                  <a:lumOff val="15000"/>
                </a:schemeClr>
              </a:solidFill>
              <a:latin typeface="+mn-ea"/>
            </a:endParaRPr>
          </a:p>
          <a:p>
            <a:pPr>
              <a:lnSpc>
                <a:spcPts val="2000"/>
              </a:lnSpc>
              <a:buClr>
                <a:srgbClr val="FF832F"/>
              </a:buClr>
              <a:buSzPct val="115000"/>
            </a:pPr>
            <a:r>
              <a:rPr lang="ja-JP" altLang="en-US" sz="1200" dirty="0">
                <a:solidFill>
                  <a:schemeClr val="tx1">
                    <a:lumMod val="85000"/>
                    <a:lumOff val="15000"/>
                  </a:schemeClr>
                </a:solidFill>
                <a:latin typeface="+mn-ea"/>
              </a:rPr>
              <a:t>　　　　・</a:t>
            </a:r>
            <a:r>
              <a:rPr lang="en-US" altLang="ja-JP" sz="1200" dirty="0">
                <a:solidFill>
                  <a:schemeClr val="tx1">
                    <a:lumMod val="85000"/>
                    <a:lumOff val="15000"/>
                  </a:schemeClr>
                </a:solidFill>
                <a:latin typeface="+mn-ea"/>
              </a:rPr>
              <a:t>2023</a:t>
            </a:r>
            <a:r>
              <a:rPr lang="ja-JP" altLang="en-US" sz="1200" dirty="0">
                <a:solidFill>
                  <a:schemeClr val="tx1">
                    <a:lumMod val="85000"/>
                    <a:lumOff val="15000"/>
                  </a:schemeClr>
                </a:solidFill>
                <a:latin typeface="+mn-ea"/>
              </a:rPr>
              <a:t>年</a:t>
            </a:r>
            <a:r>
              <a:rPr lang="en-US" altLang="ja-JP" sz="1200" dirty="0">
                <a:solidFill>
                  <a:schemeClr val="tx1">
                    <a:lumMod val="85000"/>
                    <a:lumOff val="15000"/>
                  </a:schemeClr>
                </a:solidFill>
                <a:latin typeface="+mn-ea"/>
              </a:rPr>
              <a:t>12</a:t>
            </a:r>
            <a:r>
              <a:rPr lang="ja-JP" altLang="en-US" sz="1200" dirty="0">
                <a:solidFill>
                  <a:schemeClr val="tx1">
                    <a:lumMod val="85000"/>
                    <a:lumOff val="15000"/>
                  </a:schemeClr>
                </a:solidFill>
                <a:latin typeface="+mn-ea"/>
              </a:rPr>
              <a:t>月　　　　　　　　　　　　　　　　 　雇用環境整備士第</a:t>
            </a:r>
            <a:r>
              <a:rPr lang="en-US" altLang="ja-JP" sz="1200" dirty="0">
                <a:solidFill>
                  <a:schemeClr val="tx1">
                    <a:lumMod val="85000"/>
                    <a:lumOff val="15000"/>
                  </a:schemeClr>
                </a:solidFill>
                <a:latin typeface="+mn-ea"/>
              </a:rPr>
              <a:t>1</a:t>
            </a:r>
            <a:r>
              <a:rPr lang="ja-JP" altLang="en-US" sz="1200" dirty="0">
                <a:solidFill>
                  <a:schemeClr val="tx1">
                    <a:lumMod val="85000"/>
                    <a:lumOff val="15000"/>
                  </a:schemeClr>
                </a:solidFill>
                <a:latin typeface="+mn-ea"/>
              </a:rPr>
              <a:t>種（育児者雇用）資格取得</a:t>
            </a:r>
            <a:endParaRPr lang="en-US" altLang="ja-JP" sz="1200" dirty="0">
              <a:solidFill>
                <a:schemeClr val="tx1">
                  <a:lumMod val="85000"/>
                  <a:lumOff val="15000"/>
                </a:schemeClr>
              </a:solidFill>
              <a:latin typeface="+mn-ea"/>
            </a:endParaRPr>
          </a:p>
        </p:txBody>
      </p:sp>
      <p:sp>
        <p:nvSpPr>
          <p:cNvPr id="12" name="テキスト ボックス 11">
            <a:extLst>
              <a:ext uri="{FF2B5EF4-FFF2-40B4-BE49-F238E27FC236}">
                <a16:creationId xmlns:a16="http://schemas.microsoft.com/office/drawing/2014/main" id="{531216F5-E8E6-CED1-8ED5-A921B3981A95}"/>
              </a:ext>
            </a:extLst>
          </p:cNvPr>
          <p:cNvSpPr txBox="1"/>
          <p:nvPr/>
        </p:nvSpPr>
        <p:spPr>
          <a:xfrm>
            <a:off x="628047" y="908078"/>
            <a:ext cx="8630875" cy="1620957"/>
          </a:xfrm>
          <a:prstGeom prst="rect">
            <a:avLst/>
          </a:prstGeom>
          <a:noFill/>
        </p:spPr>
        <p:txBody>
          <a:bodyPr wrap="square" rtlCol="0">
            <a:spAutoFit/>
          </a:bodyPr>
          <a:lstStyle/>
          <a:p>
            <a:pPr>
              <a:lnSpc>
                <a:spcPts val="2000"/>
              </a:lnSpc>
              <a:buClr>
                <a:srgbClr val="FF832F"/>
              </a:buClr>
              <a:buSzPct val="115000"/>
            </a:pPr>
            <a:r>
              <a:rPr kumimoji="1" lang="ja-JP" altLang="en-US" sz="1400" dirty="0">
                <a:solidFill>
                  <a:srgbClr val="FF832F"/>
                </a:solidFill>
              </a:rPr>
              <a:t>■ </a:t>
            </a:r>
            <a:r>
              <a:rPr lang="ja-JP" altLang="en-US" sz="1400" dirty="0">
                <a:latin typeface="+mn-ea"/>
              </a:rPr>
              <a:t>情報労連・</a:t>
            </a:r>
            <a:r>
              <a:rPr lang="en-US" altLang="ja-JP" sz="1400" dirty="0">
                <a:latin typeface="+mn-ea"/>
              </a:rPr>
              <a:t>NTT</a:t>
            </a:r>
            <a:r>
              <a:rPr lang="ja-JP" altLang="en-US" sz="1400" dirty="0">
                <a:latin typeface="+mn-ea"/>
              </a:rPr>
              <a:t>労働組合の専従役員として</a:t>
            </a:r>
            <a:r>
              <a:rPr lang="en-US" altLang="ja-JP" sz="1400" dirty="0">
                <a:latin typeface="+mn-ea"/>
              </a:rPr>
              <a:t>17</a:t>
            </a:r>
            <a:r>
              <a:rPr lang="ja-JP" altLang="en-US" sz="1400" dirty="0">
                <a:latin typeface="+mn-ea"/>
              </a:rPr>
              <a:t>年、その後、</a:t>
            </a:r>
            <a:r>
              <a:rPr lang="en-US" altLang="ja-JP" sz="1400" dirty="0">
                <a:latin typeface="+mn-ea"/>
              </a:rPr>
              <a:t>NTT</a:t>
            </a:r>
            <a:r>
              <a:rPr lang="ja-JP" altLang="en-US" sz="1400" dirty="0">
                <a:latin typeface="+mn-ea"/>
              </a:rPr>
              <a:t>グループ会社の役員に就任</a:t>
            </a:r>
            <a:endParaRPr lang="en-US" altLang="ja-JP" sz="1400" dirty="0">
              <a:latin typeface="+mn-ea"/>
            </a:endParaRPr>
          </a:p>
          <a:p>
            <a:pPr>
              <a:lnSpc>
                <a:spcPts val="2000"/>
              </a:lnSpc>
              <a:buClr>
                <a:srgbClr val="FF832F"/>
              </a:buClr>
              <a:buSzPct val="115000"/>
            </a:pPr>
            <a:r>
              <a:rPr kumimoji="1" lang="ja-JP" altLang="en-US" sz="1400" dirty="0">
                <a:solidFill>
                  <a:srgbClr val="FF832F"/>
                </a:solidFill>
              </a:rPr>
              <a:t>■ </a:t>
            </a:r>
            <a:r>
              <a:rPr lang="ja-JP" altLang="en-US" sz="1400" dirty="0">
                <a:latin typeface="+mn-ea"/>
              </a:rPr>
              <a:t>労使双方の役職に就いた経験を活かすべく社会保険労務士の国家試験に挑戦</a:t>
            </a:r>
            <a:endParaRPr lang="en-US" altLang="ja-JP" sz="1400" dirty="0">
              <a:latin typeface="+mn-ea"/>
            </a:endParaRPr>
          </a:p>
          <a:p>
            <a:pPr>
              <a:lnSpc>
                <a:spcPts val="2000"/>
              </a:lnSpc>
              <a:buClr>
                <a:srgbClr val="FF832F"/>
              </a:buClr>
              <a:buSzPct val="115000"/>
            </a:pPr>
            <a:r>
              <a:rPr kumimoji="1" lang="ja-JP" altLang="en-US" sz="1400" dirty="0">
                <a:solidFill>
                  <a:srgbClr val="FF832F"/>
                </a:solidFill>
              </a:rPr>
              <a:t>■ </a:t>
            </a:r>
            <a:r>
              <a:rPr lang="en-US" altLang="ja-JP" sz="1400" dirty="0">
                <a:latin typeface="+mn-ea"/>
              </a:rPr>
              <a:t>2021</a:t>
            </a:r>
            <a:r>
              <a:rPr lang="ja-JP" altLang="en-US" sz="1400" dirty="0">
                <a:latin typeface="+mn-ea"/>
              </a:rPr>
              <a:t>年に社会保険労務士試験に合格、</a:t>
            </a:r>
            <a:r>
              <a:rPr lang="en-US" altLang="ja-JP" sz="1400" dirty="0">
                <a:latin typeface="+mn-ea"/>
              </a:rPr>
              <a:t>2022</a:t>
            </a:r>
            <a:r>
              <a:rPr lang="ja-JP" altLang="en-US" sz="1400" dirty="0">
                <a:latin typeface="+mn-ea"/>
              </a:rPr>
              <a:t>年に開業社会保険労務士として登録</a:t>
            </a:r>
            <a:endParaRPr lang="en-US" altLang="ja-JP" sz="1400" dirty="0">
              <a:latin typeface="+mn-ea"/>
            </a:endParaRPr>
          </a:p>
          <a:p>
            <a:pPr>
              <a:lnSpc>
                <a:spcPts val="2000"/>
              </a:lnSpc>
              <a:buClr>
                <a:srgbClr val="FF832F"/>
              </a:buClr>
              <a:buSzPct val="115000"/>
            </a:pPr>
            <a:r>
              <a:rPr kumimoji="1" lang="ja-JP" altLang="en-US" sz="1400" dirty="0">
                <a:solidFill>
                  <a:srgbClr val="FF832F"/>
                </a:solidFill>
              </a:rPr>
              <a:t>■ </a:t>
            </a:r>
            <a:r>
              <a:rPr lang="en-US" altLang="ja-JP" sz="1400" dirty="0">
                <a:latin typeface="+mn-ea"/>
              </a:rPr>
              <a:t>2023</a:t>
            </a:r>
            <a:r>
              <a:rPr lang="ja-JP" altLang="en-US" sz="1400" dirty="0">
                <a:latin typeface="+mn-ea"/>
              </a:rPr>
              <a:t>年に紛争解決手続代理業務試験に合格、特定社会保険労務士として付記　</a:t>
            </a:r>
            <a:endParaRPr lang="en-US" altLang="ja-JP" sz="1400" dirty="0">
              <a:latin typeface="+mn-ea"/>
            </a:endParaRPr>
          </a:p>
          <a:p>
            <a:pPr>
              <a:lnSpc>
                <a:spcPts val="2000"/>
              </a:lnSpc>
              <a:buClr>
                <a:srgbClr val="FF832F"/>
              </a:buClr>
              <a:buSzPct val="115000"/>
            </a:pPr>
            <a:r>
              <a:rPr kumimoji="1" lang="ja-JP" altLang="en-US" sz="1400" dirty="0">
                <a:solidFill>
                  <a:srgbClr val="FF832F"/>
                </a:solidFill>
              </a:rPr>
              <a:t>■ </a:t>
            </a:r>
            <a:r>
              <a:rPr lang="ja-JP" altLang="en-US" sz="1400" dirty="0">
                <a:latin typeface="+mn-ea"/>
              </a:rPr>
              <a:t>連合秋田の顧問社労士、日本年金機構「被用者保険適用拡大専門家」や各種研修会の講師を務める</a:t>
            </a:r>
          </a:p>
          <a:p>
            <a:pPr>
              <a:lnSpc>
                <a:spcPts val="2000"/>
              </a:lnSpc>
              <a:buClr>
                <a:srgbClr val="FF832F"/>
              </a:buClr>
              <a:buSzPct val="115000"/>
            </a:pPr>
            <a:r>
              <a:rPr kumimoji="1" lang="ja-JP" altLang="en-US" sz="1400" dirty="0">
                <a:solidFill>
                  <a:srgbClr val="FF832F"/>
                </a:solidFill>
              </a:rPr>
              <a:t>■ </a:t>
            </a:r>
            <a:r>
              <a:rPr kumimoji="1" lang="ja-JP" altLang="en-US" sz="1400" dirty="0"/>
              <a:t>情報労連加盟：「高清水」の自称・宣伝マンで、唎酒士の資格を有し酒のうんちくを語る</a:t>
            </a:r>
            <a:endParaRPr lang="en-US" altLang="ja-JP" sz="1400" dirty="0">
              <a:latin typeface="+mn-ea"/>
            </a:endParaRPr>
          </a:p>
        </p:txBody>
      </p:sp>
    </p:spTree>
    <p:extLst>
      <p:ext uri="{BB962C8B-B14F-4D97-AF65-F5344CB8AC3E}">
        <p14:creationId xmlns:p14="http://schemas.microsoft.com/office/powerpoint/2010/main" val="3530680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0B5BEDD-8387-87F8-653B-FB3C93051C5C}"/>
              </a:ext>
            </a:extLst>
          </p:cNvPr>
          <p:cNvGrpSpPr/>
          <p:nvPr/>
        </p:nvGrpSpPr>
        <p:grpSpPr>
          <a:xfrm>
            <a:off x="277679" y="620688"/>
            <a:ext cx="5878729" cy="6120680"/>
            <a:chOff x="277679" y="620688"/>
            <a:chExt cx="5878729" cy="6120680"/>
          </a:xfrm>
          <a:solidFill>
            <a:schemeClr val="bg1"/>
          </a:solidFill>
        </p:grpSpPr>
        <p:pic>
          <p:nvPicPr>
            <p:cNvPr id="2" name="図 1">
              <a:extLst>
                <a:ext uri="{FF2B5EF4-FFF2-40B4-BE49-F238E27FC236}">
                  <a16:creationId xmlns:a16="http://schemas.microsoft.com/office/drawing/2014/main" id="{F69EA620-331D-E55C-9C88-6F31A8D1D75E}"/>
                </a:ext>
              </a:extLst>
            </p:cNvPr>
            <p:cNvPicPr>
              <a:picLocks noChangeAspect="1"/>
            </p:cNvPicPr>
            <p:nvPr/>
          </p:nvPicPr>
          <p:blipFill>
            <a:blip r:embed="rId2"/>
            <a:stretch>
              <a:fillRect/>
            </a:stretch>
          </p:blipFill>
          <p:spPr>
            <a:xfrm>
              <a:off x="277679" y="620688"/>
              <a:ext cx="5878729" cy="6116631"/>
            </a:xfrm>
            <a:prstGeom prst="rect">
              <a:avLst/>
            </a:prstGeom>
            <a:grpFill/>
            <a:ln>
              <a:noFill/>
            </a:ln>
          </p:spPr>
        </p:pic>
        <p:sp>
          <p:nvSpPr>
            <p:cNvPr id="4" name="正方形/長方形 3">
              <a:extLst>
                <a:ext uri="{FF2B5EF4-FFF2-40B4-BE49-F238E27FC236}">
                  <a16:creationId xmlns:a16="http://schemas.microsoft.com/office/drawing/2014/main" id="{8DABF314-B3F2-3718-C2E2-05149441D0AD}"/>
                </a:ext>
              </a:extLst>
            </p:cNvPr>
            <p:cNvSpPr/>
            <p:nvPr/>
          </p:nvSpPr>
          <p:spPr bwMode="auto">
            <a:xfrm>
              <a:off x="2036676" y="2348880"/>
              <a:ext cx="2232248" cy="4392488"/>
            </a:xfrm>
            <a:prstGeom prst="rect">
              <a:avLst/>
            </a:prstGeom>
            <a:grpFill/>
            <a:ln w="6350">
              <a:no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pic>
        <p:nvPicPr>
          <p:cNvPr id="7" name="図 6" descr="スーツを着た男性&#10;&#10;自動的に生成された説明">
            <a:extLst>
              <a:ext uri="{FF2B5EF4-FFF2-40B4-BE49-F238E27FC236}">
                <a16:creationId xmlns:a16="http://schemas.microsoft.com/office/drawing/2014/main" id="{A25AE761-A325-7103-C4F8-460962C66C81}"/>
              </a:ext>
            </a:extLst>
          </p:cNvPr>
          <p:cNvPicPr>
            <a:picLocks noChangeAspect="1"/>
          </p:cNvPicPr>
          <p:nvPr/>
        </p:nvPicPr>
        <p:blipFill>
          <a:blip r:embed="rId3"/>
          <a:stretch>
            <a:fillRect/>
          </a:stretch>
        </p:blipFill>
        <p:spPr>
          <a:xfrm>
            <a:off x="1856656" y="2708920"/>
            <a:ext cx="2484276" cy="2823778"/>
          </a:xfrm>
          <a:prstGeom prst="ellipse">
            <a:avLst/>
          </a:prstGeom>
          <a:ln>
            <a:noFill/>
          </a:ln>
          <a:effectLst>
            <a:softEdge rad="112500"/>
          </a:effectLst>
        </p:spPr>
      </p:pic>
      <p:sp>
        <p:nvSpPr>
          <p:cNvPr id="3" name="テキスト ボックス 2">
            <a:extLst>
              <a:ext uri="{FF2B5EF4-FFF2-40B4-BE49-F238E27FC236}">
                <a16:creationId xmlns:a16="http://schemas.microsoft.com/office/drawing/2014/main" id="{B3DED7AB-D9A0-78F7-E92D-C043E0AA34FF}"/>
              </a:ext>
            </a:extLst>
          </p:cNvPr>
          <p:cNvSpPr txBox="1"/>
          <p:nvPr/>
        </p:nvSpPr>
        <p:spPr>
          <a:xfrm>
            <a:off x="4715359" y="4149080"/>
            <a:ext cx="4912962" cy="1989006"/>
          </a:xfrm>
          <a:prstGeom prst="rect">
            <a:avLst/>
          </a:prstGeom>
          <a:noFill/>
        </p:spPr>
        <p:txBody>
          <a:bodyPr wrap="square" rtlCol="0">
            <a:spAutoFit/>
          </a:bodyPr>
          <a:lstStyle/>
          <a:p>
            <a:pPr>
              <a:lnSpc>
                <a:spcPts val="3000"/>
              </a:lnSpc>
            </a:pPr>
            <a:r>
              <a:rPr kumimoji="1" lang="ja-JP" altLang="en-US" dirty="0">
                <a:solidFill>
                  <a:schemeClr val="tx1">
                    <a:lumMod val="75000"/>
                    <a:lumOff val="25000"/>
                  </a:schemeClr>
                </a:solidFill>
                <a:latin typeface="HGS創英角ﾎﾟｯﾌﾟ体" panose="040B0A00000000000000" pitchFamily="50" charset="-128"/>
                <a:ea typeface="HGS創英角ﾎﾟｯﾌﾟ体" panose="040B0A00000000000000" pitchFamily="50" charset="-128"/>
              </a:rPr>
              <a:t>　</a:t>
            </a:r>
            <a:r>
              <a:rPr kumimoji="1" lang="ja-JP" altLang="en-US" dirty="0">
                <a:latin typeface="HGS創英角ﾎﾟｯﾌﾟ体" panose="040B0A00000000000000" pitchFamily="50" charset="-128"/>
                <a:ea typeface="HGS創英角ﾎﾟｯﾌﾟ体" panose="040B0A00000000000000" pitchFamily="50" charset="-128"/>
              </a:rPr>
              <a:t>年金や</a:t>
            </a:r>
            <a:r>
              <a:rPr lang="ja-JP" altLang="en-US" dirty="0">
                <a:latin typeface="HGS創英角ﾎﾟｯﾌﾟ体" panose="040B0A00000000000000" pitchFamily="50" charset="-128"/>
                <a:ea typeface="HGS創英角ﾎﾟｯﾌﾟ体" panose="040B0A00000000000000" pitchFamily="50" charset="-128"/>
              </a:rPr>
              <a:t>雇用・</a:t>
            </a:r>
            <a:r>
              <a:rPr kumimoji="1" lang="ja-JP" altLang="en-US" dirty="0">
                <a:latin typeface="HGS創英角ﾎﾟｯﾌﾟ体" panose="040B0A00000000000000" pitchFamily="50" charset="-128"/>
                <a:ea typeface="HGS創英角ﾎﾟｯﾌﾟ体" panose="040B0A00000000000000" pitchFamily="50" charset="-128"/>
              </a:rPr>
              <a:t>健康保険、働き方改革、ハラスメントや賃金不払いなどの個別労働紛争に関わる課題全般のご相談、研修等に応じます。</a:t>
            </a:r>
            <a:br>
              <a:rPr kumimoji="1" lang="en-US" altLang="ja-JP" dirty="0"/>
            </a:br>
            <a:r>
              <a:rPr kumimoji="1" lang="en-US" altLang="ja-JP" dirty="0">
                <a:solidFill>
                  <a:schemeClr val="accent1">
                    <a:lumMod val="75000"/>
                  </a:schemeClr>
                </a:solidFill>
              </a:rPr>
              <a:t>    </a:t>
            </a:r>
            <a:r>
              <a:rPr kumimoji="1" lang="ja-JP" altLang="en-US" b="1" dirty="0">
                <a:solidFill>
                  <a:schemeClr val="accent1"/>
                </a:solidFill>
              </a:rPr>
              <a:t>特定社会保険労務士</a:t>
            </a:r>
            <a:r>
              <a:rPr lang="ja-JP" altLang="en-US" b="1" dirty="0">
                <a:solidFill>
                  <a:schemeClr val="accent1"/>
                </a:solidFill>
              </a:rPr>
              <a:t>事務所</a:t>
            </a:r>
            <a:endParaRPr kumimoji="1" lang="ja-JP" altLang="en-US" b="1" dirty="0">
              <a:solidFill>
                <a:schemeClr val="accent1"/>
              </a:solidFill>
            </a:endParaRPr>
          </a:p>
          <a:p>
            <a:pPr>
              <a:lnSpc>
                <a:spcPts val="3000"/>
              </a:lnSpc>
            </a:pPr>
            <a:r>
              <a:rPr kumimoji="1" lang="ja-JP" altLang="en-US" b="1" dirty="0">
                <a:solidFill>
                  <a:schemeClr val="accent1"/>
                </a:solidFill>
                <a:latin typeface="+mn-ea"/>
              </a:rPr>
              <a:t>　       ワーク・ライフ・サポート大泉</a:t>
            </a:r>
            <a:endParaRPr lang="en-US" altLang="ja-JP" b="1" dirty="0">
              <a:solidFill>
                <a:schemeClr val="accent1"/>
              </a:solidFill>
              <a:latin typeface="+mn-ea"/>
            </a:endParaRPr>
          </a:p>
        </p:txBody>
      </p:sp>
    </p:spTree>
    <p:extLst>
      <p:ext uri="{BB962C8B-B14F-4D97-AF65-F5344CB8AC3E}">
        <p14:creationId xmlns:p14="http://schemas.microsoft.com/office/powerpoint/2010/main" val="386245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sz="1100" dirty="0">
                <a:latin typeface="+mj-ea"/>
                <a:ea typeface="+mj-ea"/>
              </a:rPr>
              <a:t>© </a:t>
            </a:r>
            <a:r>
              <a:rPr lang="ja-JP" altLang="en-US" sz="1100" dirty="0">
                <a:latin typeface="+mj-ea"/>
                <a:ea typeface="+mj-ea"/>
              </a:rPr>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5</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latin typeface="+mn-ea"/>
                <a:cs typeface="メイリオ" pitchFamily="50" charset="-128"/>
              </a:rPr>
              <a:t>１．まずは年金制度の基礎知識から</a:t>
            </a:r>
            <a:endParaRPr kumimoji="1" lang="ja-JP" altLang="en-US" b="1" dirty="0">
              <a:solidFill>
                <a:schemeClr val="tx2"/>
              </a:solidFill>
            </a:endParaRPr>
          </a:p>
        </p:txBody>
      </p:sp>
      <p:sp>
        <p:nvSpPr>
          <p:cNvPr id="5" name="テキスト ボックス 4">
            <a:extLst>
              <a:ext uri="{FF2B5EF4-FFF2-40B4-BE49-F238E27FC236}">
                <a16:creationId xmlns:a16="http://schemas.microsoft.com/office/drawing/2014/main" id="{1AAD9A9A-DF59-822A-EEBB-4A736531A327}"/>
              </a:ext>
            </a:extLst>
          </p:cNvPr>
          <p:cNvSpPr txBox="1"/>
          <p:nvPr/>
        </p:nvSpPr>
        <p:spPr>
          <a:xfrm>
            <a:off x="748838" y="1003222"/>
            <a:ext cx="8704882" cy="2137746"/>
          </a:xfrm>
          <a:prstGeom prst="roundRect">
            <a:avLst/>
          </a:prstGeom>
          <a:solidFill>
            <a:srgbClr val="FFFBFB"/>
          </a:solidFill>
          <a:ln w="6350">
            <a:solidFill>
              <a:schemeClr val="accent4"/>
            </a:solidFill>
          </a:ln>
        </p:spPr>
        <p:txBody>
          <a:bodyPr wrap="square" rtlCol="0" anchor="ctr" anchorCtr="0">
            <a:noAutofit/>
          </a:bodyPr>
          <a:lstStyle/>
          <a:p>
            <a:pPr marL="285750" indent="-285750">
              <a:lnSpc>
                <a:spcPts val="2000"/>
              </a:lnSpc>
              <a:buFont typeface="Wingdings" panose="05000000000000000000" pitchFamily="2" charset="2"/>
              <a:buChar char="u"/>
            </a:pPr>
            <a:r>
              <a:rPr kumimoji="1" lang="en-US" altLang="ja-JP" sz="1400" dirty="0">
                <a:latin typeface="メイリオ" panose="020B0604030504040204" pitchFamily="50" charset="-128"/>
                <a:ea typeface="メイリオ" panose="020B0604030504040204" pitchFamily="50" charset="-128"/>
              </a:rPr>
              <a:t>1997</a:t>
            </a:r>
            <a:r>
              <a:rPr kumimoji="1" lang="ja-JP" altLang="en-US" sz="1400" dirty="0">
                <a:latin typeface="メイリオ" panose="020B0604030504040204" pitchFamily="50" charset="-128"/>
                <a:ea typeface="メイリオ" panose="020B0604030504040204" pitchFamily="50" charset="-128"/>
              </a:rPr>
              <a:t>年（平成９年）３月までは、国の基礎年金に加え、日本電信電話共済組合から共済年金を支給</a:t>
            </a:r>
            <a:endParaRPr kumimoji="1" lang="en-US" altLang="ja-JP" sz="1400" dirty="0">
              <a:latin typeface="メイリオ" panose="020B0604030504040204" pitchFamily="50" charset="-128"/>
              <a:ea typeface="メイリオ" panose="020B0604030504040204" pitchFamily="50" charset="-128"/>
            </a:endParaRPr>
          </a:p>
          <a:p>
            <a:pPr marL="285750" indent="-285750" algn="just">
              <a:lnSpc>
                <a:spcPts val="2000"/>
              </a:lnSpc>
              <a:buFont typeface="Wingdings" panose="05000000000000000000" pitchFamily="2" charset="2"/>
              <a:buChar char="u"/>
            </a:pPr>
            <a:r>
              <a:rPr lang="en-US" altLang="ja-JP" sz="1400" dirty="0">
                <a:latin typeface="メイリオ" panose="020B0604030504040204" pitchFamily="50" charset="-128"/>
                <a:ea typeface="メイリオ" panose="020B0604030504040204" pitchFamily="50" charset="-128"/>
              </a:rPr>
              <a:t>1997</a:t>
            </a:r>
            <a:r>
              <a:rPr lang="ja-JP" altLang="en-US" sz="1400" dirty="0">
                <a:latin typeface="メイリオ" panose="020B0604030504040204" pitchFamily="50" charset="-128"/>
                <a:ea typeface="メイリオ" panose="020B0604030504040204" pitchFamily="50" charset="-128"/>
              </a:rPr>
              <a:t>年４月に旧三公社（</a:t>
            </a:r>
            <a:r>
              <a:rPr lang="en-US" altLang="ja-JP" sz="1400" dirty="0">
                <a:latin typeface="メイリオ" panose="020B0604030504040204" pitchFamily="50" charset="-128"/>
                <a:ea typeface="メイリオ" panose="020B0604030504040204" pitchFamily="50" charset="-128"/>
              </a:rPr>
              <a:t>NTT</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JR</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JT</a:t>
            </a:r>
            <a:r>
              <a:rPr lang="ja-JP" altLang="en-US" sz="1400" dirty="0">
                <a:latin typeface="メイリオ" panose="020B0604030504040204" pitchFamily="50" charset="-128"/>
                <a:ea typeface="メイリオ" panose="020B0604030504040204" pitchFamily="50" charset="-128"/>
              </a:rPr>
              <a:t>）の共済年金が厚生年金に統合、３階部分を企業年金化</a:t>
            </a:r>
            <a:endParaRPr lang="en-US" altLang="ja-JP" sz="1400" dirty="0">
              <a:latin typeface="メイリオ" panose="020B0604030504040204" pitchFamily="50" charset="-128"/>
              <a:ea typeface="メイリオ" panose="020B0604030504040204" pitchFamily="50" charset="-128"/>
            </a:endParaRPr>
          </a:p>
          <a:p>
            <a:pPr marL="342900" indent="-171450" algn="just">
              <a:lnSpc>
                <a:spcPts val="2000"/>
              </a:lnSpc>
              <a:buFont typeface="Wingdings" panose="05000000000000000000" pitchFamily="2" charset="2"/>
              <a:buChar char="Ø"/>
            </a:pPr>
            <a:r>
              <a:rPr lang="en-US" altLang="ja-JP" sz="1200" dirty="0">
                <a:latin typeface="メイリオ" panose="020B0604030504040204" pitchFamily="50" charset="-128"/>
                <a:ea typeface="メイリオ" panose="020B0604030504040204" pitchFamily="50" charset="-128"/>
              </a:rPr>
              <a:t>NTT</a:t>
            </a:r>
            <a:r>
              <a:rPr lang="ja-JP" altLang="en-US" sz="1200" dirty="0">
                <a:latin typeface="メイリオ" panose="020B0604030504040204" pitchFamily="50" charset="-128"/>
                <a:ea typeface="メイリオ" panose="020B0604030504040204" pitchFamily="50" charset="-128"/>
              </a:rPr>
              <a:t>厚生年金基金を設立し、賃金再評価分と物価スライド分を除く厚生年金の報酬比例部分を国に代わって運用</a:t>
            </a:r>
            <a:endParaRPr lang="en-US" altLang="ja-JP" sz="1200" dirty="0">
              <a:latin typeface="メイリオ" panose="020B0604030504040204" pitchFamily="50" charset="-128"/>
              <a:ea typeface="メイリオ" panose="020B0604030504040204" pitchFamily="50" charset="-128"/>
            </a:endParaRPr>
          </a:p>
          <a:p>
            <a:pPr marL="342900" indent="-171450" algn="just">
              <a:lnSpc>
                <a:spcPts val="2000"/>
              </a:lnSpc>
              <a:buFont typeface="Wingdings" panose="05000000000000000000" pitchFamily="2" charset="2"/>
              <a:buChar char="Ø"/>
            </a:pPr>
            <a:r>
              <a:rPr lang="en-US" altLang="ja-JP" sz="1200" dirty="0">
                <a:latin typeface="メイリオ" panose="020B0604030504040204" pitchFamily="50" charset="-128"/>
                <a:ea typeface="メイリオ" panose="020B0604030504040204" pitchFamily="50" charset="-128"/>
              </a:rPr>
              <a:t>1997</a:t>
            </a:r>
            <a:r>
              <a:rPr lang="ja-JP" altLang="en-US" sz="1200" dirty="0">
                <a:latin typeface="メイリオ" panose="020B0604030504040204" pitchFamily="50" charset="-128"/>
                <a:ea typeface="メイリオ" panose="020B0604030504040204" pitchFamily="50" charset="-128"/>
              </a:rPr>
              <a:t>年３月以前の</a:t>
            </a:r>
            <a:r>
              <a:rPr lang="en-US" altLang="ja-JP" sz="1200" dirty="0">
                <a:latin typeface="メイリオ" panose="020B0604030504040204" pitchFamily="50" charset="-128"/>
                <a:ea typeface="メイリオ" panose="020B0604030504040204" pitchFamily="50" charset="-128"/>
              </a:rPr>
              <a:t>NTT</a:t>
            </a:r>
            <a:r>
              <a:rPr lang="ja-JP" altLang="en-US" sz="1200" dirty="0">
                <a:latin typeface="メイリオ" panose="020B0604030504040204" pitchFamily="50" charset="-128"/>
                <a:ea typeface="メイリオ" panose="020B0604030504040204" pitchFamily="50" charset="-128"/>
              </a:rPr>
              <a:t>共済加入期間がある場合は、その期間分を退職共済年金として支給（他は老齢給付金）</a:t>
            </a:r>
            <a:endParaRPr lang="en-US" altLang="ja-JP" sz="1200" dirty="0">
              <a:latin typeface="メイリオ" panose="020B0604030504040204" pitchFamily="50" charset="-128"/>
              <a:ea typeface="メイリオ" panose="020B0604030504040204" pitchFamily="50" charset="-128"/>
            </a:endParaRPr>
          </a:p>
          <a:p>
            <a:pPr marL="342900" indent="-171450" algn="just">
              <a:lnSpc>
                <a:spcPts val="2000"/>
              </a:lnSpc>
              <a:buFont typeface="Wingdings" panose="05000000000000000000" pitchFamily="2" charset="2"/>
              <a:buChar char="Ø"/>
            </a:pPr>
            <a:r>
              <a:rPr lang="en-US" altLang="ja-JP" sz="1200" dirty="0">
                <a:latin typeface="メイリオ" panose="020B0604030504040204" pitchFamily="50" charset="-128"/>
                <a:ea typeface="メイリオ" panose="020B0604030504040204" pitchFamily="50" charset="-128"/>
              </a:rPr>
              <a:t>1997</a:t>
            </a:r>
            <a:r>
              <a:rPr lang="ja-JP" altLang="en-US" sz="1200" dirty="0">
                <a:latin typeface="メイリオ" panose="020B0604030504040204" pitchFamily="50" charset="-128"/>
                <a:ea typeface="メイリオ" panose="020B0604030504040204" pitchFamily="50" charset="-128"/>
              </a:rPr>
              <a:t>年４月を境に、入社日・退職日・受給開始日により給付内容が異なる（退職共済年金・第１・第２標準年金）</a:t>
            </a:r>
            <a:endParaRPr lang="en-US" altLang="ja-JP" sz="1200" dirty="0">
              <a:latin typeface="メイリオ" panose="020B0604030504040204" pitchFamily="50" charset="-128"/>
              <a:ea typeface="メイリオ" panose="020B0604030504040204" pitchFamily="50" charset="-128"/>
            </a:endParaRPr>
          </a:p>
          <a:p>
            <a:pPr marL="285750" indent="-285750" algn="just">
              <a:lnSpc>
                <a:spcPts val="2000"/>
              </a:lnSpc>
              <a:buFont typeface="Wingdings" panose="05000000000000000000" pitchFamily="2" charset="2"/>
              <a:buChar char="u"/>
            </a:pPr>
            <a:r>
              <a:rPr kumimoji="1" lang="en-US" altLang="ja-JP" sz="1400" dirty="0">
                <a:latin typeface="メイリオ" panose="020B0604030504040204" pitchFamily="50" charset="-128"/>
                <a:ea typeface="メイリオ" panose="020B0604030504040204" pitchFamily="50" charset="-128"/>
              </a:rPr>
              <a:t>2007</a:t>
            </a:r>
            <a:r>
              <a:rPr kumimoji="1" lang="ja-JP" altLang="en-US" sz="1400" dirty="0">
                <a:latin typeface="メイリオ" panose="020B0604030504040204" pitchFamily="50" charset="-128"/>
                <a:ea typeface="メイリオ" panose="020B0604030504040204" pitchFamily="50" charset="-128"/>
              </a:rPr>
              <a:t>年７月、厚生年金の代行部分を国に返上し、純粋な３階部分だけを</a:t>
            </a:r>
            <a:r>
              <a:rPr kumimoji="1" lang="en-US" altLang="ja-JP" sz="1400" dirty="0">
                <a:latin typeface="メイリオ" panose="020B0604030504040204" pitchFamily="50" charset="-128"/>
                <a:ea typeface="メイリオ" panose="020B0604030504040204" pitchFamily="50" charset="-128"/>
              </a:rPr>
              <a:t>NTT</a:t>
            </a:r>
            <a:r>
              <a:rPr kumimoji="1" lang="ja-JP" altLang="en-US" sz="1400" dirty="0">
                <a:latin typeface="メイリオ" panose="020B0604030504040204" pitchFamily="50" charset="-128"/>
                <a:ea typeface="メイリオ" panose="020B0604030504040204" pitchFamily="50" charset="-128"/>
              </a:rPr>
              <a:t>企業年金基金に移行</a:t>
            </a:r>
            <a:endParaRPr kumimoji="1" lang="en-US" altLang="ja-JP" sz="1400" dirty="0">
              <a:latin typeface="メイリオ" panose="020B0604030504040204" pitchFamily="50" charset="-128"/>
              <a:ea typeface="メイリオ" panose="020B0604030504040204" pitchFamily="50" charset="-128"/>
            </a:endParaRPr>
          </a:p>
          <a:p>
            <a:pPr marL="285750" indent="-285750" algn="just">
              <a:lnSpc>
                <a:spcPts val="20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共済年金を起源とする</a:t>
            </a:r>
            <a:r>
              <a:rPr lang="en-US" altLang="ja-JP" sz="1400" dirty="0">
                <a:latin typeface="メイリオ" panose="020B0604030504040204" pitchFamily="50" charset="-128"/>
                <a:ea typeface="メイリオ" panose="020B0604030504040204" pitchFamily="50" charset="-128"/>
              </a:rPr>
              <a:t>NTT</a:t>
            </a:r>
            <a:r>
              <a:rPr lang="ja-JP" altLang="en-US" sz="1400" dirty="0">
                <a:latin typeface="メイリオ" panose="020B0604030504040204" pitchFamily="50" charset="-128"/>
                <a:ea typeface="メイリオ" panose="020B0604030504040204" pitchFamily="50" charset="-128"/>
              </a:rPr>
              <a:t>企業年金基金は、社員拠出・終身受給・死亡等給付など公的年金に由来</a:t>
            </a:r>
            <a:endParaRPr lang="en-US" altLang="ja-JP" sz="1400" dirty="0">
              <a:latin typeface="メイリオ" panose="020B0604030504040204" pitchFamily="50" charset="-128"/>
              <a:ea typeface="メイリオ" panose="020B0604030504040204" pitchFamily="50" charset="-128"/>
            </a:endParaRPr>
          </a:p>
          <a:p>
            <a:pPr marL="285750" indent="-285750" algn="just">
              <a:lnSpc>
                <a:spcPts val="2000"/>
              </a:lnSpc>
              <a:buFont typeface="Wingdings" panose="05000000000000000000" pitchFamily="2" charset="2"/>
              <a:buChar char="u"/>
            </a:pPr>
            <a:r>
              <a:rPr kumimoji="1" lang="en-US" altLang="ja-JP" sz="1400" dirty="0">
                <a:latin typeface="メイリオ" panose="020B0604030504040204" pitchFamily="50" charset="-128"/>
                <a:ea typeface="メイリオ" panose="020B0604030504040204" pitchFamily="50" charset="-128"/>
              </a:rPr>
              <a:t>1992</a:t>
            </a:r>
            <a:r>
              <a:rPr kumimoji="1" lang="ja-JP" altLang="en-US" sz="1400" dirty="0">
                <a:latin typeface="メイリオ" panose="020B0604030504040204" pitchFamily="50" charset="-128"/>
                <a:ea typeface="メイリオ" panose="020B0604030504040204" pitchFamily="50" charset="-128"/>
              </a:rPr>
              <a:t>年、退職金の</a:t>
            </a:r>
            <a:r>
              <a:rPr kumimoji="1" lang="en-US" altLang="ja-JP" sz="1400" dirty="0">
                <a:latin typeface="メイリオ" panose="020B0604030504040204" pitchFamily="50" charset="-128"/>
                <a:ea typeface="メイリオ" panose="020B0604030504040204" pitchFamily="50" charset="-128"/>
              </a:rPr>
              <a:t>28</a:t>
            </a:r>
            <a:r>
              <a:rPr kumimoji="1" lang="ja-JP" altLang="en-US" sz="1400" dirty="0">
                <a:latin typeface="メイリオ" panose="020B0604030504040204" pitchFamily="50" charset="-128"/>
                <a:ea typeface="メイリオ" panose="020B0604030504040204" pitchFamily="50" charset="-128"/>
              </a:rPr>
              <a:t>％を原資</a:t>
            </a:r>
            <a:r>
              <a:rPr lang="ja-JP" altLang="en-US" sz="1400" dirty="0">
                <a:latin typeface="メイリオ" panose="020B0604030504040204" pitchFamily="50" charset="-128"/>
                <a:ea typeface="メイリオ" panose="020B0604030504040204" pitchFamily="50" charset="-128"/>
              </a:rPr>
              <a:t>に</a:t>
            </a:r>
            <a:r>
              <a:rPr kumimoji="1" lang="ja-JP" altLang="en-US" sz="1400" dirty="0">
                <a:latin typeface="メイリオ" panose="020B0604030504040204" pitchFamily="50" charset="-128"/>
                <a:ea typeface="メイリオ" panose="020B0604030504040204" pitchFamily="50" charset="-128"/>
              </a:rPr>
              <a:t>税制適格年金制度が発足</a:t>
            </a:r>
            <a:r>
              <a:rPr lang="ja-JP" altLang="en-US" sz="1400" dirty="0">
                <a:latin typeface="メイリオ" panose="020B0604030504040204" pitchFamily="50" charset="-128"/>
                <a:ea typeface="メイリオ" panose="020B0604030504040204" pitchFamily="50" charset="-128"/>
              </a:rPr>
              <a:t>、現在の確定</a:t>
            </a:r>
            <a:r>
              <a:rPr kumimoji="1" lang="ja-JP" altLang="en-US" sz="1400" dirty="0">
                <a:latin typeface="メイリオ" panose="020B0604030504040204" pitchFamily="50" charset="-128"/>
                <a:ea typeface="メイリオ" panose="020B0604030504040204" pitchFamily="50" charset="-128"/>
              </a:rPr>
              <a:t>拠出年金（</a:t>
            </a:r>
            <a:r>
              <a:rPr kumimoji="1" lang="en-US" altLang="ja-JP" sz="1400" dirty="0">
                <a:latin typeface="メイリオ" panose="020B0604030504040204" pitchFamily="50" charset="-128"/>
                <a:ea typeface="メイリオ" panose="020B0604030504040204" pitchFamily="50" charset="-128"/>
              </a:rPr>
              <a:t>DC</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35</a:t>
            </a:r>
            <a:r>
              <a:rPr kumimoji="1" lang="ja-JP" altLang="en-US" sz="1400" dirty="0">
                <a:latin typeface="メイリオ" panose="020B0604030504040204" pitchFamily="50" charset="-128"/>
                <a:ea typeface="メイリオ" panose="020B0604030504040204" pitchFamily="50" charset="-128"/>
              </a:rPr>
              <a:t>％）へ</a:t>
            </a:r>
            <a:endParaRPr kumimoji="1" lang="en-US" altLang="ja-JP" sz="1400"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683303"/>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⑶　年金制度の仕組み（</a:t>
            </a:r>
            <a:r>
              <a:rPr lang="en-US" altLang="ja-JP" sz="1600" b="1" dirty="0">
                <a:solidFill>
                  <a:schemeClr val="accent1"/>
                </a:solidFill>
                <a:latin typeface="+mj-ea"/>
                <a:ea typeface="+mj-ea"/>
              </a:rPr>
              <a:t>NTT</a:t>
            </a:r>
            <a:r>
              <a:rPr lang="ja-JP" altLang="en-US" sz="1600" b="1" dirty="0">
                <a:solidFill>
                  <a:schemeClr val="accent1"/>
                </a:solidFill>
                <a:latin typeface="+mj-ea"/>
                <a:ea typeface="+mj-ea"/>
              </a:rPr>
              <a:t>企業年金制度の変遷）</a:t>
            </a:r>
            <a:endParaRPr kumimoji="1" lang="ja-JP" altLang="en-US" sz="1600" dirty="0">
              <a:solidFill>
                <a:schemeClr val="accent1"/>
              </a:solidFill>
              <a:latin typeface="+mj-ea"/>
              <a:ea typeface="+mj-ea"/>
            </a:endParaRPr>
          </a:p>
        </p:txBody>
      </p:sp>
      <p:graphicFrame>
        <p:nvGraphicFramePr>
          <p:cNvPr id="6" name="表 5">
            <a:extLst>
              <a:ext uri="{FF2B5EF4-FFF2-40B4-BE49-F238E27FC236}">
                <a16:creationId xmlns:a16="http://schemas.microsoft.com/office/drawing/2014/main" id="{43706450-5E2C-E9E8-5596-B05979B361A1}"/>
              </a:ext>
            </a:extLst>
          </p:cNvPr>
          <p:cNvGraphicFramePr>
            <a:graphicFrameLocks noGrp="1"/>
          </p:cNvGraphicFramePr>
          <p:nvPr/>
        </p:nvGraphicFramePr>
        <p:xfrm>
          <a:off x="618562" y="3684452"/>
          <a:ext cx="8149477" cy="2685609"/>
        </p:xfrm>
        <a:graphic>
          <a:graphicData uri="http://schemas.openxmlformats.org/drawingml/2006/table">
            <a:tbl>
              <a:tblPr firstRow="1" bandRow="1">
                <a:tableStyleId>{8A107856-5554-42FB-B03E-39F5DBC370BA}</a:tableStyleId>
              </a:tblPr>
              <a:tblGrid>
                <a:gridCol w="2606246">
                  <a:extLst>
                    <a:ext uri="{9D8B030D-6E8A-4147-A177-3AD203B41FA5}">
                      <a16:colId xmlns:a16="http://schemas.microsoft.com/office/drawing/2014/main" val="3420339426"/>
                    </a:ext>
                  </a:extLst>
                </a:gridCol>
                <a:gridCol w="2808595">
                  <a:extLst>
                    <a:ext uri="{9D8B030D-6E8A-4147-A177-3AD203B41FA5}">
                      <a16:colId xmlns:a16="http://schemas.microsoft.com/office/drawing/2014/main" val="2206837337"/>
                    </a:ext>
                  </a:extLst>
                </a:gridCol>
                <a:gridCol w="2734636">
                  <a:extLst>
                    <a:ext uri="{9D8B030D-6E8A-4147-A177-3AD203B41FA5}">
                      <a16:colId xmlns:a16="http://schemas.microsoft.com/office/drawing/2014/main" val="1482430060"/>
                    </a:ext>
                  </a:extLst>
                </a:gridCol>
              </a:tblGrid>
              <a:tr h="778664">
                <a:tc rowSpan="4">
                  <a:txBody>
                    <a:bodyPr/>
                    <a:lstStyle/>
                    <a:p>
                      <a:pPr algn="ctr"/>
                      <a:r>
                        <a:rPr kumimoji="1" lang="ja-JP" altLang="en-US" sz="1800" dirty="0">
                          <a:solidFill>
                            <a:schemeClr val="bg1"/>
                          </a:solidFill>
                          <a:latin typeface="+mj-ea"/>
                          <a:ea typeface="+mj-ea"/>
                        </a:rPr>
                        <a:t>日本電信電話共済組合</a:t>
                      </a:r>
                      <a:endParaRPr kumimoji="1" lang="ja-JP" altLang="en-US" sz="1400" dirty="0">
                        <a:solidFill>
                          <a:schemeClr val="bg1"/>
                        </a:solidFill>
                        <a:latin typeface="+mj-ea"/>
                        <a:ea typeface="+mj-ea"/>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EA00"/>
                    </a:solidFill>
                  </a:tcPr>
                </a:tc>
                <a:tc>
                  <a:txBody>
                    <a:bodyPr/>
                    <a:lstStyle/>
                    <a:p>
                      <a:pPr algn="ctr"/>
                      <a:r>
                        <a:rPr kumimoji="1" lang="en-US" altLang="ja-JP" sz="1800" dirty="0">
                          <a:solidFill>
                            <a:schemeClr val="bg1"/>
                          </a:solidFill>
                          <a:latin typeface="+mj-ea"/>
                          <a:ea typeface="+mj-ea"/>
                        </a:rPr>
                        <a:t>NTT</a:t>
                      </a:r>
                      <a:r>
                        <a:rPr kumimoji="1" lang="ja-JP" altLang="en-US" sz="1800" dirty="0">
                          <a:solidFill>
                            <a:schemeClr val="bg1"/>
                          </a:solidFill>
                          <a:latin typeface="+mj-ea"/>
                          <a:ea typeface="+mj-ea"/>
                        </a:rPr>
                        <a:t>厚生年金基金</a:t>
                      </a:r>
                      <a:endParaRPr kumimoji="1" lang="en-US" altLang="ja-JP" sz="1800" dirty="0">
                        <a:solidFill>
                          <a:schemeClr val="bg1"/>
                        </a:solidFill>
                        <a:latin typeface="+mj-ea"/>
                        <a:ea typeface="+mj-ea"/>
                      </a:endParaRPr>
                    </a:p>
                    <a:p>
                      <a:pPr algn="ctr"/>
                      <a:r>
                        <a:rPr kumimoji="1" lang="ja-JP" altLang="en-US" sz="1600" dirty="0">
                          <a:solidFill>
                            <a:schemeClr val="bg1"/>
                          </a:solidFill>
                          <a:latin typeface="+mj-ea"/>
                          <a:ea typeface="+mj-ea"/>
                        </a:rPr>
                        <a:t>（加算部分）</a:t>
                      </a:r>
                      <a:endParaRPr kumimoji="1" lang="ja-JP" altLang="en-US" sz="1600" dirty="0"/>
                    </a:p>
                  </a:txBody>
                  <a:tcPr anchor="ctr">
                    <a:lnL w="28575"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800" dirty="0">
                          <a:solidFill>
                            <a:schemeClr val="bg1"/>
                          </a:solidFill>
                          <a:latin typeface="+mj-ea"/>
                          <a:ea typeface="+mj-ea"/>
                        </a:rPr>
                        <a:t>NTT</a:t>
                      </a:r>
                      <a:r>
                        <a:rPr kumimoji="1" lang="ja-JP" altLang="en-US" sz="1800" dirty="0">
                          <a:solidFill>
                            <a:schemeClr val="bg1"/>
                          </a:solidFill>
                          <a:latin typeface="+mj-ea"/>
                          <a:ea typeface="+mj-ea"/>
                        </a:rPr>
                        <a:t>企業年金基金</a:t>
                      </a:r>
                      <a:endParaRPr kumimoji="1" lang="en-US" altLang="ja-JP" sz="1800" dirty="0">
                        <a:solidFill>
                          <a:schemeClr val="bg1"/>
                        </a:solidFill>
                        <a:latin typeface="+mj-ea"/>
                        <a:ea typeface="+mj-ea"/>
                      </a:endParaRPr>
                    </a:p>
                  </a:txBody>
                  <a:tcPr anchor="ct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19C3FF"/>
                    </a:solidFill>
                  </a:tcPr>
                </a:tc>
                <a:extLst>
                  <a:ext uri="{0D108BD9-81ED-4DB2-BD59-A6C34878D82A}">
                    <a16:rowId xmlns:a16="http://schemas.microsoft.com/office/drawing/2014/main" val="4089565796"/>
                  </a:ext>
                </a:extLst>
              </a:tr>
              <a:tr h="198339">
                <a:tc vMerge="1">
                  <a:txBody>
                    <a:bodyPr/>
                    <a:lstStyle/>
                    <a:p>
                      <a:endParaRPr kumimoji="1" lang="ja-JP" altLang="en-US"/>
                    </a:p>
                  </a:txBody>
                  <a:tcPr>
                    <a:lnT w="12700" cmpd="sng">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bg1"/>
                          </a:solidFill>
                          <a:latin typeface="+mj-ea"/>
                          <a:ea typeface="+mj-ea"/>
                        </a:rPr>
                        <a:t>（</a:t>
                      </a:r>
                      <a:r>
                        <a:rPr kumimoji="1" lang="ja-JP" altLang="en-US" sz="1600" b="1" kern="1200" dirty="0">
                          <a:solidFill>
                            <a:schemeClr val="bg1"/>
                          </a:solidFill>
                          <a:latin typeface="+mj-ea"/>
                          <a:ea typeface="+mj-ea"/>
                          <a:cs typeface="+mn-cs"/>
                        </a:rPr>
                        <a:t>代行超</a:t>
                      </a:r>
                      <a:r>
                        <a:rPr kumimoji="1" lang="ja-JP" altLang="en-US" sz="1600" b="1" dirty="0">
                          <a:solidFill>
                            <a:schemeClr val="bg1"/>
                          </a:solidFill>
                          <a:latin typeface="+mj-ea"/>
                          <a:ea typeface="+mj-ea"/>
                        </a:rPr>
                        <a:t>）</a:t>
                      </a:r>
                      <a:endParaRPr kumimoji="1" lang="ja-JP" altLang="en-US" sz="1600" dirty="0">
                        <a:latin typeface="+mj-ea"/>
                        <a:ea typeface="+mj-ea"/>
                      </a:endParaRPr>
                    </a:p>
                  </a:txBody>
                  <a:tcPr anchor="ctr">
                    <a:lnL w="28575"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ysDot"/>
                      <a:round/>
                      <a:headEnd type="none" w="med" len="med"/>
                      <a:tailEnd type="none" w="med" len="med"/>
                    </a:lnT>
                    <a:lnB w="28575" cap="flat" cmpd="sng" algn="ctr">
                      <a:solidFill>
                        <a:srgbClr val="FFC000"/>
                      </a:solidFill>
                      <a:prstDash val="sys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endParaRPr kumimoji="1" lang="ja-JP" altLang="en-US" sz="1400" dirty="0">
                        <a:solidFill>
                          <a:schemeClr val="bg1"/>
                        </a:solidFill>
                      </a:endParaRPr>
                    </a:p>
                  </a:txBody>
                  <a:tcPr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ysDot"/>
                      <a:round/>
                      <a:headEnd type="none" w="med" len="med"/>
                      <a:tailEnd type="none" w="med" len="med"/>
                    </a:lnT>
                    <a:lnB w="28575" cap="flat" cmpd="sng" algn="ctr">
                      <a:solidFill>
                        <a:srgbClr val="FFC000"/>
                      </a:solidFill>
                      <a:prstDash val="sysDot"/>
                      <a:round/>
                      <a:headEnd type="none" w="med" len="med"/>
                      <a:tailEnd type="none" w="med" len="med"/>
                    </a:lnB>
                    <a:lnTlToBr w="12700" cmpd="sng">
                      <a:noFill/>
                      <a:prstDash val="solid"/>
                    </a:lnTlToBr>
                    <a:lnBlToTr w="12700" cmpd="sng">
                      <a:noFill/>
                      <a:prstDash val="solid"/>
                    </a:lnBlToTr>
                    <a:solidFill>
                      <a:srgbClr val="19C3FF"/>
                    </a:solidFill>
                  </a:tcPr>
                </a:tc>
                <a:extLst>
                  <a:ext uri="{0D108BD9-81ED-4DB2-BD59-A6C34878D82A}">
                    <a16:rowId xmlns:a16="http://schemas.microsoft.com/office/drawing/2014/main" val="3901158040"/>
                  </a:ext>
                </a:extLst>
              </a:tr>
              <a:tr h="590408">
                <a:tc vMerge="1">
                  <a:txBody>
                    <a:bodyPr/>
                    <a:lstStyle/>
                    <a:p>
                      <a:endParaRPr kumimoji="1" lang="ja-JP" altLang="en-US" dirty="0"/>
                    </a:p>
                  </a:txBody>
                  <a:tcPr/>
                </a:tc>
                <a:tc>
                  <a:txBody>
                    <a:bodyPr/>
                    <a:lstStyle/>
                    <a:p>
                      <a:pPr algn="ctr"/>
                      <a:r>
                        <a:rPr kumimoji="1" lang="ja-JP" altLang="en-US" sz="1600" b="1" kern="1200" dirty="0">
                          <a:solidFill>
                            <a:schemeClr val="bg1"/>
                          </a:solidFill>
                          <a:latin typeface="+mj-ea"/>
                          <a:ea typeface="+mj-ea"/>
                          <a:cs typeface="+mn-cs"/>
                        </a:rPr>
                        <a:t>（代行）</a:t>
                      </a:r>
                      <a:endParaRPr kumimoji="1" lang="ja-JP" altLang="en-US" sz="1600" dirty="0">
                        <a:solidFill>
                          <a:schemeClr val="bg1"/>
                        </a:solidFill>
                        <a:latin typeface="+mj-ea"/>
                        <a:ea typeface="+mj-ea"/>
                      </a:endParaRPr>
                    </a:p>
                  </a:txBody>
                  <a:tcPr anchor="ctr">
                    <a:lnL w="28575"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C000"/>
                      </a:solidFill>
                      <a:prstDash val="sysDot"/>
                      <a:round/>
                      <a:headEnd type="none" w="med" len="med"/>
                      <a:tailEnd type="none" w="med" len="med"/>
                    </a:lnT>
                    <a:lnB w="28575" cap="flat" cmpd="sng" algn="ctr">
                      <a:solidFill>
                        <a:srgbClr val="FFC000"/>
                      </a:solidFill>
                      <a:prstDash val="sysDot"/>
                      <a:round/>
                      <a:headEnd type="none" w="med" len="med"/>
                      <a:tailEnd type="none" w="med" len="med"/>
                    </a:lnB>
                    <a:lnTlToBr w="12700" cmpd="sng">
                      <a:noFill/>
                      <a:prstDash val="solid"/>
                    </a:lnTlToBr>
                    <a:lnBlToTr w="12700" cmpd="sng">
                      <a:noFill/>
                      <a:prstDash val="solid"/>
                    </a:lnBlToTr>
                    <a:solidFill>
                      <a:srgbClr val="FF9933"/>
                    </a:solidFill>
                  </a:tcPr>
                </a:tc>
                <a:tc rowSpan="2">
                  <a:txBody>
                    <a:bodyPr/>
                    <a:lstStyle/>
                    <a:p>
                      <a:pPr algn="ctr"/>
                      <a:r>
                        <a:rPr kumimoji="1" lang="ja-JP" altLang="en-US" sz="1800" b="1" dirty="0">
                          <a:solidFill>
                            <a:schemeClr val="tx1"/>
                          </a:solidFill>
                          <a:latin typeface="+mj-ea"/>
                          <a:ea typeface="+mj-ea"/>
                        </a:rPr>
                        <a:t>厚生年金</a:t>
                      </a:r>
                      <a:endParaRPr kumimoji="1" lang="en-US" altLang="ja-JP" sz="1800" b="1" dirty="0">
                        <a:solidFill>
                          <a:schemeClr val="tx1"/>
                        </a:solidFill>
                        <a:latin typeface="+mj-ea"/>
                        <a:ea typeface="+mj-ea"/>
                      </a:endParaRPr>
                    </a:p>
                  </a:txBody>
                  <a:tcPr anchor="ctr">
                    <a:lnL w="19050" cap="flat" cmpd="sng" algn="ctr">
                      <a:solidFill>
                        <a:schemeClr val="bg1"/>
                      </a:solidFill>
                      <a:prstDash val="solid"/>
                      <a:round/>
                      <a:headEnd type="none" w="med" len="med"/>
                      <a:tailEnd type="none" w="med" len="med"/>
                    </a:lnL>
                    <a:lnR w="12700" cmpd="sng">
                      <a:noFill/>
                    </a:lnR>
                    <a:lnT w="28575" cap="flat" cmpd="sng" algn="ctr">
                      <a:solidFill>
                        <a:srgbClr val="FFC000"/>
                      </a:solidFill>
                      <a:prstDash val="sysDot"/>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603275944"/>
                  </a:ext>
                </a:extLst>
              </a:tr>
              <a:tr h="463371">
                <a:tc vMerge="1">
                  <a:txBody>
                    <a:bodyPr/>
                    <a:lstStyle/>
                    <a:p>
                      <a:endParaRPr kumimoji="1" lang="ja-JP" altLang="en-US" dirty="0"/>
                    </a:p>
                  </a:txBody>
                  <a:tcPr/>
                </a:tc>
                <a:tc>
                  <a:txBody>
                    <a:bodyPr/>
                    <a:lstStyle/>
                    <a:p>
                      <a:pPr algn="ctr"/>
                      <a:r>
                        <a:rPr kumimoji="1" lang="ja-JP" altLang="en-US" sz="1800" b="1" kern="1200" dirty="0">
                          <a:solidFill>
                            <a:schemeClr val="tx1"/>
                          </a:solidFill>
                          <a:latin typeface="+mj-ea"/>
                          <a:ea typeface="+mj-ea"/>
                          <a:cs typeface="+mn-cs"/>
                        </a:rPr>
                        <a:t>厚生年金</a:t>
                      </a:r>
                      <a:endParaRPr kumimoji="1" lang="ja-JP" altLang="en-US" sz="1400" dirty="0">
                        <a:latin typeface="+mj-ea"/>
                        <a:ea typeface="+mj-ea"/>
                      </a:endParaRPr>
                    </a:p>
                  </a:txBody>
                  <a:tcPr anchor="ctr">
                    <a:lnL w="28575"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rgbClr val="FFC000"/>
                      </a:solidFill>
                      <a:prstDash val="sysDot"/>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vMerge="1">
                  <a:txBody>
                    <a:bodyPr/>
                    <a:lstStyle/>
                    <a:p>
                      <a:endParaRPr kumimoji="1" lang="ja-JP" altLang="en-US"/>
                    </a:p>
                  </a:txBody>
                  <a:tcPr/>
                </a:tc>
                <a:extLst>
                  <a:ext uri="{0D108BD9-81ED-4DB2-BD59-A6C34878D82A}">
                    <a16:rowId xmlns:a16="http://schemas.microsoft.com/office/drawing/2014/main" val="1739633522"/>
                  </a:ext>
                </a:extLst>
              </a:tr>
              <a:tr h="517886">
                <a:tc>
                  <a:txBody>
                    <a:bodyPr/>
                    <a:lstStyle/>
                    <a:p>
                      <a:pPr algn="ctr"/>
                      <a:r>
                        <a:rPr kumimoji="1" lang="ja-JP" altLang="en-US" sz="1800" b="1" kern="1200" dirty="0">
                          <a:solidFill>
                            <a:schemeClr val="tx1"/>
                          </a:solidFill>
                          <a:latin typeface="+mj-ea"/>
                          <a:ea typeface="+mj-ea"/>
                          <a:cs typeface="+mn-cs"/>
                        </a:rPr>
                        <a:t>国民年金</a:t>
                      </a:r>
                      <a:endParaRPr kumimoji="1" lang="en-US" altLang="ja-JP" sz="1800" b="1" kern="1200" dirty="0">
                        <a:solidFill>
                          <a:schemeClr val="tx1"/>
                        </a:solidFill>
                        <a:latin typeface="+mj-ea"/>
                        <a:ea typeface="+mj-ea"/>
                        <a:cs typeface="+mn-cs"/>
                      </a:endParaRPr>
                    </a:p>
                  </a:txBody>
                  <a:tcPr anchor="ctr">
                    <a:lnL w="12700" cmpd="sng">
                      <a:noFill/>
                    </a:lnL>
                    <a:lnR w="19050"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ja-JP" altLang="en-US" sz="1800" b="1" kern="1200" dirty="0">
                          <a:solidFill>
                            <a:schemeClr val="tx1"/>
                          </a:solidFill>
                          <a:latin typeface="+mj-ea"/>
                          <a:ea typeface="+mj-ea"/>
                          <a:cs typeface="+mn-cs"/>
                        </a:rPr>
                        <a:t>国民年金</a:t>
                      </a:r>
                      <a:endParaRPr kumimoji="1" lang="en-US" altLang="ja-JP" sz="1800" b="1" kern="1200" dirty="0">
                        <a:solidFill>
                          <a:schemeClr val="tx1"/>
                        </a:solidFill>
                        <a:latin typeface="+mj-ea"/>
                        <a:ea typeface="+mj-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ja-JP" altLang="en-US" sz="1800" b="1" kern="1200" dirty="0">
                          <a:solidFill>
                            <a:schemeClr val="tx1"/>
                          </a:solidFill>
                          <a:latin typeface="+mj-ea"/>
                          <a:ea typeface="+mj-ea"/>
                          <a:cs typeface="+mn-cs"/>
                        </a:rPr>
                        <a:t>国民年金</a:t>
                      </a:r>
                      <a:endParaRPr kumimoji="1" lang="en-US" altLang="ja-JP" sz="1800" b="1" kern="1200" dirty="0">
                        <a:solidFill>
                          <a:schemeClr val="tx1"/>
                        </a:solidFill>
                        <a:latin typeface="+mj-ea"/>
                        <a:ea typeface="+mj-ea"/>
                        <a:cs typeface="+mn-cs"/>
                      </a:endParaRPr>
                    </a:p>
                  </a:txBody>
                  <a:tcPr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413575539"/>
                  </a:ext>
                </a:extLst>
              </a:tr>
            </a:tbl>
          </a:graphicData>
        </a:graphic>
      </p:graphicFrame>
      <p:grpSp>
        <p:nvGrpSpPr>
          <p:cNvPr id="16" name="グループ化 15">
            <a:extLst>
              <a:ext uri="{FF2B5EF4-FFF2-40B4-BE49-F238E27FC236}">
                <a16:creationId xmlns:a16="http://schemas.microsoft.com/office/drawing/2014/main" id="{6C4CF7D7-6DD3-161C-DF03-423C21B7BCBC}"/>
              </a:ext>
            </a:extLst>
          </p:cNvPr>
          <p:cNvGrpSpPr/>
          <p:nvPr/>
        </p:nvGrpSpPr>
        <p:grpSpPr>
          <a:xfrm>
            <a:off x="2648744" y="3198570"/>
            <a:ext cx="1133365" cy="457019"/>
            <a:chOff x="2901463" y="2359912"/>
            <a:chExt cx="1133365" cy="457019"/>
          </a:xfrm>
        </p:grpSpPr>
        <p:sp>
          <p:nvSpPr>
            <p:cNvPr id="13" name="二等辺三角形 12">
              <a:extLst>
                <a:ext uri="{FF2B5EF4-FFF2-40B4-BE49-F238E27FC236}">
                  <a16:creationId xmlns:a16="http://schemas.microsoft.com/office/drawing/2014/main" id="{4493BE4A-C1DD-5E83-7808-4B8706977912}"/>
                </a:ext>
              </a:extLst>
            </p:cNvPr>
            <p:cNvSpPr/>
            <p:nvPr/>
          </p:nvSpPr>
          <p:spPr bwMode="auto">
            <a:xfrm rot="10800000">
              <a:off x="3402685" y="2636911"/>
              <a:ext cx="130924" cy="180020"/>
            </a:xfrm>
            <a:prstGeom prst="triangle">
              <a:avLst/>
            </a:prstGeom>
            <a:solidFill>
              <a:schemeClr val="tx1"/>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ED9B686A-74C4-5966-508C-38B3ADFD82AA}"/>
                </a:ext>
              </a:extLst>
            </p:cNvPr>
            <p:cNvSpPr txBox="1"/>
            <p:nvPr/>
          </p:nvSpPr>
          <p:spPr>
            <a:xfrm>
              <a:off x="2901463" y="2359912"/>
              <a:ext cx="1133365" cy="276999"/>
            </a:xfrm>
            <a:prstGeom prst="rect">
              <a:avLst/>
            </a:prstGeom>
            <a:noFill/>
          </p:spPr>
          <p:txBody>
            <a:bodyPr wrap="square" rtlCol="0">
              <a:spAutoFit/>
            </a:bodyPr>
            <a:lstStyle/>
            <a:p>
              <a:pPr algn="ctr"/>
              <a:r>
                <a:rPr kumimoji="1" lang="en-US" altLang="ja-JP" sz="1200" b="1" dirty="0">
                  <a:latin typeface="+mj-ea"/>
                  <a:ea typeface="+mj-ea"/>
                </a:rPr>
                <a:t>1997</a:t>
              </a:r>
              <a:r>
                <a:rPr kumimoji="1" lang="ja-JP" altLang="en-US" sz="1200" b="1" dirty="0">
                  <a:latin typeface="+mj-ea"/>
                  <a:ea typeface="+mj-ea"/>
                </a:rPr>
                <a:t>年</a:t>
              </a:r>
              <a:r>
                <a:rPr kumimoji="1" lang="en-US" altLang="ja-JP" sz="1200" b="1" dirty="0">
                  <a:latin typeface="+mj-ea"/>
                  <a:ea typeface="+mj-ea"/>
                </a:rPr>
                <a:t>4</a:t>
              </a:r>
              <a:r>
                <a:rPr kumimoji="1" lang="ja-JP" altLang="en-US" sz="1200" b="1" dirty="0">
                  <a:latin typeface="+mj-ea"/>
                  <a:ea typeface="+mj-ea"/>
                </a:rPr>
                <a:t>月</a:t>
              </a:r>
            </a:p>
          </p:txBody>
        </p:sp>
      </p:grpSp>
      <p:grpSp>
        <p:nvGrpSpPr>
          <p:cNvPr id="21" name="グループ化 20">
            <a:extLst>
              <a:ext uri="{FF2B5EF4-FFF2-40B4-BE49-F238E27FC236}">
                <a16:creationId xmlns:a16="http://schemas.microsoft.com/office/drawing/2014/main" id="{8B265B19-44B0-28A0-AABF-97F507463E54}"/>
              </a:ext>
            </a:extLst>
          </p:cNvPr>
          <p:cNvGrpSpPr/>
          <p:nvPr/>
        </p:nvGrpSpPr>
        <p:grpSpPr>
          <a:xfrm>
            <a:off x="5457056" y="3198571"/>
            <a:ext cx="1133365" cy="457019"/>
            <a:chOff x="2901463" y="2359912"/>
            <a:chExt cx="1133365" cy="457019"/>
          </a:xfrm>
        </p:grpSpPr>
        <p:sp>
          <p:nvSpPr>
            <p:cNvPr id="22" name="二等辺三角形 21">
              <a:extLst>
                <a:ext uri="{FF2B5EF4-FFF2-40B4-BE49-F238E27FC236}">
                  <a16:creationId xmlns:a16="http://schemas.microsoft.com/office/drawing/2014/main" id="{B3FCBDAB-7457-A7CC-E1AC-EFA2FEE3C77F}"/>
                </a:ext>
              </a:extLst>
            </p:cNvPr>
            <p:cNvSpPr/>
            <p:nvPr/>
          </p:nvSpPr>
          <p:spPr bwMode="auto">
            <a:xfrm rot="10800000">
              <a:off x="3402685" y="2636911"/>
              <a:ext cx="130924" cy="180020"/>
            </a:xfrm>
            <a:prstGeom prst="triangle">
              <a:avLst/>
            </a:prstGeom>
            <a:solidFill>
              <a:schemeClr val="tx1"/>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3" name="テキスト ボックス 22">
              <a:extLst>
                <a:ext uri="{FF2B5EF4-FFF2-40B4-BE49-F238E27FC236}">
                  <a16:creationId xmlns:a16="http://schemas.microsoft.com/office/drawing/2014/main" id="{B1AC0E8D-0FE6-1248-CB44-0280462F03AC}"/>
                </a:ext>
              </a:extLst>
            </p:cNvPr>
            <p:cNvSpPr txBox="1"/>
            <p:nvPr/>
          </p:nvSpPr>
          <p:spPr>
            <a:xfrm>
              <a:off x="2901463" y="2359912"/>
              <a:ext cx="1133365" cy="276999"/>
            </a:xfrm>
            <a:prstGeom prst="rect">
              <a:avLst/>
            </a:prstGeom>
            <a:noFill/>
          </p:spPr>
          <p:txBody>
            <a:bodyPr wrap="square" rtlCol="0">
              <a:spAutoFit/>
            </a:bodyPr>
            <a:lstStyle/>
            <a:p>
              <a:pPr algn="ctr"/>
              <a:r>
                <a:rPr kumimoji="1" lang="en-US" altLang="ja-JP" sz="1200" b="1" dirty="0">
                  <a:latin typeface="+mj-ea"/>
                  <a:ea typeface="+mj-ea"/>
                </a:rPr>
                <a:t>2007</a:t>
              </a:r>
              <a:r>
                <a:rPr kumimoji="1" lang="ja-JP" altLang="en-US" sz="1200" b="1" dirty="0">
                  <a:latin typeface="+mj-ea"/>
                  <a:ea typeface="+mj-ea"/>
                </a:rPr>
                <a:t>年</a:t>
              </a:r>
              <a:r>
                <a:rPr kumimoji="1" lang="en-US" altLang="ja-JP" sz="1200" b="1" dirty="0">
                  <a:latin typeface="+mj-ea"/>
                  <a:ea typeface="+mj-ea"/>
                </a:rPr>
                <a:t>7</a:t>
              </a:r>
              <a:r>
                <a:rPr kumimoji="1" lang="ja-JP" altLang="en-US" sz="1200" b="1" dirty="0">
                  <a:latin typeface="+mj-ea"/>
                  <a:ea typeface="+mj-ea"/>
                </a:rPr>
                <a:t>月</a:t>
              </a:r>
            </a:p>
          </p:txBody>
        </p:sp>
      </p:grpSp>
      <p:grpSp>
        <p:nvGrpSpPr>
          <p:cNvPr id="35" name="グループ化 34">
            <a:extLst>
              <a:ext uri="{FF2B5EF4-FFF2-40B4-BE49-F238E27FC236}">
                <a16:creationId xmlns:a16="http://schemas.microsoft.com/office/drawing/2014/main" id="{A34DD6CC-1F42-5206-379F-24E1927ED58C}"/>
              </a:ext>
            </a:extLst>
          </p:cNvPr>
          <p:cNvGrpSpPr/>
          <p:nvPr/>
        </p:nvGrpSpPr>
        <p:grpSpPr>
          <a:xfrm>
            <a:off x="65364" y="3195499"/>
            <a:ext cx="1133365" cy="457019"/>
            <a:chOff x="2901463" y="2359912"/>
            <a:chExt cx="1133365" cy="457019"/>
          </a:xfrm>
        </p:grpSpPr>
        <p:sp>
          <p:nvSpPr>
            <p:cNvPr id="36" name="二等辺三角形 35">
              <a:extLst>
                <a:ext uri="{FF2B5EF4-FFF2-40B4-BE49-F238E27FC236}">
                  <a16:creationId xmlns:a16="http://schemas.microsoft.com/office/drawing/2014/main" id="{F12461F0-617A-1332-B87E-653D6965B6A5}"/>
                </a:ext>
              </a:extLst>
            </p:cNvPr>
            <p:cNvSpPr/>
            <p:nvPr/>
          </p:nvSpPr>
          <p:spPr bwMode="auto">
            <a:xfrm rot="10800000">
              <a:off x="3402685" y="2636911"/>
              <a:ext cx="130924" cy="180020"/>
            </a:xfrm>
            <a:prstGeom prst="triangle">
              <a:avLst/>
            </a:prstGeom>
            <a:solidFill>
              <a:schemeClr val="tx1"/>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9" name="テキスト ボックス 38">
              <a:extLst>
                <a:ext uri="{FF2B5EF4-FFF2-40B4-BE49-F238E27FC236}">
                  <a16:creationId xmlns:a16="http://schemas.microsoft.com/office/drawing/2014/main" id="{4616F5E1-D67A-B762-B224-906EC4C14C4A}"/>
                </a:ext>
              </a:extLst>
            </p:cNvPr>
            <p:cNvSpPr txBox="1"/>
            <p:nvPr/>
          </p:nvSpPr>
          <p:spPr>
            <a:xfrm>
              <a:off x="2901463" y="2359912"/>
              <a:ext cx="1133365" cy="276999"/>
            </a:xfrm>
            <a:prstGeom prst="rect">
              <a:avLst/>
            </a:prstGeom>
            <a:noFill/>
          </p:spPr>
          <p:txBody>
            <a:bodyPr wrap="square" rtlCol="0">
              <a:spAutoFit/>
            </a:bodyPr>
            <a:lstStyle/>
            <a:p>
              <a:pPr algn="ctr"/>
              <a:r>
                <a:rPr kumimoji="1" lang="ja-JP" altLang="en-US" sz="1200" b="1" dirty="0">
                  <a:latin typeface="+mj-ea"/>
                  <a:ea typeface="+mj-ea"/>
                </a:rPr>
                <a:t>入社・加入</a:t>
              </a:r>
            </a:p>
          </p:txBody>
        </p:sp>
      </p:grpSp>
      <p:sp>
        <p:nvSpPr>
          <p:cNvPr id="40" name="矢印: 山形 39">
            <a:extLst>
              <a:ext uri="{FF2B5EF4-FFF2-40B4-BE49-F238E27FC236}">
                <a16:creationId xmlns:a16="http://schemas.microsoft.com/office/drawing/2014/main" id="{041F6F85-CDF0-E669-ED82-7269F7DBAC27}"/>
              </a:ext>
              <a:ext uri="{C183D7F6-B498-43B3-948B-1728B52AA6E4}">
                <adec:decorative xmlns:adec="http://schemas.microsoft.com/office/drawing/2017/decorative" val="1"/>
              </a:ext>
            </a:extLst>
          </p:cNvPr>
          <p:cNvSpPr/>
          <p:nvPr/>
        </p:nvSpPr>
        <p:spPr bwMode="auto">
          <a:xfrm>
            <a:off x="8841433" y="3657228"/>
            <a:ext cx="468052" cy="2832112"/>
          </a:xfrm>
          <a:prstGeom prst="chevron">
            <a:avLst>
              <a:gd name="adj" fmla="val 39310"/>
            </a:avLst>
          </a:prstGeom>
          <a:solidFill>
            <a:schemeClr val="bg1">
              <a:lumMod val="95000"/>
            </a:schemeClr>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41" name="テキスト ボックス 40">
            <a:extLst>
              <a:ext uri="{FF2B5EF4-FFF2-40B4-BE49-F238E27FC236}">
                <a16:creationId xmlns:a16="http://schemas.microsoft.com/office/drawing/2014/main" id="{54FFA1F1-5D8C-5DA1-1C23-9765EDB1CC63}"/>
              </a:ext>
            </a:extLst>
          </p:cNvPr>
          <p:cNvSpPr txBox="1"/>
          <p:nvPr/>
        </p:nvSpPr>
        <p:spPr>
          <a:xfrm>
            <a:off x="8127243" y="3296884"/>
            <a:ext cx="1326477" cy="307777"/>
          </a:xfrm>
          <a:prstGeom prst="rect">
            <a:avLst/>
          </a:prstGeom>
          <a:noFill/>
        </p:spPr>
        <p:txBody>
          <a:bodyPr wrap="square" rtlCol="0">
            <a:spAutoFit/>
          </a:bodyPr>
          <a:lstStyle/>
          <a:p>
            <a:pPr algn="ctr"/>
            <a:r>
              <a:rPr kumimoji="1" lang="ja-JP" altLang="en-US" sz="1400" b="1" dirty="0"/>
              <a:t>終身受給</a:t>
            </a:r>
          </a:p>
        </p:txBody>
      </p:sp>
      <p:graphicFrame>
        <p:nvGraphicFramePr>
          <p:cNvPr id="8" name="表 7">
            <a:extLst>
              <a:ext uri="{FF2B5EF4-FFF2-40B4-BE49-F238E27FC236}">
                <a16:creationId xmlns:a16="http://schemas.microsoft.com/office/drawing/2014/main" id="{78E45BC6-D2D0-68D0-A2D8-1353CB2C0F37}"/>
              </a:ext>
            </a:extLst>
          </p:cNvPr>
          <p:cNvGraphicFramePr>
            <a:graphicFrameLocks noGrp="1"/>
          </p:cNvGraphicFramePr>
          <p:nvPr>
            <p:extLst>
              <p:ext uri="{D42A27DB-BD31-4B8C-83A1-F6EECF244321}">
                <p14:modId xmlns:p14="http://schemas.microsoft.com/office/powerpoint/2010/main" val="2006119209"/>
              </p:ext>
            </p:extLst>
          </p:nvPr>
        </p:nvGraphicFramePr>
        <p:xfrm>
          <a:off x="6027982" y="3672995"/>
          <a:ext cx="2730500" cy="1136852"/>
        </p:xfrm>
        <a:graphic>
          <a:graphicData uri="http://schemas.openxmlformats.org/drawingml/2006/table">
            <a:tbl>
              <a:tblPr/>
              <a:tblGrid>
                <a:gridCol w="2730500">
                  <a:extLst>
                    <a:ext uri="{9D8B030D-6E8A-4147-A177-3AD203B41FA5}">
                      <a16:colId xmlns:a16="http://schemas.microsoft.com/office/drawing/2014/main" val="2904820918"/>
                    </a:ext>
                  </a:extLst>
                </a:gridCol>
              </a:tblGrid>
              <a:tr h="1136852">
                <a:tc>
                  <a:txBody>
                    <a:bodyPr/>
                    <a:lstStyle/>
                    <a:p>
                      <a:endParaRPr kumimoji="1" lang="ja-JP" altLang="en-US" dirty="0"/>
                    </a:p>
                  </a:txBody>
                  <a:tcPr>
                    <a:lnL w="28575" cmpd="sng">
                      <a:solidFill>
                        <a:schemeClr val="tx2"/>
                      </a:solidFill>
                      <a:prstDash val="solid"/>
                    </a:lnL>
                    <a:lnR w="28575" cmpd="sng">
                      <a:solidFill>
                        <a:schemeClr val="tx2"/>
                      </a:solidFill>
                      <a:prstDash val="solid"/>
                    </a:lnR>
                    <a:lnT w="28575" cmpd="sng">
                      <a:solidFill>
                        <a:schemeClr val="tx2"/>
                      </a:solidFill>
                      <a:prstDash val="solid"/>
                    </a:lnT>
                    <a:lnB w="28575" cmpd="sng">
                      <a:solidFill>
                        <a:schemeClr val="tx2"/>
                      </a:solidFill>
                      <a:prstDash val="solid"/>
                    </a:lnB>
                  </a:tcPr>
                </a:tc>
                <a:extLst>
                  <a:ext uri="{0D108BD9-81ED-4DB2-BD59-A6C34878D82A}">
                    <a16:rowId xmlns:a16="http://schemas.microsoft.com/office/drawing/2014/main" val="2142682370"/>
                  </a:ext>
                </a:extLst>
              </a:tr>
            </a:tbl>
          </a:graphicData>
        </a:graphic>
      </p:graphicFrame>
      <p:graphicFrame>
        <p:nvGraphicFramePr>
          <p:cNvPr id="7" name="表 6">
            <a:extLst>
              <a:ext uri="{FF2B5EF4-FFF2-40B4-BE49-F238E27FC236}">
                <a16:creationId xmlns:a16="http://schemas.microsoft.com/office/drawing/2014/main" id="{4E8D29A9-FAB7-492B-D8EA-1982CAE7B341}"/>
              </a:ext>
            </a:extLst>
          </p:cNvPr>
          <p:cNvGraphicFramePr>
            <a:graphicFrameLocks noGrp="1"/>
          </p:cNvGraphicFramePr>
          <p:nvPr/>
        </p:nvGraphicFramePr>
        <p:xfrm>
          <a:off x="3224808" y="3672248"/>
          <a:ext cx="2808312" cy="1722277"/>
        </p:xfrm>
        <a:graphic>
          <a:graphicData uri="http://schemas.openxmlformats.org/drawingml/2006/table">
            <a:tbl>
              <a:tblPr/>
              <a:tblGrid>
                <a:gridCol w="2808312">
                  <a:extLst>
                    <a:ext uri="{9D8B030D-6E8A-4147-A177-3AD203B41FA5}">
                      <a16:colId xmlns:a16="http://schemas.microsoft.com/office/drawing/2014/main" val="3344371722"/>
                    </a:ext>
                  </a:extLst>
                </a:gridCol>
              </a:tblGrid>
              <a:tr h="1722277">
                <a:tc>
                  <a:txBody>
                    <a:bodyPr/>
                    <a:lstStyle/>
                    <a:p>
                      <a:endParaRPr kumimoji="1" lang="ja-JP" altLang="en-US" dirty="0"/>
                    </a:p>
                  </a:txBody>
                  <a:tcPr>
                    <a:lnL w="28575" cmpd="sng">
                      <a:solidFill>
                        <a:schemeClr val="tx2"/>
                      </a:solidFill>
                      <a:prstDash val="solid"/>
                    </a:lnL>
                    <a:lnR w="28575" cmpd="sng">
                      <a:solidFill>
                        <a:schemeClr val="tx2"/>
                      </a:solidFill>
                      <a:prstDash val="solid"/>
                    </a:lnR>
                    <a:lnT w="28575" cmpd="sng">
                      <a:solidFill>
                        <a:schemeClr val="tx2"/>
                      </a:solidFill>
                      <a:prstDash val="solid"/>
                    </a:lnT>
                    <a:lnB w="28575" cmpd="sng">
                      <a:solidFill>
                        <a:schemeClr val="tx2"/>
                      </a:solidFill>
                      <a:prstDash val="solid"/>
                    </a:lnB>
                  </a:tcPr>
                </a:tc>
                <a:extLst>
                  <a:ext uri="{0D108BD9-81ED-4DB2-BD59-A6C34878D82A}">
                    <a16:rowId xmlns:a16="http://schemas.microsoft.com/office/drawing/2014/main" val="795883512"/>
                  </a:ext>
                </a:extLst>
              </a:tr>
            </a:tbl>
          </a:graphicData>
        </a:graphic>
      </p:graphicFrame>
      <p:sp>
        <p:nvSpPr>
          <p:cNvPr id="9" name="テキスト ボックス 8">
            <a:extLst>
              <a:ext uri="{FF2B5EF4-FFF2-40B4-BE49-F238E27FC236}">
                <a16:creationId xmlns:a16="http://schemas.microsoft.com/office/drawing/2014/main" id="{5A0DB91E-8F40-D2FE-CD42-B77CED8C6CB8}"/>
              </a:ext>
            </a:extLst>
          </p:cNvPr>
          <p:cNvSpPr txBox="1"/>
          <p:nvPr/>
        </p:nvSpPr>
        <p:spPr>
          <a:xfrm>
            <a:off x="3512840" y="3257835"/>
            <a:ext cx="2315376" cy="423193"/>
          </a:xfrm>
          <a:prstGeom prst="rect">
            <a:avLst/>
          </a:prstGeom>
          <a:noFill/>
        </p:spPr>
        <p:txBody>
          <a:bodyPr wrap="square" rtlCol="0">
            <a:spAutoFit/>
          </a:bodyPr>
          <a:lstStyle/>
          <a:p>
            <a:pPr algn="ctr"/>
            <a:r>
              <a:rPr kumimoji="1" lang="en-US" altLang="ja-JP" sz="1100" dirty="0">
                <a:latin typeface="+mj-ea"/>
                <a:ea typeface="+mj-ea"/>
              </a:rPr>
              <a:t>2002</a:t>
            </a:r>
            <a:r>
              <a:rPr kumimoji="1" lang="ja-JP" altLang="en-US" sz="1100" dirty="0">
                <a:latin typeface="+mj-ea"/>
                <a:ea typeface="+mj-ea"/>
              </a:rPr>
              <a:t>年</a:t>
            </a:r>
            <a:endParaRPr lang="en-US" altLang="ja-JP" sz="1100" dirty="0">
              <a:latin typeface="+mj-ea"/>
              <a:ea typeface="+mj-ea"/>
            </a:endParaRPr>
          </a:p>
          <a:p>
            <a:pPr algn="ctr"/>
            <a:r>
              <a:rPr kumimoji="1" lang="ja-JP" altLang="en-US" sz="1050" dirty="0">
                <a:latin typeface="+mj-ea"/>
                <a:ea typeface="+mj-ea"/>
              </a:rPr>
              <a:t>（確定給付企業年金法施行）</a:t>
            </a:r>
          </a:p>
        </p:txBody>
      </p:sp>
    </p:spTree>
    <p:extLst>
      <p:ext uri="{BB962C8B-B14F-4D97-AF65-F5344CB8AC3E}">
        <p14:creationId xmlns:p14="http://schemas.microsoft.com/office/powerpoint/2010/main" val="101745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sz="1100" dirty="0">
                <a:latin typeface="+mj-ea"/>
                <a:ea typeface="+mj-ea"/>
              </a:rPr>
              <a:t>© </a:t>
            </a:r>
            <a:r>
              <a:rPr lang="ja-JP" altLang="en-US" sz="1100" dirty="0">
                <a:latin typeface="+mj-ea"/>
                <a:ea typeface="+mj-ea"/>
              </a:rPr>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6</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latin typeface="+mn-ea"/>
                <a:cs typeface="メイリオ" pitchFamily="50" charset="-128"/>
              </a:rPr>
              <a:t>１．まずは年金制度の基礎知識から</a:t>
            </a:r>
            <a:endParaRPr kumimoji="1" lang="ja-JP" altLang="en-US" b="1" dirty="0">
              <a:solidFill>
                <a:schemeClr val="tx2"/>
              </a:solidFill>
            </a:endParaRPr>
          </a:p>
        </p:txBody>
      </p:sp>
      <p:sp>
        <p:nvSpPr>
          <p:cNvPr id="38" name="テキスト ボックス 37">
            <a:extLst>
              <a:ext uri="{FF2B5EF4-FFF2-40B4-BE49-F238E27FC236}">
                <a16:creationId xmlns:a16="http://schemas.microsoft.com/office/drawing/2014/main" id="{F4A8A838-2548-DDB8-4F45-15263968B125}"/>
              </a:ext>
            </a:extLst>
          </p:cNvPr>
          <p:cNvSpPr txBox="1"/>
          <p:nvPr/>
        </p:nvSpPr>
        <p:spPr>
          <a:xfrm>
            <a:off x="568598" y="683303"/>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参考：</a:t>
            </a:r>
            <a:r>
              <a:rPr lang="en-US" altLang="ja-JP" sz="1600" b="1" dirty="0">
                <a:solidFill>
                  <a:schemeClr val="accent1"/>
                </a:solidFill>
                <a:latin typeface="+mj-ea"/>
                <a:ea typeface="+mj-ea"/>
              </a:rPr>
              <a:t>NTT</a:t>
            </a:r>
            <a:r>
              <a:rPr lang="ja-JP" altLang="en-US" sz="1600" b="1" dirty="0">
                <a:solidFill>
                  <a:schemeClr val="accent1"/>
                </a:solidFill>
                <a:latin typeface="+mj-ea"/>
                <a:ea typeface="+mj-ea"/>
              </a:rPr>
              <a:t>企業年金基金「年金額改定通知書」</a:t>
            </a:r>
            <a:endParaRPr kumimoji="1" lang="ja-JP" altLang="en-US" sz="1600" dirty="0">
              <a:solidFill>
                <a:schemeClr val="accent1"/>
              </a:solidFill>
              <a:latin typeface="+mj-ea"/>
              <a:ea typeface="+mj-ea"/>
            </a:endParaRPr>
          </a:p>
        </p:txBody>
      </p:sp>
      <p:sp>
        <p:nvSpPr>
          <p:cNvPr id="10" name="正方形/長方形 9">
            <a:extLst>
              <a:ext uri="{FF2B5EF4-FFF2-40B4-BE49-F238E27FC236}">
                <a16:creationId xmlns:a16="http://schemas.microsoft.com/office/drawing/2014/main" id="{929BCC3C-B6E5-3E82-03DA-CB5CDDDA5023}"/>
              </a:ext>
              <a:ext uri="{C183D7F6-B498-43B3-948B-1728B52AA6E4}">
                <adec:decorative xmlns:adec="http://schemas.microsoft.com/office/drawing/2017/decorative" val="1"/>
              </a:ext>
            </a:extLst>
          </p:cNvPr>
          <p:cNvSpPr/>
          <p:nvPr/>
        </p:nvSpPr>
        <p:spPr bwMode="auto">
          <a:xfrm>
            <a:off x="668524" y="1021857"/>
            <a:ext cx="8604956" cy="5256000"/>
          </a:xfrm>
          <a:prstGeom prst="rect">
            <a:avLst/>
          </a:prstGeom>
          <a:solidFill>
            <a:srgbClr val="F7F7F7"/>
          </a:solidFill>
          <a:ln w="19050">
            <a:solidFill>
              <a:schemeClr val="tx2"/>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nvGrpSpPr>
          <p:cNvPr id="33" name="グループ化 32">
            <a:extLst>
              <a:ext uri="{FF2B5EF4-FFF2-40B4-BE49-F238E27FC236}">
                <a16:creationId xmlns:a16="http://schemas.microsoft.com/office/drawing/2014/main" id="{6FD267DC-E336-F359-59DE-53E10588188C}"/>
              </a:ext>
            </a:extLst>
          </p:cNvPr>
          <p:cNvGrpSpPr/>
          <p:nvPr/>
        </p:nvGrpSpPr>
        <p:grpSpPr>
          <a:xfrm>
            <a:off x="740532" y="1088740"/>
            <a:ext cx="8604956" cy="1433773"/>
            <a:chOff x="740532" y="1088740"/>
            <a:chExt cx="8604956" cy="1433773"/>
          </a:xfrm>
        </p:grpSpPr>
        <p:sp>
          <p:nvSpPr>
            <p:cNvPr id="11" name="テキスト ボックス 10">
              <a:extLst>
                <a:ext uri="{FF2B5EF4-FFF2-40B4-BE49-F238E27FC236}">
                  <a16:creationId xmlns:a16="http://schemas.microsoft.com/office/drawing/2014/main" id="{4A9EED6C-24CF-0CB8-7FCE-0EF4CF336D8F}"/>
                </a:ext>
              </a:extLst>
            </p:cNvPr>
            <p:cNvSpPr txBox="1"/>
            <p:nvPr/>
          </p:nvSpPr>
          <p:spPr>
            <a:xfrm>
              <a:off x="3620852" y="1088740"/>
              <a:ext cx="2664296" cy="369332"/>
            </a:xfrm>
            <a:prstGeom prst="rect">
              <a:avLst/>
            </a:prstGeom>
            <a:noFill/>
          </p:spPr>
          <p:txBody>
            <a:bodyPr wrap="square" rtlCol="0">
              <a:spAutoFit/>
            </a:bodyPr>
            <a:lstStyle/>
            <a:p>
              <a:pPr algn="ctr"/>
              <a:r>
                <a:rPr kumimoji="1" lang="ja-JP" altLang="en-US" b="1" dirty="0"/>
                <a:t>年金額改定通知書</a:t>
              </a:r>
            </a:p>
          </p:txBody>
        </p:sp>
        <p:sp>
          <p:nvSpPr>
            <p:cNvPr id="12" name="テキスト ボックス 11">
              <a:extLst>
                <a:ext uri="{FF2B5EF4-FFF2-40B4-BE49-F238E27FC236}">
                  <a16:creationId xmlns:a16="http://schemas.microsoft.com/office/drawing/2014/main" id="{24FF46AE-93D3-3C65-4527-0096AAF215E4}"/>
                </a:ext>
              </a:extLst>
            </p:cNvPr>
            <p:cNvSpPr txBox="1"/>
            <p:nvPr/>
          </p:nvSpPr>
          <p:spPr>
            <a:xfrm>
              <a:off x="6285148" y="1268760"/>
              <a:ext cx="2448272" cy="646331"/>
            </a:xfrm>
            <a:prstGeom prst="rect">
              <a:avLst/>
            </a:prstGeom>
            <a:noFill/>
          </p:spPr>
          <p:txBody>
            <a:bodyPr wrap="square" rtlCol="0">
              <a:spAutoFit/>
            </a:bodyPr>
            <a:lstStyle/>
            <a:p>
              <a:r>
                <a:rPr kumimoji="1" lang="ja-JP" altLang="en-US" sz="1200" dirty="0">
                  <a:latin typeface="+mj-ea"/>
                  <a:ea typeface="+mj-ea"/>
                </a:rPr>
                <a:t>令和〇年４月１日</a:t>
              </a:r>
              <a:endParaRPr kumimoji="1" lang="en-US" altLang="ja-JP" sz="1200" dirty="0">
                <a:latin typeface="+mj-ea"/>
                <a:ea typeface="+mj-ea"/>
              </a:endParaRPr>
            </a:p>
            <a:p>
              <a:r>
                <a:rPr lang="ja-JP" altLang="en-US" sz="1200" dirty="0">
                  <a:latin typeface="+mj-ea"/>
                  <a:ea typeface="+mj-ea"/>
                </a:rPr>
                <a:t>エヌ・ティ・ティ企業年金基金</a:t>
              </a:r>
              <a:endParaRPr lang="en-US" altLang="ja-JP" sz="1200" dirty="0">
                <a:latin typeface="+mj-ea"/>
                <a:ea typeface="+mj-ea"/>
              </a:endParaRPr>
            </a:p>
            <a:p>
              <a:r>
                <a:rPr kumimoji="1" lang="ja-JP" altLang="en-US" sz="1200" dirty="0">
                  <a:latin typeface="+mj-ea"/>
                  <a:ea typeface="+mj-ea"/>
                </a:rPr>
                <a:t>理事長</a:t>
              </a:r>
            </a:p>
          </p:txBody>
        </p:sp>
        <p:sp>
          <p:nvSpPr>
            <p:cNvPr id="14" name="テキスト ボックス 13">
              <a:extLst>
                <a:ext uri="{FF2B5EF4-FFF2-40B4-BE49-F238E27FC236}">
                  <a16:creationId xmlns:a16="http://schemas.microsoft.com/office/drawing/2014/main" id="{C59935B5-2C1E-1762-4101-2A1B026B1AF5}"/>
                </a:ext>
              </a:extLst>
            </p:cNvPr>
            <p:cNvSpPr txBox="1"/>
            <p:nvPr/>
          </p:nvSpPr>
          <p:spPr>
            <a:xfrm>
              <a:off x="848544" y="1484784"/>
              <a:ext cx="2808312" cy="461665"/>
            </a:xfrm>
            <a:prstGeom prst="rect">
              <a:avLst/>
            </a:prstGeom>
            <a:noFill/>
          </p:spPr>
          <p:txBody>
            <a:bodyPr wrap="square" rtlCol="0">
              <a:spAutoFit/>
            </a:bodyPr>
            <a:lstStyle/>
            <a:p>
              <a:r>
                <a:rPr kumimoji="1" lang="ja-JP" altLang="en-US" sz="1200" dirty="0">
                  <a:latin typeface="+mj-ea"/>
                  <a:ea typeface="+mj-ea"/>
                </a:rPr>
                <a:t>年金証書番号　</a:t>
              </a:r>
              <a:r>
                <a:rPr kumimoji="1" lang="en-US" altLang="ja-JP" sz="1200" dirty="0">
                  <a:latin typeface="+mj-ea"/>
                  <a:ea typeface="+mj-ea"/>
                </a:rPr>
                <a:t>XXX-01234567890</a:t>
              </a:r>
            </a:p>
            <a:p>
              <a:r>
                <a:rPr lang="ja-JP" altLang="en-US" sz="1200" dirty="0">
                  <a:latin typeface="+mj-ea"/>
                  <a:ea typeface="+mj-ea"/>
                </a:rPr>
                <a:t>受給書氏名　　〇〇　〇〇〇</a:t>
              </a:r>
              <a:endParaRPr kumimoji="1" lang="ja-JP" altLang="en-US" dirty="0"/>
            </a:p>
          </p:txBody>
        </p:sp>
        <p:sp>
          <p:nvSpPr>
            <p:cNvPr id="17" name="テキスト ボックス 16">
              <a:extLst>
                <a:ext uri="{FF2B5EF4-FFF2-40B4-BE49-F238E27FC236}">
                  <a16:creationId xmlns:a16="http://schemas.microsoft.com/office/drawing/2014/main" id="{B0D524BF-2DE4-6231-0F3B-8891AD4E5875}"/>
                </a:ext>
              </a:extLst>
            </p:cNvPr>
            <p:cNvSpPr txBox="1"/>
            <p:nvPr/>
          </p:nvSpPr>
          <p:spPr>
            <a:xfrm>
              <a:off x="740532" y="2060848"/>
              <a:ext cx="8604956" cy="461665"/>
            </a:xfrm>
            <a:prstGeom prst="rect">
              <a:avLst/>
            </a:prstGeom>
            <a:noFill/>
          </p:spPr>
          <p:txBody>
            <a:bodyPr wrap="square" rtlCol="0">
              <a:spAutoFit/>
            </a:bodyPr>
            <a:lstStyle/>
            <a:p>
              <a:r>
                <a:rPr kumimoji="1" lang="ja-JP" altLang="en-US" sz="1200" dirty="0">
                  <a:latin typeface="+mj-ea"/>
                  <a:ea typeface="+mj-ea"/>
                </a:rPr>
                <a:t>次のとおり、令和〇年４月分からの年金額を改定しましたのでお知らせします。</a:t>
              </a:r>
              <a:r>
                <a:rPr lang="ja-JP" altLang="en-US" sz="1200" dirty="0">
                  <a:latin typeface="+mj-ea"/>
                  <a:ea typeface="+mj-ea"/>
                </a:rPr>
                <a:t>年金種別に空欄の箇所（内訳欄も同様）がある場合は、該当の年金が発生しないため</a:t>
              </a:r>
              <a:r>
                <a:rPr kumimoji="1" lang="ja-JP" altLang="en-US" sz="1200" dirty="0">
                  <a:latin typeface="+mj-ea"/>
                  <a:ea typeface="+mj-ea"/>
                </a:rPr>
                <a:t>改定前、改定後、年金額、支給停止額、支給額いずれも</a:t>
              </a:r>
              <a:r>
                <a:rPr kumimoji="1" lang="en-US" altLang="ja-JP" sz="1200" dirty="0">
                  <a:latin typeface="+mj-ea"/>
                  <a:ea typeface="+mj-ea"/>
                </a:rPr>
                <a:t>0</a:t>
              </a:r>
              <a:r>
                <a:rPr kumimoji="1" lang="ja-JP" altLang="en-US" sz="1200" dirty="0">
                  <a:latin typeface="+mj-ea"/>
                  <a:ea typeface="+mj-ea"/>
                </a:rPr>
                <a:t>円と表示されます。</a:t>
              </a:r>
            </a:p>
          </p:txBody>
        </p:sp>
      </p:grpSp>
      <p:graphicFrame>
        <p:nvGraphicFramePr>
          <p:cNvPr id="19" name="表 18">
            <a:extLst>
              <a:ext uri="{FF2B5EF4-FFF2-40B4-BE49-F238E27FC236}">
                <a16:creationId xmlns:a16="http://schemas.microsoft.com/office/drawing/2014/main" id="{20354A70-8184-CC55-E832-489F2ED8F918}"/>
              </a:ext>
            </a:extLst>
          </p:cNvPr>
          <p:cNvGraphicFramePr>
            <a:graphicFrameLocks noGrp="1"/>
          </p:cNvGraphicFramePr>
          <p:nvPr>
            <p:extLst>
              <p:ext uri="{D42A27DB-BD31-4B8C-83A1-F6EECF244321}">
                <p14:modId xmlns:p14="http://schemas.microsoft.com/office/powerpoint/2010/main" val="2158001269"/>
              </p:ext>
            </p:extLst>
          </p:nvPr>
        </p:nvGraphicFramePr>
        <p:xfrm>
          <a:off x="814252" y="2752059"/>
          <a:ext cx="6552000" cy="1097280"/>
        </p:xfrm>
        <a:graphic>
          <a:graphicData uri="http://schemas.openxmlformats.org/drawingml/2006/table">
            <a:tbl>
              <a:tblPr firstRow="1" bandRow="1">
                <a:tableStyleId>{5C22544A-7EE6-4342-B048-85BDC9FD1C3A}</a:tableStyleId>
              </a:tblPr>
              <a:tblGrid>
                <a:gridCol w="2184000">
                  <a:extLst>
                    <a:ext uri="{9D8B030D-6E8A-4147-A177-3AD203B41FA5}">
                      <a16:colId xmlns:a16="http://schemas.microsoft.com/office/drawing/2014/main" val="3507780172"/>
                    </a:ext>
                  </a:extLst>
                </a:gridCol>
                <a:gridCol w="2184000">
                  <a:extLst>
                    <a:ext uri="{9D8B030D-6E8A-4147-A177-3AD203B41FA5}">
                      <a16:colId xmlns:a16="http://schemas.microsoft.com/office/drawing/2014/main" val="1028295765"/>
                    </a:ext>
                  </a:extLst>
                </a:gridCol>
                <a:gridCol w="2184000">
                  <a:extLst>
                    <a:ext uri="{9D8B030D-6E8A-4147-A177-3AD203B41FA5}">
                      <a16:colId xmlns:a16="http://schemas.microsoft.com/office/drawing/2014/main" val="4258886099"/>
                    </a:ext>
                  </a:extLst>
                </a:gridCol>
              </a:tblGrid>
              <a:tr h="270000">
                <a:tc>
                  <a:txBody>
                    <a:bodyPr/>
                    <a:lstStyle/>
                    <a:p>
                      <a:pPr algn="ctr"/>
                      <a:r>
                        <a:rPr kumimoji="1" lang="ja-JP" altLang="en-US" sz="1200" dirty="0">
                          <a:solidFill>
                            <a:schemeClr val="tx1"/>
                          </a:solidFill>
                        </a:rPr>
                        <a:t>年金種別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a:solidFill>
                            <a:schemeClr val="tx1"/>
                          </a:solidFill>
                        </a:rPr>
                        <a:t>改定前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a:solidFill>
                            <a:schemeClr val="tx1"/>
                          </a:solidFill>
                        </a:rPr>
                        <a:t>改定後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8259447"/>
                  </a:ext>
                </a:extLst>
              </a:tr>
              <a:tr h="270000">
                <a:tc>
                  <a:txBody>
                    <a:bodyPr/>
                    <a:lstStyle/>
                    <a:p>
                      <a:r>
                        <a:rPr kumimoji="1" lang="ja-JP" altLang="en-US" sz="1200" dirty="0">
                          <a:solidFill>
                            <a:schemeClr val="tx1"/>
                          </a:solidFill>
                        </a:rPr>
                        <a:t>退職共済年金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a:solidFill>
                            <a:schemeClr val="tx1"/>
                          </a:solidFill>
                        </a:rPr>
                        <a:t>＊＊＊，＊＊＊円</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a:solidFill>
                            <a:schemeClr val="tx1"/>
                          </a:solidFill>
                        </a:rPr>
                        <a:t>＊＊＊，＊＊＊円</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85690"/>
                  </a:ext>
                </a:extLst>
              </a:tr>
              <a:tr h="270000">
                <a:tc>
                  <a:txBody>
                    <a:bodyPr/>
                    <a:lstStyle/>
                    <a:p>
                      <a:r>
                        <a:rPr kumimoji="1" lang="ja-JP" altLang="en-US" sz="1200" dirty="0">
                          <a:solidFill>
                            <a:schemeClr val="tx1"/>
                          </a:solidFill>
                        </a:rPr>
                        <a:t>老齢給付金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a:solidFill>
                            <a:schemeClr val="tx1"/>
                          </a:solidFill>
                        </a:rPr>
                        <a:t>＊＊＊，＊＊＊円</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a:solidFill>
                            <a:schemeClr val="tx1"/>
                          </a:solidFill>
                        </a:rPr>
                        <a:t>＊＊＊，＊＊＊円</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954818"/>
                  </a:ext>
                </a:extLst>
              </a:tr>
              <a:tr h="270000">
                <a:tc>
                  <a:txBody>
                    <a:bodyPr/>
                    <a:lstStyle/>
                    <a:p>
                      <a:r>
                        <a:rPr kumimoji="1" lang="ja-JP" altLang="en-US" sz="1200" dirty="0">
                          <a:solidFill>
                            <a:schemeClr val="tx1"/>
                          </a:solidFill>
                        </a:rPr>
                        <a:t>合計支給額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a:solidFill>
                            <a:schemeClr val="tx1"/>
                          </a:solidFill>
                        </a:rPr>
                        <a:t>＊＊＊，＊＊＊円</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a:solidFill>
                            <a:schemeClr val="tx1"/>
                          </a:solidFill>
                        </a:rPr>
                        <a:t>＊＊＊，＊＊＊円</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668845"/>
                  </a:ext>
                </a:extLst>
              </a:tr>
            </a:tbl>
          </a:graphicData>
        </a:graphic>
      </p:graphicFrame>
      <p:sp>
        <p:nvSpPr>
          <p:cNvPr id="20" name="テキスト ボックス 19">
            <a:extLst>
              <a:ext uri="{FF2B5EF4-FFF2-40B4-BE49-F238E27FC236}">
                <a16:creationId xmlns:a16="http://schemas.microsoft.com/office/drawing/2014/main" id="{6445D5D4-9436-CD55-717A-E6CF948299EB}"/>
              </a:ext>
            </a:extLst>
          </p:cNvPr>
          <p:cNvSpPr txBox="1"/>
          <p:nvPr/>
        </p:nvSpPr>
        <p:spPr>
          <a:xfrm>
            <a:off x="6681192" y="2521886"/>
            <a:ext cx="1080120" cy="276999"/>
          </a:xfrm>
          <a:prstGeom prst="rect">
            <a:avLst/>
          </a:prstGeom>
          <a:noFill/>
        </p:spPr>
        <p:txBody>
          <a:bodyPr wrap="square" rtlCol="0">
            <a:spAutoFit/>
          </a:bodyPr>
          <a:lstStyle/>
          <a:p>
            <a:r>
              <a:rPr kumimoji="1" lang="ja-JP" altLang="en-US" sz="1200" dirty="0"/>
              <a:t>［年額］</a:t>
            </a:r>
          </a:p>
        </p:txBody>
      </p:sp>
      <p:sp>
        <p:nvSpPr>
          <p:cNvPr id="24" name="テキスト ボックス 23">
            <a:extLst>
              <a:ext uri="{FF2B5EF4-FFF2-40B4-BE49-F238E27FC236}">
                <a16:creationId xmlns:a16="http://schemas.microsoft.com/office/drawing/2014/main" id="{89A2A014-8088-6463-270B-7E09E54E6378}"/>
              </a:ext>
            </a:extLst>
          </p:cNvPr>
          <p:cNvSpPr txBox="1"/>
          <p:nvPr/>
        </p:nvSpPr>
        <p:spPr>
          <a:xfrm>
            <a:off x="704528" y="3915009"/>
            <a:ext cx="2266268" cy="492443"/>
          </a:xfrm>
          <a:prstGeom prst="rect">
            <a:avLst/>
          </a:prstGeom>
          <a:noFill/>
        </p:spPr>
        <p:txBody>
          <a:bodyPr wrap="square" rtlCol="0">
            <a:spAutoFit/>
          </a:bodyPr>
          <a:lstStyle/>
          <a:p>
            <a:r>
              <a:rPr kumimoji="1" lang="ja-JP" altLang="en-US" sz="1400" b="1" dirty="0"/>
              <a:t>［内訳］</a:t>
            </a:r>
            <a:endParaRPr kumimoji="1" lang="en-US" altLang="ja-JP" sz="1200" dirty="0">
              <a:latin typeface="+mj-ea"/>
              <a:ea typeface="+mj-ea"/>
            </a:endParaRPr>
          </a:p>
          <a:p>
            <a:r>
              <a:rPr lang="ja-JP" altLang="en-US" sz="1200" dirty="0">
                <a:latin typeface="+mj-ea"/>
                <a:ea typeface="+mj-ea"/>
              </a:rPr>
              <a:t>１．退職共済年金</a:t>
            </a:r>
            <a:endParaRPr kumimoji="1" lang="ja-JP" altLang="en-US" sz="1200" dirty="0">
              <a:latin typeface="+mj-ea"/>
              <a:ea typeface="+mj-ea"/>
            </a:endParaRPr>
          </a:p>
        </p:txBody>
      </p:sp>
      <p:sp>
        <p:nvSpPr>
          <p:cNvPr id="26" name="テキスト ボックス 25">
            <a:extLst>
              <a:ext uri="{FF2B5EF4-FFF2-40B4-BE49-F238E27FC236}">
                <a16:creationId xmlns:a16="http://schemas.microsoft.com/office/drawing/2014/main" id="{1CD2683D-A7D5-554D-CA22-77E354A3BF8F}"/>
              </a:ext>
            </a:extLst>
          </p:cNvPr>
          <p:cNvSpPr txBox="1"/>
          <p:nvPr/>
        </p:nvSpPr>
        <p:spPr>
          <a:xfrm>
            <a:off x="729926" y="5142852"/>
            <a:ext cx="2674902" cy="276999"/>
          </a:xfrm>
          <a:prstGeom prst="rect">
            <a:avLst/>
          </a:prstGeom>
          <a:noFill/>
        </p:spPr>
        <p:txBody>
          <a:bodyPr wrap="square" rtlCol="0">
            <a:spAutoFit/>
          </a:bodyPr>
          <a:lstStyle/>
          <a:p>
            <a:r>
              <a:rPr lang="ja-JP" altLang="en-US" sz="1200" dirty="0">
                <a:latin typeface="+mj-ea"/>
                <a:ea typeface="+mj-ea"/>
              </a:rPr>
              <a:t>２．老齢給付金（第</a:t>
            </a:r>
            <a:r>
              <a:rPr lang="en-US" altLang="ja-JP" sz="1200" dirty="0">
                <a:latin typeface="+mj-ea"/>
                <a:ea typeface="+mj-ea"/>
              </a:rPr>
              <a:t>2</a:t>
            </a:r>
            <a:r>
              <a:rPr lang="ja-JP" altLang="en-US" sz="1200" dirty="0">
                <a:latin typeface="+mj-ea"/>
                <a:ea typeface="+mj-ea"/>
              </a:rPr>
              <a:t>標準年金）</a:t>
            </a:r>
            <a:endParaRPr kumimoji="1" lang="ja-JP" altLang="en-US" sz="1200" dirty="0">
              <a:latin typeface="+mj-ea"/>
              <a:ea typeface="+mj-ea"/>
            </a:endParaRPr>
          </a:p>
        </p:txBody>
      </p:sp>
      <p:graphicFrame>
        <p:nvGraphicFramePr>
          <p:cNvPr id="27" name="表 26">
            <a:extLst>
              <a:ext uri="{FF2B5EF4-FFF2-40B4-BE49-F238E27FC236}">
                <a16:creationId xmlns:a16="http://schemas.microsoft.com/office/drawing/2014/main" id="{412CA0C3-0D4E-A3DE-C7AC-DA0D8AF8E06E}"/>
              </a:ext>
            </a:extLst>
          </p:cNvPr>
          <p:cNvGraphicFramePr>
            <a:graphicFrameLocks noGrp="1"/>
          </p:cNvGraphicFramePr>
          <p:nvPr>
            <p:extLst>
              <p:ext uri="{D42A27DB-BD31-4B8C-83A1-F6EECF244321}">
                <p14:modId xmlns:p14="http://schemas.microsoft.com/office/powerpoint/2010/main" val="700082375"/>
              </p:ext>
            </p:extLst>
          </p:nvPr>
        </p:nvGraphicFramePr>
        <p:xfrm>
          <a:off x="809954" y="5409220"/>
          <a:ext cx="4017646" cy="731520"/>
        </p:xfrm>
        <a:graphic>
          <a:graphicData uri="http://schemas.openxmlformats.org/drawingml/2006/table">
            <a:tbl>
              <a:tblPr firstRow="1" bandRow="1">
                <a:tableStyleId>{5C22544A-7EE6-4342-B048-85BDC9FD1C3A}</a:tableStyleId>
              </a:tblPr>
              <a:tblGrid>
                <a:gridCol w="995680">
                  <a:extLst>
                    <a:ext uri="{9D8B030D-6E8A-4147-A177-3AD203B41FA5}">
                      <a16:colId xmlns:a16="http://schemas.microsoft.com/office/drawing/2014/main" val="3097271175"/>
                    </a:ext>
                  </a:extLst>
                </a:gridCol>
                <a:gridCol w="1013143">
                  <a:extLst>
                    <a:ext uri="{9D8B030D-6E8A-4147-A177-3AD203B41FA5}">
                      <a16:colId xmlns:a16="http://schemas.microsoft.com/office/drawing/2014/main" val="2494544889"/>
                    </a:ext>
                  </a:extLst>
                </a:gridCol>
                <a:gridCol w="995680">
                  <a:extLst>
                    <a:ext uri="{9D8B030D-6E8A-4147-A177-3AD203B41FA5}">
                      <a16:colId xmlns:a16="http://schemas.microsoft.com/office/drawing/2014/main" val="2472949508"/>
                    </a:ext>
                  </a:extLst>
                </a:gridCol>
                <a:gridCol w="1013143">
                  <a:extLst>
                    <a:ext uri="{9D8B030D-6E8A-4147-A177-3AD203B41FA5}">
                      <a16:colId xmlns:a16="http://schemas.microsoft.com/office/drawing/2014/main" val="1269355142"/>
                    </a:ext>
                  </a:extLst>
                </a:gridCol>
              </a:tblGrid>
              <a:tr h="252000">
                <a:tc>
                  <a:txBody>
                    <a:bodyPr/>
                    <a:lstStyle/>
                    <a:p>
                      <a:pPr algn="ctr"/>
                      <a:r>
                        <a:rPr kumimoji="1" lang="ja-JP" altLang="en-US" sz="1200" dirty="0">
                          <a:solidFill>
                            <a:schemeClr val="tx1"/>
                          </a:solidFill>
                        </a:rPr>
                        <a:t>改定前・後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年金額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支給停止額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支給額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8300811"/>
                  </a:ext>
                </a:extLst>
              </a:tr>
              <a:tr h="252000">
                <a:tc>
                  <a:txBody>
                    <a:bodyPr/>
                    <a:lstStyle/>
                    <a:p>
                      <a:pPr algn="ctr"/>
                      <a:r>
                        <a:rPr kumimoji="1" lang="ja-JP" altLang="en-US" sz="1200" dirty="0">
                          <a:solidFill>
                            <a:schemeClr val="tx1"/>
                          </a:solidFill>
                          <a:latin typeface="+mj-ea"/>
                          <a:ea typeface="+mj-ea"/>
                        </a:rPr>
                        <a:t>改定前</a:t>
                      </a:r>
                      <a:endParaRPr kumimoji="1" lang="en-US" altLang="ja-JP" sz="1200" dirty="0">
                        <a:solidFill>
                          <a:schemeClr val="tx1"/>
                        </a:solidFill>
                        <a:latin typeface="+mj-ea"/>
                        <a:ea typeface="+mj-ea"/>
                      </a:endParaRPr>
                    </a:p>
                    <a:p>
                      <a:pPr algn="ctr"/>
                      <a:r>
                        <a:rPr kumimoji="1" lang="ja-JP" altLang="en-US" sz="1200" dirty="0">
                          <a:solidFill>
                            <a:schemeClr val="tx1"/>
                          </a:solidFill>
                          <a:latin typeface="+mj-ea"/>
                          <a:ea typeface="+mj-ea"/>
                        </a:rPr>
                        <a:t>改定後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kern="1200">
                          <a:solidFill>
                            <a:schemeClr val="tx1"/>
                          </a:solidFill>
                          <a:latin typeface="+mj-ea"/>
                          <a:ea typeface="+mn-ea"/>
                          <a:cs typeface="+mn-cs"/>
                        </a:rPr>
                        <a:t>***</a:t>
                      </a:r>
                      <a:r>
                        <a:rPr kumimoji="1" lang="en-US" altLang="ja-JP" sz="1200" kern="1200">
                          <a:solidFill>
                            <a:schemeClr val="tx1"/>
                          </a:solidFill>
                          <a:latin typeface="+mj-ea"/>
                          <a:ea typeface="+mn-ea"/>
                          <a:cs typeface="+mn-cs"/>
                        </a:rPr>
                        <a:t>,</a:t>
                      </a:r>
                      <a:r>
                        <a:rPr kumimoji="1" lang="ja-JP" altLang="en-US" sz="1200" kern="1200">
                          <a:solidFill>
                            <a:schemeClr val="tx1"/>
                          </a:solidFill>
                          <a:latin typeface="+mj-ea"/>
                          <a:ea typeface="+mn-ea"/>
                          <a:cs typeface="+mn-cs"/>
                        </a:rPr>
                        <a:t>***</a:t>
                      </a:r>
                      <a:r>
                        <a:rPr kumimoji="1" lang="ja-JP" altLang="en-US" sz="1200">
                          <a:solidFill>
                            <a:schemeClr val="tx1"/>
                          </a:solidFill>
                          <a:latin typeface="+mj-ea"/>
                          <a:ea typeface="+mj-ea"/>
                        </a:rPr>
                        <a:t>円</a:t>
                      </a:r>
                      <a:endParaRPr kumimoji="1" lang="en-US" altLang="ja-JP" sz="1200">
                        <a:solidFill>
                          <a:schemeClr val="tx1"/>
                        </a:solidFill>
                        <a:latin typeface="+mj-ea"/>
                        <a:ea typeface="+mj-ea"/>
                      </a:endParaRPr>
                    </a:p>
                    <a:p>
                      <a:pPr algn="r"/>
                      <a:r>
                        <a:rPr kumimoji="1" lang="ja-JP" altLang="en-US" sz="1200" kern="1200">
                          <a:solidFill>
                            <a:schemeClr val="tx1"/>
                          </a:solidFill>
                          <a:latin typeface="+mj-ea"/>
                          <a:ea typeface="+mn-ea"/>
                          <a:cs typeface="+mn-cs"/>
                        </a:rPr>
                        <a:t>***</a:t>
                      </a:r>
                      <a:r>
                        <a:rPr kumimoji="1" lang="en-US" altLang="ja-JP" sz="1200" kern="1200">
                          <a:solidFill>
                            <a:schemeClr val="tx1"/>
                          </a:solidFill>
                          <a:latin typeface="+mj-ea"/>
                          <a:ea typeface="+mn-ea"/>
                          <a:cs typeface="+mn-cs"/>
                        </a:rPr>
                        <a:t>,</a:t>
                      </a:r>
                      <a:r>
                        <a:rPr kumimoji="1" lang="ja-JP" altLang="en-US" sz="1200" kern="1200">
                          <a:solidFill>
                            <a:schemeClr val="tx1"/>
                          </a:solidFill>
                          <a:latin typeface="+mj-ea"/>
                          <a:ea typeface="+mn-ea"/>
                          <a:cs typeface="+mn-cs"/>
                        </a:rPr>
                        <a:t>***</a:t>
                      </a:r>
                      <a:r>
                        <a:rPr kumimoji="1" lang="ja-JP" altLang="en-US" sz="1200">
                          <a:solidFill>
                            <a:schemeClr val="tx1"/>
                          </a:solidFill>
                          <a:latin typeface="+mj-ea"/>
                          <a:ea typeface="+mj-ea"/>
                        </a:rPr>
                        <a:t>円</a:t>
                      </a:r>
                      <a:endParaRPr kumimoji="1" lang="ja-JP" altLang="en-US" sz="12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mj-ea"/>
                          <a:ea typeface="+mj-ea"/>
                        </a:rPr>
                        <a:t>0</a:t>
                      </a:r>
                      <a:r>
                        <a:rPr kumimoji="1" lang="ja-JP" altLang="en-US" sz="1200" dirty="0">
                          <a:solidFill>
                            <a:schemeClr val="tx1"/>
                          </a:solidFill>
                          <a:latin typeface="+mj-ea"/>
                          <a:ea typeface="+mj-ea"/>
                        </a:rPr>
                        <a:t>円</a:t>
                      </a:r>
                      <a:endParaRPr kumimoji="1" lang="en-US" altLang="ja-JP" sz="1200" dirty="0">
                        <a:solidFill>
                          <a:schemeClr val="tx1"/>
                        </a:solidFill>
                        <a:latin typeface="+mj-ea"/>
                        <a:ea typeface="+mj-ea"/>
                      </a:endParaRPr>
                    </a:p>
                    <a:p>
                      <a:pPr algn="r"/>
                      <a:r>
                        <a:rPr kumimoji="1" lang="en-US" altLang="ja-JP" sz="1200" dirty="0">
                          <a:solidFill>
                            <a:schemeClr val="tx1"/>
                          </a:solidFill>
                          <a:latin typeface="+mj-ea"/>
                          <a:ea typeface="+mj-ea"/>
                        </a:rPr>
                        <a:t>0</a:t>
                      </a:r>
                      <a:r>
                        <a:rPr kumimoji="1" lang="ja-JP" altLang="en-US" sz="1200" dirty="0">
                          <a:solidFill>
                            <a:schemeClr val="tx1"/>
                          </a:solidFill>
                          <a:latin typeface="+mj-ea"/>
                          <a:ea typeface="+mj-ea"/>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kern="1200">
                          <a:solidFill>
                            <a:schemeClr val="tx1"/>
                          </a:solidFill>
                          <a:latin typeface="+mj-ea"/>
                          <a:ea typeface="+mn-ea"/>
                          <a:cs typeface="+mn-cs"/>
                        </a:rPr>
                        <a:t>***</a:t>
                      </a:r>
                      <a:r>
                        <a:rPr kumimoji="1" lang="en-US" altLang="ja-JP" sz="1200" kern="1200">
                          <a:solidFill>
                            <a:schemeClr val="tx1"/>
                          </a:solidFill>
                          <a:latin typeface="+mj-ea"/>
                          <a:ea typeface="+mn-ea"/>
                          <a:cs typeface="+mn-cs"/>
                        </a:rPr>
                        <a:t>,</a:t>
                      </a:r>
                      <a:r>
                        <a:rPr kumimoji="1" lang="ja-JP" altLang="en-US" sz="1200" kern="1200">
                          <a:solidFill>
                            <a:schemeClr val="tx1"/>
                          </a:solidFill>
                          <a:latin typeface="+mj-ea"/>
                          <a:ea typeface="+mn-ea"/>
                          <a:cs typeface="+mn-cs"/>
                        </a:rPr>
                        <a:t>***</a:t>
                      </a:r>
                      <a:r>
                        <a:rPr kumimoji="1" lang="ja-JP" altLang="en-US" sz="1200">
                          <a:solidFill>
                            <a:schemeClr val="tx1"/>
                          </a:solidFill>
                          <a:latin typeface="+mj-ea"/>
                          <a:ea typeface="+mj-ea"/>
                        </a:rPr>
                        <a:t>円</a:t>
                      </a:r>
                      <a:endParaRPr kumimoji="1" lang="en-US" altLang="ja-JP" sz="1200">
                        <a:solidFill>
                          <a:schemeClr val="tx1"/>
                        </a:solidFill>
                        <a:latin typeface="+mj-ea"/>
                        <a:ea typeface="+mj-ea"/>
                      </a:endParaRPr>
                    </a:p>
                    <a:p>
                      <a:pPr algn="r"/>
                      <a:r>
                        <a:rPr kumimoji="1" lang="ja-JP" altLang="en-US" sz="1200" kern="1200">
                          <a:solidFill>
                            <a:schemeClr val="tx1"/>
                          </a:solidFill>
                          <a:latin typeface="+mj-ea"/>
                          <a:ea typeface="+mn-ea"/>
                          <a:cs typeface="+mn-cs"/>
                        </a:rPr>
                        <a:t>***</a:t>
                      </a:r>
                      <a:r>
                        <a:rPr kumimoji="1" lang="en-US" altLang="ja-JP" sz="1200" kern="1200">
                          <a:solidFill>
                            <a:schemeClr val="tx1"/>
                          </a:solidFill>
                          <a:latin typeface="+mj-ea"/>
                          <a:ea typeface="+mn-ea"/>
                          <a:cs typeface="+mn-cs"/>
                        </a:rPr>
                        <a:t>,</a:t>
                      </a:r>
                      <a:r>
                        <a:rPr kumimoji="1" lang="ja-JP" altLang="en-US" sz="1200" kern="1200">
                          <a:solidFill>
                            <a:schemeClr val="tx1"/>
                          </a:solidFill>
                          <a:latin typeface="+mj-ea"/>
                          <a:ea typeface="+mn-ea"/>
                          <a:cs typeface="+mn-cs"/>
                        </a:rPr>
                        <a:t>***</a:t>
                      </a:r>
                      <a:r>
                        <a:rPr kumimoji="1" lang="ja-JP" altLang="en-US" sz="1200">
                          <a:solidFill>
                            <a:schemeClr val="tx1"/>
                          </a:solidFill>
                          <a:latin typeface="+mj-ea"/>
                          <a:ea typeface="+mj-ea"/>
                        </a:rPr>
                        <a:t>円</a:t>
                      </a:r>
                      <a:endParaRPr kumimoji="1" lang="ja-JP" altLang="en-US" sz="12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596779"/>
                  </a:ext>
                </a:extLst>
              </a:tr>
            </a:tbl>
          </a:graphicData>
        </a:graphic>
      </p:graphicFrame>
      <p:sp>
        <p:nvSpPr>
          <p:cNvPr id="28" name="テキスト ボックス 27">
            <a:extLst>
              <a:ext uri="{FF2B5EF4-FFF2-40B4-BE49-F238E27FC236}">
                <a16:creationId xmlns:a16="http://schemas.microsoft.com/office/drawing/2014/main" id="{FADD1734-B4C5-8390-1764-B0FA253C1D3B}"/>
              </a:ext>
            </a:extLst>
          </p:cNvPr>
          <p:cNvSpPr txBox="1"/>
          <p:nvPr/>
        </p:nvSpPr>
        <p:spPr>
          <a:xfrm>
            <a:off x="5061012" y="5142852"/>
            <a:ext cx="2674902" cy="276999"/>
          </a:xfrm>
          <a:prstGeom prst="rect">
            <a:avLst/>
          </a:prstGeom>
          <a:noFill/>
        </p:spPr>
        <p:txBody>
          <a:bodyPr wrap="square" rtlCol="0">
            <a:spAutoFit/>
          </a:bodyPr>
          <a:lstStyle/>
          <a:p>
            <a:r>
              <a:rPr lang="ja-JP" altLang="en-US" sz="1200" dirty="0">
                <a:latin typeface="+mj-ea"/>
                <a:ea typeface="+mj-ea"/>
              </a:rPr>
              <a:t>３．老齢給付金（第１標準年金）</a:t>
            </a:r>
            <a:endParaRPr kumimoji="1" lang="ja-JP" altLang="en-US" sz="1200" dirty="0">
              <a:latin typeface="+mj-ea"/>
              <a:ea typeface="+mj-ea"/>
            </a:endParaRPr>
          </a:p>
        </p:txBody>
      </p:sp>
      <p:graphicFrame>
        <p:nvGraphicFramePr>
          <p:cNvPr id="29" name="表 28">
            <a:extLst>
              <a:ext uri="{FF2B5EF4-FFF2-40B4-BE49-F238E27FC236}">
                <a16:creationId xmlns:a16="http://schemas.microsoft.com/office/drawing/2014/main" id="{B01D2896-2383-E39F-5B24-43563563AA4F}"/>
              </a:ext>
            </a:extLst>
          </p:cNvPr>
          <p:cNvGraphicFramePr>
            <a:graphicFrameLocks noGrp="1"/>
          </p:cNvGraphicFramePr>
          <p:nvPr>
            <p:extLst>
              <p:ext uri="{D42A27DB-BD31-4B8C-83A1-F6EECF244321}">
                <p14:modId xmlns:p14="http://schemas.microsoft.com/office/powerpoint/2010/main" val="2351142333"/>
              </p:ext>
            </p:extLst>
          </p:nvPr>
        </p:nvGraphicFramePr>
        <p:xfrm>
          <a:off x="5133020" y="5409220"/>
          <a:ext cx="4017646" cy="731520"/>
        </p:xfrm>
        <a:graphic>
          <a:graphicData uri="http://schemas.openxmlformats.org/drawingml/2006/table">
            <a:tbl>
              <a:tblPr firstRow="1" bandRow="1">
                <a:tableStyleId>{5C22544A-7EE6-4342-B048-85BDC9FD1C3A}</a:tableStyleId>
              </a:tblPr>
              <a:tblGrid>
                <a:gridCol w="995680">
                  <a:extLst>
                    <a:ext uri="{9D8B030D-6E8A-4147-A177-3AD203B41FA5}">
                      <a16:colId xmlns:a16="http://schemas.microsoft.com/office/drawing/2014/main" val="3097271175"/>
                    </a:ext>
                  </a:extLst>
                </a:gridCol>
                <a:gridCol w="1013143">
                  <a:extLst>
                    <a:ext uri="{9D8B030D-6E8A-4147-A177-3AD203B41FA5}">
                      <a16:colId xmlns:a16="http://schemas.microsoft.com/office/drawing/2014/main" val="2494544889"/>
                    </a:ext>
                  </a:extLst>
                </a:gridCol>
                <a:gridCol w="995680">
                  <a:extLst>
                    <a:ext uri="{9D8B030D-6E8A-4147-A177-3AD203B41FA5}">
                      <a16:colId xmlns:a16="http://schemas.microsoft.com/office/drawing/2014/main" val="2472949508"/>
                    </a:ext>
                  </a:extLst>
                </a:gridCol>
                <a:gridCol w="1013143">
                  <a:extLst>
                    <a:ext uri="{9D8B030D-6E8A-4147-A177-3AD203B41FA5}">
                      <a16:colId xmlns:a16="http://schemas.microsoft.com/office/drawing/2014/main" val="1269355142"/>
                    </a:ext>
                  </a:extLst>
                </a:gridCol>
              </a:tblGrid>
              <a:tr h="252000">
                <a:tc>
                  <a:txBody>
                    <a:bodyPr/>
                    <a:lstStyle/>
                    <a:p>
                      <a:pPr algn="ctr"/>
                      <a:r>
                        <a:rPr kumimoji="1" lang="ja-JP" altLang="en-US" sz="1200" dirty="0">
                          <a:solidFill>
                            <a:schemeClr val="tx1"/>
                          </a:solidFill>
                        </a:rPr>
                        <a:t>適用年月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年金額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支給停止額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支給額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8300811"/>
                  </a:ext>
                </a:extLst>
              </a:tr>
              <a:tr h="252000">
                <a:tc>
                  <a:txBody>
                    <a:bodyPr/>
                    <a:lstStyle/>
                    <a:p>
                      <a:pPr algn="l"/>
                      <a:r>
                        <a:rPr kumimoji="1" lang="en-US" altLang="ja-JP" sz="1200" dirty="0">
                          <a:solidFill>
                            <a:schemeClr val="tx1"/>
                          </a:solidFill>
                          <a:latin typeface="+mj-ea"/>
                          <a:ea typeface="+mj-ea"/>
                        </a:rPr>
                        <a:t>R</a:t>
                      </a:r>
                      <a:r>
                        <a:rPr kumimoji="1" lang="ja-JP" altLang="en-US" sz="1200" dirty="0">
                          <a:solidFill>
                            <a:schemeClr val="tx1"/>
                          </a:solidFill>
                          <a:latin typeface="+mj-ea"/>
                          <a:ea typeface="+mj-ea"/>
                        </a:rPr>
                        <a:t>〇</a:t>
                      </a:r>
                      <a:r>
                        <a:rPr kumimoji="1" lang="en-US" altLang="ja-JP" sz="1200" dirty="0">
                          <a:solidFill>
                            <a:schemeClr val="tx1"/>
                          </a:solidFill>
                          <a:latin typeface="+mj-ea"/>
                          <a:ea typeface="+mj-ea"/>
                        </a:rPr>
                        <a:t>.</a:t>
                      </a:r>
                      <a:r>
                        <a:rPr kumimoji="1" lang="ja-JP" altLang="en-US" sz="1200" dirty="0">
                          <a:solidFill>
                            <a:schemeClr val="tx1"/>
                          </a:solidFill>
                          <a:latin typeface="+mj-ea"/>
                          <a:ea typeface="+mj-ea"/>
                        </a:rPr>
                        <a:t>〇</a:t>
                      </a:r>
                      <a:endParaRPr kumimoji="1" lang="en-US" altLang="ja-JP" sz="1200" dirty="0">
                        <a:solidFill>
                          <a:schemeClr val="tx1"/>
                        </a:solidFill>
                        <a:latin typeface="+mj-ea"/>
                        <a:ea typeface="+mj-ea"/>
                      </a:endParaRPr>
                    </a:p>
                    <a:p>
                      <a:pPr algn="l"/>
                      <a:r>
                        <a:rPr kumimoji="1" lang="en-US" altLang="ja-JP" sz="1200" dirty="0">
                          <a:solidFill>
                            <a:schemeClr val="tx1"/>
                          </a:solidFill>
                          <a:latin typeface="+mj-ea"/>
                          <a:ea typeface="+mj-ea"/>
                        </a:rPr>
                        <a:t>※</a:t>
                      </a:r>
                      <a:r>
                        <a:rPr kumimoji="1" lang="ja-JP" altLang="en-US" sz="1200" dirty="0">
                          <a:solidFill>
                            <a:schemeClr val="tx1"/>
                          </a:solidFill>
                          <a:latin typeface="+mj-ea"/>
                          <a:ea typeface="+mj-ea"/>
                        </a:rPr>
                        <a:t>改定なし</a:t>
                      </a:r>
                      <a:endParaRPr kumimoji="1" lang="en-US" altLang="ja-JP" sz="12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a:solidFill>
                            <a:schemeClr val="tx1"/>
                          </a:solidFill>
                          <a:latin typeface="+mj-ea"/>
                          <a:ea typeface="+mj-ea"/>
                        </a:rPr>
                        <a:t>**</a:t>
                      </a:r>
                      <a:r>
                        <a:rPr kumimoji="1" lang="en-US" altLang="ja-JP" sz="1200">
                          <a:solidFill>
                            <a:schemeClr val="tx1"/>
                          </a:solidFill>
                          <a:latin typeface="+mj-ea"/>
                          <a:ea typeface="+mj-ea"/>
                        </a:rPr>
                        <a:t>,</a:t>
                      </a:r>
                      <a:r>
                        <a:rPr kumimoji="1" lang="ja-JP" altLang="en-US" sz="1200">
                          <a:solidFill>
                            <a:schemeClr val="tx1"/>
                          </a:solidFill>
                          <a:latin typeface="+mj-ea"/>
                          <a:ea typeface="+mj-ea"/>
                        </a:rPr>
                        <a:t>***円</a:t>
                      </a:r>
                      <a:endParaRPr kumimoji="1" lang="ja-JP" altLang="en-US" sz="12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a:solidFill>
                            <a:schemeClr val="tx1"/>
                          </a:solidFill>
                          <a:latin typeface="+mj-ea"/>
                          <a:ea typeface="+mj-ea"/>
                        </a:rPr>
                        <a:t>0</a:t>
                      </a:r>
                      <a:r>
                        <a:rPr kumimoji="1" lang="ja-JP" altLang="en-US" sz="1200">
                          <a:solidFill>
                            <a:schemeClr val="tx1"/>
                          </a:solidFill>
                          <a:latin typeface="+mj-ea"/>
                          <a:ea typeface="+mj-ea"/>
                        </a:rPr>
                        <a:t>円</a:t>
                      </a:r>
                      <a:endParaRPr kumimoji="1" lang="ja-JP" altLang="en-US" sz="12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kern="1200">
                          <a:solidFill>
                            <a:schemeClr val="tx1"/>
                          </a:solidFill>
                          <a:latin typeface="+mj-ea"/>
                          <a:ea typeface="+mn-ea"/>
                          <a:cs typeface="+mn-cs"/>
                        </a:rPr>
                        <a:t>**</a:t>
                      </a:r>
                      <a:r>
                        <a:rPr kumimoji="1" lang="en-US" altLang="ja-JP" sz="1200" kern="1200">
                          <a:solidFill>
                            <a:schemeClr val="tx1"/>
                          </a:solidFill>
                          <a:latin typeface="+mj-ea"/>
                          <a:ea typeface="+mn-ea"/>
                          <a:cs typeface="+mn-cs"/>
                        </a:rPr>
                        <a:t>,</a:t>
                      </a:r>
                      <a:r>
                        <a:rPr kumimoji="1" lang="ja-JP" altLang="en-US" sz="1200" kern="1200">
                          <a:solidFill>
                            <a:schemeClr val="tx1"/>
                          </a:solidFill>
                          <a:latin typeface="+mj-ea"/>
                          <a:ea typeface="+mn-ea"/>
                          <a:cs typeface="+mn-cs"/>
                        </a:rPr>
                        <a:t>***円</a:t>
                      </a:r>
                      <a:endParaRPr kumimoji="1" lang="ja-JP" altLang="en-US" sz="1200" kern="1200" dirty="0">
                        <a:solidFill>
                          <a:schemeClr val="tx1"/>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596779"/>
                  </a:ext>
                </a:extLst>
              </a:tr>
            </a:tbl>
          </a:graphicData>
        </a:graphic>
      </p:graphicFrame>
      <p:sp>
        <p:nvSpPr>
          <p:cNvPr id="30" name="テキスト ボックス 29">
            <a:extLst>
              <a:ext uri="{FF2B5EF4-FFF2-40B4-BE49-F238E27FC236}">
                <a16:creationId xmlns:a16="http://schemas.microsoft.com/office/drawing/2014/main" id="{8E3AB864-053B-809F-B720-E9F20DD044B1}"/>
              </a:ext>
            </a:extLst>
          </p:cNvPr>
          <p:cNvSpPr txBox="1"/>
          <p:nvPr/>
        </p:nvSpPr>
        <p:spPr>
          <a:xfrm>
            <a:off x="4150940" y="4085365"/>
            <a:ext cx="1080120" cy="261610"/>
          </a:xfrm>
          <a:prstGeom prst="rect">
            <a:avLst/>
          </a:prstGeom>
          <a:noFill/>
        </p:spPr>
        <p:txBody>
          <a:bodyPr wrap="square" rtlCol="0">
            <a:spAutoFit/>
          </a:bodyPr>
          <a:lstStyle/>
          <a:p>
            <a:r>
              <a:rPr kumimoji="1" lang="ja-JP" altLang="en-US" sz="1100" dirty="0"/>
              <a:t>［年額］</a:t>
            </a:r>
          </a:p>
        </p:txBody>
      </p:sp>
      <p:sp>
        <p:nvSpPr>
          <p:cNvPr id="31" name="テキスト ボックス 30">
            <a:extLst>
              <a:ext uri="{FF2B5EF4-FFF2-40B4-BE49-F238E27FC236}">
                <a16:creationId xmlns:a16="http://schemas.microsoft.com/office/drawing/2014/main" id="{17E687E9-4F9D-35E4-E427-62A6149302AE}"/>
              </a:ext>
            </a:extLst>
          </p:cNvPr>
          <p:cNvSpPr txBox="1"/>
          <p:nvPr/>
        </p:nvSpPr>
        <p:spPr>
          <a:xfrm>
            <a:off x="4150940" y="5180311"/>
            <a:ext cx="1080120" cy="261610"/>
          </a:xfrm>
          <a:prstGeom prst="rect">
            <a:avLst/>
          </a:prstGeom>
          <a:noFill/>
        </p:spPr>
        <p:txBody>
          <a:bodyPr wrap="square" rtlCol="0">
            <a:spAutoFit/>
          </a:bodyPr>
          <a:lstStyle/>
          <a:p>
            <a:r>
              <a:rPr kumimoji="1" lang="ja-JP" altLang="en-US" sz="1100" dirty="0"/>
              <a:t>［年額］</a:t>
            </a:r>
          </a:p>
        </p:txBody>
      </p:sp>
      <p:sp>
        <p:nvSpPr>
          <p:cNvPr id="32" name="テキスト ボックス 31">
            <a:extLst>
              <a:ext uri="{FF2B5EF4-FFF2-40B4-BE49-F238E27FC236}">
                <a16:creationId xmlns:a16="http://schemas.microsoft.com/office/drawing/2014/main" id="{9AB28DE9-2015-3F07-5B7C-8C24329DC2DA}"/>
              </a:ext>
            </a:extLst>
          </p:cNvPr>
          <p:cNvSpPr txBox="1"/>
          <p:nvPr/>
        </p:nvSpPr>
        <p:spPr>
          <a:xfrm>
            <a:off x="8517396" y="5141298"/>
            <a:ext cx="1080120" cy="261610"/>
          </a:xfrm>
          <a:prstGeom prst="rect">
            <a:avLst/>
          </a:prstGeom>
          <a:noFill/>
        </p:spPr>
        <p:txBody>
          <a:bodyPr wrap="square" rtlCol="0">
            <a:spAutoFit/>
          </a:bodyPr>
          <a:lstStyle/>
          <a:p>
            <a:r>
              <a:rPr kumimoji="1" lang="ja-JP" altLang="en-US" sz="1100" dirty="0"/>
              <a:t>［年額］</a:t>
            </a:r>
          </a:p>
        </p:txBody>
      </p:sp>
      <p:grpSp>
        <p:nvGrpSpPr>
          <p:cNvPr id="5" name="グループ化 4">
            <a:extLst>
              <a:ext uri="{FF2B5EF4-FFF2-40B4-BE49-F238E27FC236}">
                <a16:creationId xmlns:a16="http://schemas.microsoft.com/office/drawing/2014/main" id="{E50F3842-650B-B485-BD20-54C361153B67}"/>
              </a:ext>
            </a:extLst>
          </p:cNvPr>
          <p:cNvGrpSpPr/>
          <p:nvPr/>
        </p:nvGrpSpPr>
        <p:grpSpPr>
          <a:xfrm>
            <a:off x="2216696" y="3910714"/>
            <a:ext cx="1801553" cy="387430"/>
            <a:chOff x="7582944" y="870270"/>
            <a:chExt cx="1222486" cy="574949"/>
          </a:xfrm>
        </p:grpSpPr>
        <p:sp>
          <p:nvSpPr>
            <p:cNvPr id="6" name="吹き出し: 円形 5">
              <a:extLst>
                <a:ext uri="{FF2B5EF4-FFF2-40B4-BE49-F238E27FC236}">
                  <a16:creationId xmlns:a16="http://schemas.microsoft.com/office/drawing/2014/main" id="{DD97A8EB-331B-3DEA-76FF-00DBC532BAA5}"/>
                </a:ext>
              </a:extLst>
            </p:cNvPr>
            <p:cNvSpPr/>
            <p:nvPr/>
          </p:nvSpPr>
          <p:spPr bwMode="auto">
            <a:xfrm>
              <a:off x="7582945" y="870270"/>
              <a:ext cx="1222485" cy="574949"/>
            </a:xfrm>
            <a:prstGeom prst="wedgeEllipseCallout">
              <a:avLst>
                <a:gd name="adj1" fmla="val -56873"/>
                <a:gd name="adj2" fmla="val 36231"/>
              </a:avLst>
            </a:prstGeom>
            <a:solidFill>
              <a:schemeClr val="bg1"/>
            </a:solidFill>
            <a:ln w="19050">
              <a:solidFill>
                <a:schemeClr val="accent3"/>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200" dirty="0">
                <a:solidFill>
                  <a:srgbClr val="4D4D4D"/>
                </a:solidFill>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B5AFF7D0-E55A-ABCB-F6C6-F9D07FB8427A}"/>
                </a:ext>
              </a:extLst>
            </p:cNvPr>
            <p:cNvSpPr txBox="1"/>
            <p:nvPr/>
          </p:nvSpPr>
          <p:spPr>
            <a:xfrm>
              <a:off x="7582944" y="1010287"/>
              <a:ext cx="1222485" cy="411068"/>
            </a:xfrm>
            <a:prstGeom prst="rect">
              <a:avLst/>
            </a:prstGeom>
            <a:noFill/>
          </p:spPr>
          <p:txBody>
            <a:bodyPr wrap="square" rtlCol="0">
              <a:spAutoFit/>
            </a:bodyPr>
            <a:lstStyle/>
            <a:p>
              <a:pPr algn="ctr"/>
              <a:r>
                <a:rPr kumimoji="1" lang="ja-JP" altLang="en-US" sz="1200" b="1" dirty="0">
                  <a:solidFill>
                    <a:srgbClr val="FF0000"/>
                  </a:solidFill>
                </a:rPr>
                <a:t>公的年金と同様の改定</a:t>
              </a:r>
            </a:p>
          </p:txBody>
        </p:sp>
      </p:grpSp>
      <p:grpSp>
        <p:nvGrpSpPr>
          <p:cNvPr id="8" name="グループ化 7">
            <a:extLst>
              <a:ext uri="{FF2B5EF4-FFF2-40B4-BE49-F238E27FC236}">
                <a16:creationId xmlns:a16="http://schemas.microsoft.com/office/drawing/2014/main" id="{51FB8F91-5D84-1028-3611-86FD3842BE68}"/>
              </a:ext>
            </a:extLst>
          </p:cNvPr>
          <p:cNvGrpSpPr/>
          <p:nvPr/>
        </p:nvGrpSpPr>
        <p:grpSpPr>
          <a:xfrm>
            <a:off x="5169024" y="4697754"/>
            <a:ext cx="1808959" cy="387430"/>
            <a:chOff x="7582944" y="870270"/>
            <a:chExt cx="1227512" cy="574949"/>
          </a:xfrm>
        </p:grpSpPr>
        <p:sp>
          <p:nvSpPr>
            <p:cNvPr id="9" name="吹き出し: 円形 8">
              <a:extLst>
                <a:ext uri="{FF2B5EF4-FFF2-40B4-BE49-F238E27FC236}">
                  <a16:creationId xmlns:a16="http://schemas.microsoft.com/office/drawing/2014/main" id="{81C7ED3B-181F-95EB-D887-843E0BEB3BC4}"/>
                </a:ext>
              </a:extLst>
            </p:cNvPr>
            <p:cNvSpPr/>
            <p:nvPr/>
          </p:nvSpPr>
          <p:spPr bwMode="auto">
            <a:xfrm>
              <a:off x="7587971" y="870270"/>
              <a:ext cx="1222485" cy="574949"/>
            </a:xfrm>
            <a:prstGeom prst="wedgeEllipseCallout">
              <a:avLst>
                <a:gd name="adj1" fmla="val -165435"/>
                <a:gd name="adj2" fmla="val 101791"/>
              </a:avLst>
            </a:prstGeom>
            <a:solidFill>
              <a:schemeClr val="bg1"/>
            </a:solidFill>
            <a:ln w="19050">
              <a:solidFill>
                <a:schemeClr val="accent3"/>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200" dirty="0">
                <a:solidFill>
                  <a:srgbClr val="4D4D4D"/>
                </a:solidFill>
                <a:latin typeface="メイリオ" pitchFamily="50" charset="-128"/>
                <a:ea typeface="メイリオ" pitchFamily="50" charset="-128"/>
                <a:cs typeface="メイリオ" pitchFamily="50" charset="-128"/>
              </a:endParaRPr>
            </a:p>
          </p:txBody>
        </p:sp>
        <p:sp>
          <p:nvSpPr>
            <p:cNvPr id="13" name="テキスト ボックス 12">
              <a:extLst>
                <a:ext uri="{FF2B5EF4-FFF2-40B4-BE49-F238E27FC236}">
                  <a16:creationId xmlns:a16="http://schemas.microsoft.com/office/drawing/2014/main" id="{39BAA288-7854-A7F9-95A9-95B4AF226B0A}"/>
                </a:ext>
              </a:extLst>
            </p:cNvPr>
            <p:cNvSpPr txBox="1"/>
            <p:nvPr/>
          </p:nvSpPr>
          <p:spPr>
            <a:xfrm>
              <a:off x="7582944" y="1010288"/>
              <a:ext cx="1222485" cy="411069"/>
            </a:xfrm>
            <a:prstGeom prst="rect">
              <a:avLst/>
            </a:prstGeom>
            <a:noFill/>
          </p:spPr>
          <p:txBody>
            <a:bodyPr wrap="square" rtlCol="0">
              <a:spAutoFit/>
            </a:bodyPr>
            <a:lstStyle/>
            <a:p>
              <a:pPr algn="ctr"/>
              <a:r>
                <a:rPr kumimoji="1" lang="ja-JP" altLang="en-US" sz="1200" b="1" dirty="0">
                  <a:solidFill>
                    <a:srgbClr val="FF0000"/>
                  </a:solidFill>
                </a:rPr>
                <a:t>物価上昇率で改定</a:t>
              </a:r>
            </a:p>
          </p:txBody>
        </p:sp>
      </p:grpSp>
      <p:grpSp>
        <p:nvGrpSpPr>
          <p:cNvPr id="15" name="グループ化 14">
            <a:extLst>
              <a:ext uri="{FF2B5EF4-FFF2-40B4-BE49-F238E27FC236}">
                <a16:creationId xmlns:a16="http://schemas.microsoft.com/office/drawing/2014/main" id="{6FE625D5-D648-1BE7-005B-3AD4E350A28C}"/>
              </a:ext>
            </a:extLst>
          </p:cNvPr>
          <p:cNvGrpSpPr/>
          <p:nvPr/>
        </p:nvGrpSpPr>
        <p:grpSpPr>
          <a:xfrm>
            <a:off x="7379568" y="4525426"/>
            <a:ext cx="1080119" cy="402598"/>
            <a:chOff x="7582945" y="870270"/>
            <a:chExt cx="1222485" cy="574949"/>
          </a:xfrm>
        </p:grpSpPr>
        <p:sp>
          <p:nvSpPr>
            <p:cNvPr id="16" name="吹き出し: 円形 15">
              <a:extLst>
                <a:ext uri="{FF2B5EF4-FFF2-40B4-BE49-F238E27FC236}">
                  <a16:creationId xmlns:a16="http://schemas.microsoft.com/office/drawing/2014/main" id="{568EC103-DE6E-2466-3193-8236FBB99C6D}"/>
                </a:ext>
              </a:extLst>
            </p:cNvPr>
            <p:cNvSpPr/>
            <p:nvPr/>
          </p:nvSpPr>
          <p:spPr bwMode="auto">
            <a:xfrm>
              <a:off x="7582945" y="870270"/>
              <a:ext cx="1222485" cy="574949"/>
            </a:xfrm>
            <a:prstGeom prst="wedgeEllipseCallout">
              <a:avLst>
                <a:gd name="adj1" fmla="val -45115"/>
                <a:gd name="adj2" fmla="val 127712"/>
              </a:avLst>
            </a:prstGeom>
            <a:solidFill>
              <a:schemeClr val="bg1"/>
            </a:solidFill>
            <a:ln w="19050">
              <a:solidFill>
                <a:schemeClr val="accent3"/>
              </a:solidFill>
              <a:prstDash val="sysDash"/>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200" dirty="0">
                <a:solidFill>
                  <a:srgbClr val="4D4D4D"/>
                </a:solidFill>
                <a:latin typeface="メイリオ" pitchFamily="50" charset="-128"/>
                <a:ea typeface="メイリオ" pitchFamily="50" charset="-128"/>
                <a:cs typeface="メイリオ" pitchFamily="50" charset="-128"/>
              </a:endParaRPr>
            </a:p>
          </p:txBody>
        </p:sp>
        <p:sp>
          <p:nvSpPr>
            <p:cNvPr id="18" name="テキスト ボックス 17">
              <a:extLst>
                <a:ext uri="{FF2B5EF4-FFF2-40B4-BE49-F238E27FC236}">
                  <a16:creationId xmlns:a16="http://schemas.microsoft.com/office/drawing/2014/main" id="{AEF39BD2-8F13-1BB0-C02A-73E6DAE8D41E}"/>
                </a:ext>
              </a:extLst>
            </p:cNvPr>
            <p:cNvSpPr txBox="1"/>
            <p:nvPr/>
          </p:nvSpPr>
          <p:spPr>
            <a:xfrm>
              <a:off x="7729758" y="1010286"/>
              <a:ext cx="1034922" cy="344970"/>
            </a:xfrm>
            <a:prstGeom prst="rect">
              <a:avLst/>
            </a:prstGeom>
            <a:noFill/>
          </p:spPr>
          <p:txBody>
            <a:bodyPr wrap="square" rtlCol="0">
              <a:spAutoFit/>
            </a:bodyPr>
            <a:lstStyle/>
            <a:p>
              <a:pPr algn="ctr"/>
              <a:r>
                <a:rPr kumimoji="1" lang="ja-JP" altLang="en-US" sz="1200" b="1" dirty="0">
                  <a:solidFill>
                    <a:srgbClr val="FF0000"/>
                  </a:solidFill>
                </a:rPr>
                <a:t>改定なし</a:t>
              </a:r>
            </a:p>
          </p:txBody>
        </p:sp>
      </p:grpSp>
      <p:graphicFrame>
        <p:nvGraphicFramePr>
          <p:cNvPr id="25" name="表 24">
            <a:extLst>
              <a:ext uri="{FF2B5EF4-FFF2-40B4-BE49-F238E27FC236}">
                <a16:creationId xmlns:a16="http://schemas.microsoft.com/office/drawing/2014/main" id="{2467CD10-D475-F39B-33A5-E6C86556382A}"/>
              </a:ext>
            </a:extLst>
          </p:cNvPr>
          <p:cNvGraphicFramePr>
            <a:graphicFrameLocks noGrp="1"/>
          </p:cNvGraphicFramePr>
          <p:nvPr>
            <p:extLst>
              <p:ext uri="{D42A27DB-BD31-4B8C-83A1-F6EECF244321}">
                <p14:modId xmlns:p14="http://schemas.microsoft.com/office/powerpoint/2010/main" val="3387601367"/>
              </p:ext>
            </p:extLst>
          </p:nvPr>
        </p:nvGraphicFramePr>
        <p:xfrm>
          <a:off x="784556" y="4349957"/>
          <a:ext cx="4017646" cy="731520"/>
        </p:xfrm>
        <a:graphic>
          <a:graphicData uri="http://schemas.openxmlformats.org/drawingml/2006/table">
            <a:tbl>
              <a:tblPr firstRow="1" bandRow="1">
                <a:tableStyleId>{5C22544A-7EE6-4342-B048-85BDC9FD1C3A}</a:tableStyleId>
              </a:tblPr>
              <a:tblGrid>
                <a:gridCol w="995680">
                  <a:extLst>
                    <a:ext uri="{9D8B030D-6E8A-4147-A177-3AD203B41FA5}">
                      <a16:colId xmlns:a16="http://schemas.microsoft.com/office/drawing/2014/main" val="3097271175"/>
                    </a:ext>
                  </a:extLst>
                </a:gridCol>
                <a:gridCol w="1013143">
                  <a:extLst>
                    <a:ext uri="{9D8B030D-6E8A-4147-A177-3AD203B41FA5}">
                      <a16:colId xmlns:a16="http://schemas.microsoft.com/office/drawing/2014/main" val="2494544889"/>
                    </a:ext>
                  </a:extLst>
                </a:gridCol>
                <a:gridCol w="995680">
                  <a:extLst>
                    <a:ext uri="{9D8B030D-6E8A-4147-A177-3AD203B41FA5}">
                      <a16:colId xmlns:a16="http://schemas.microsoft.com/office/drawing/2014/main" val="2472949508"/>
                    </a:ext>
                  </a:extLst>
                </a:gridCol>
                <a:gridCol w="1013143">
                  <a:extLst>
                    <a:ext uri="{9D8B030D-6E8A-4147-A177-3AD203B41FA5}">
                      <a16:colId xmlns:a16="http://schemas.microsoft.com/office/drawing/2014/main" val="1269355142"/>
                    </a:ext>
                  </a:extLst>
                </a:gridCol>
              </a:tblGrid>
              <a:tr h="270000">
                <a:tc>
                  <a:txBody>
                    <a:bodyPr/>
                    <a:lstStyle/>
                    <a:p>
                      <a:pPr algn="ctr"/>
                      <a:r>
                        <a:rPr kumimoji="1" lang="ja-JP" altLang="en-US" sz="1200" dirty="0">
                          <a:solidFill>
                            <a:schemeClr val="tx1"/>
                          </a:solidFill>
                        </a:rPr>
                        <a:t>改定前・後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年金額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支給停止額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rPr>
                        <a:t>支給額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8300811"/>
                  </a:ext>
                </a:extLst>
              </a:tr>
              <a:tr h="450000">
                <a:tc>
                  <a:txBody>
                    <a:bodyPr/>
                    <a:lstStyle/>
                    <a:p>
                      <a:pPr algn="ctr"/>
                      <a:r>
                        <a:rPr kumimoji="1" lang="ja-JP" altLang="en-US" sz="1200" dirty="0">
                          <a:solidFill>
                            <a:schemeClr val="tx1"/>
                          </a:solidFill>
                          <a:latin typeface="+mj-ea"/>
                          <a:ea typeface="+mj-ea"/>
                        </a:rPr>
                        <a:t>改定前</a:t>
                      </a:r>
                      <a:endParaRPr kumimoji="1" lang="en-US" altLang="ja-JP" sz="1200" dirty="0">
                        <a:solidFill>
                          <a:schemeClr val="tx1"/>
                        </a:solidFill>
                        <a:latin typeface="+mj-ea"/>
                        <a:ea typeface="+mj-ea"/>
                      </a:endParaRPr>
                    </a:p>
                    <a:p>
                      <a:pPr algn="ctr"/>
                      <a:r>
                        <a:rPr kumimoji="1" lang="ja-JP" altLang="en-US" sz="1200" dirty="0">
                          <a:solidFill>
                            <a:schemeClr val="tx1"/>
                          </a:solidFill>
                          <a:latin typeface="+mj-ea"/>
                          <a:ea typeface="+mj-ea"/>
                        </a:rPr>
                        <a:t>改定後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a:solidFill>
                            <a:schemeClr val="tx1"/>
                          </a:solidFill>
                          <a:latin typeface="+mj-ea"/>
                          <a:ea typeface="+mj-ea"/>
                        </a:rPr>
                        <a:t>***</a:t>
                      </a:r>
                      <a:r>
                        <a:rPr kumimoji="1" lang="en-US" altLang="ja-JP" sz="1200">
                          <a:solidFill>
                            <a:schemeClr val="tx1"/>
                          </a:solidFill>
                          <a:latin typeface="+mj-ea"/>
                          <a:ea typeface="+mj-ea"/>
                        </a:rPr>
                        <a:t>,</a:t>
                      </a:r>
                      <a:r>
                        <a:rPr kumimoji="1" lang="ja-JP" altLang="en-US" sz="1200">
                          <a:solidFill>
                            <a:schemeClr val="tx1"/>
                          </a:solidFill>
                          <a:latin typeface="+mj-ea"/>
                          <a:ea typeface="+mj-ea"/>
                        </a:rPr>
                        <a:t>***円</a:t>
                      </a:r>
                      <a:endParaRPr kumimoji="1" lang="en-US" altLang="ja-JP" sz="1200">
                        <a:solidFill>
                          <a:schemeClr val="tx1"/>
                        </a:solidFill>
                        <a:latin typeface="+mj-ea"/>
                        <a:ea typeface="+mj-ea"/>
                      </a:endParaRPr>
                    </a:p>
                    <a:p>
                      <a:pPr algn="r"/>
                      <a:r>
                        <a:rPr kumimoji="1" lang="ja-JP" altLang="en-US" sz="1200" kern="1200">
                          <a:solidFill>
                            <a:schemeClr val="tx1"/>
                          </a:solidFill>
                          <a:latin typeface="+mj-ea"/>
                          <a:ea typeface="+mn-ea"/>
                          <a:cs typeface="+mn-cs"/>
                        </a:rPr>
                        <a:t>***</a:t>
                      </a:r>
                      <a:r>
                        <a:rPr kumimoji="1" lang="en-US" altLang="ja-JP" sz="1200" kern="1200">
                          <a:solidFill>
                            <a:schemeClr val="tx1"/>
                          </a:solidFill>
                          <a:latin typeface="+mj-ea"/>
                          <a:ea typeface="+mn-ea"/>
                          <a:cs typeface="+mn-cs"/>
                        </a:rPr>
                        <a:t>,</a:t>
                      </a:r>
                      <a:r>
                        <a:rPr kumimoji="1" lang="ja-JP" altLang="en-US" sz="1200" kern="1200">
                          <a:solidFill>
                            <a:schemeClr val="tx1"/>
                          </a:solidFill>
                          <a:latin typeface="+mj-ea"/>
                          <a:ea typeface="+mn-ea"/>
                          <a:cs typeface="+mn-cs"/>
                        </a:rPr>
                        <a:t>***</a:t>
                      </a:r>
                      <a:r>
                        <a:rPr kumimoji="1" lang="ja-JP" altLang="en-US" sz="1200">
                          <a:solidFill>
                            <a:schemeClr val="tx1"/>
                          </a:solidFill>
                          <a:latin typeface="+mj-ea"/>
                          <a:ea typeface="+mj-ea"/>
                        </a:rPr>
                        <a:t>円</a:t>
                      </a:r>
                      <a:endParaRPr kumimoji="1" lang="ja-JP" altLang="en-US" sz="12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mj-ea"/>
                          <a:ea typeface="+mj-ea"/>
                        </a:rPr>
                        <a:t>0</a:t>
                      </a:r>
                      <a:r>
                        <a:rPr kumimoji="1" lang="ja-JP" altLang="en-US" sz="1200" dirty="0">
                          <a:solidFill>
                            <a:schemeClr val="tx1"/>
                          </a:solidFill>
                          <a:latin typeface="+mj-ea"/>
                          <a:ea typeface="+mj-ea"/>
                        </a:rPr>
                        <a:t>円</a:t>
                      </a:r>
                      <a:endParaRPr kumimoji="1" lang="en-US" altLang="ja-JP" sz="1200" dirty="0">
                        <a:solidFill>
                          <a:schemeClr val="tx1"/>
                        </a:solidFill>
                        <a:latin typeface="+mj-ea"/>
                        <a:ea typeface="+mj-ea"/>
                      </a:endParaRPr>
                    </a:p>
                    <a:p>
                      <a:pPr algn="r"/>
                      <a:r>
                        <a:rPr kumimoji="1" lang="en-US" altLang="ja-JP" sz="1200" dirty="0">
                          <a:solidFill>
                            <a:schemeClr val="tx1"/>
                          </a:solidFill>
                          <a:latin typeface="+mj-ea"/>
                          <a:ea typeface="+mj-ea"/>
                        </a:rPr>
                        <a:t>0</a:t>
                      </a:r>
                      <a:r>
                        <a:rPr kumimoji="1" lang="ja-JP" altLang="en-US" sz="1200" dirty="0">
                          <a:solidFill>
                            <a:schemeClr val="tx1"/>
                          </a:solidFill>
                          <a:latin typeface="+mj-ea"/>
                          <a:ea typeface="+mj-ea"/>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kern="1200" dirty="0">
                          <a:solidFill>
                            <a:schemeClr val="tx1"/>
                          </a:solidFill>
                          <a:latin typeface="+mj-ea"/>
                          <a:ea typeface="+mn-ea"/>
                          <a:cs typeface="+mn-cs"/>
                        </a:rPr>
                        <a:t>***</a:t>
                      </a:r>
                      <a:r>
                        <a:rPr kumimoji="1" lang="en-US" altLang="ja-JP" sz="1200" kern="1200" dirty="0">
                          <a:solidFill>
                            <a:schemeClr val="tx1"/>
                          </a:solidFill>
                          <a:latin typeface="+mj-ea"/>
                          <a:ea typeface="+mn-ea"/>
                          <a:cs typeface="+mn-cs"/>
                        </a:rPr>
                        <a:t>,</a:t>
                      </a:r>
                      <a:r>
                        <a:rPr kumimoji="1" lang="ja-JP" altLang="en-US" sz="1200" kern="1200" dirty="0">
                          <a:solidFill>
                            <a:schemeClr val="tx1"/>
                          </a:solidFill>
                          <a:latin typeface="+mj-ea"/>
                          <a:ea typeface="+mn-ea"/>
                          <a:cs typeface="+mn-cs"/>
                        </a:rPr>
                        <a:t>***</a:t>
                      </a:r>
                      <a:r>
                        <a:rPr kumimoji="1" lang="ja-JP" altLang="en-US" sz="1200" dirty="0">
                          <a:solidFill>
                            <a:schemeClr val="tx1"/>
                          </a:solidFill>
                          <a:latin typeface="+mj-ea"/>
                          <a:ea typeface="+mj-ea"/>
                        </a:rPr>
                        <a:t>円</a:t>
                      </a:r>
                      <a:endParaRPr kumimoji="1" lang="en-US" altLang="ja-JP" sz="1200" dirty="0">
                        <a:solidFill>
                          <a:schemeClr val="tx1"/>
                        </a:solidFill>
                        <a:latin typeface="+mj-ea"/>
                        <a:ea typeface="+mj-ea"/>
                      </a:endParaRPr>
                    </a:p>
                    <a:p>
                      <a:pPr algn="r"/>
                      <a:r>
                        <a:rPr kumimoji="1" lang="ja-JP" altLang="en-US" sz="1200" kern="1200" dirty="0">
                          <a:solidFill>
                            <a:schemeClr val="tx1"/>
                          </a:solidFill>
                          <a:latin typeface="+mj-ea"/>
                          <a:ea typeface="+mn-ea"/>
                          <a:cs typeface="+mn-cs"/>
                        </a:rPr>
                        <a:t>***</a:t>
                      </a:r>
                      <a:r>
                        <a:rPr kumimoji="1" lang="en-US" altLang="ja-JP" sz="1200" kern="1200" dirty="0">
                          <a:solidFill>
                            <a:schemeClr val="tx1"/>
                          </a:solidFill>
                          <a:latin typeface="+mj-ea"/>
                          <a:ea typeface="+mn-ea"/>
                          <a:cs typeface="+mn-cs"/>
                        </a:rPr>
                        <a:t>,</a:t>
                      </a:r>
                      <a:r>
                        <a:rPr kumimoji="1" lang="ja-JP" altLang="en-US" sz="1200" kern="1200" dirty="0">
                          <a:solidFill>
                            <a:schemeClr val="tx1"/>
                          </a:solidFill>
                          <a:latin typeface="+mj-ea"/>
                          <a:ea typeface="+mn-ea"/>
                          <a:cs typeface="+mn-cs"/>
                        </a:rPr>
                        <a:t>***</a:t>
                      </a:r>
                      <a:r>
                        <a:rPr kumimoji="1" lang="ja-JP" altLang="en-US" sz="1200" dirty="0">
                          <a:solidFill>
                            <a:schemeClr val="tx1"/>
                          </a:solidFill>
                          <a:latin typeface="+mj-ea"/>
                          <a:ea typeface="+mj-ea"/>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596779"/>
                  </a:ext>
                </a:extLst>
              </a:tr>
            </a:tbl>
          </a:graphicData>
        </a:graphic>
      </p:graphicFrame>
    </p:spTree>
    <p:extLst>
      <p:ext uri="{BB962C8B-B14F-4D97-AF65-F5344CB8AC3E}">
        <p14:creationId xmlns:p14="http://schemas.microsoft.com/office/powerpoint/2010/main" val="332932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7</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latin typeface="+mn-ea"/>
                <a:cs typeface="メイリオ" pitchFamily="50" charset="-128"/>
              </a:rPr>
              <a:t>１．まずは年金制度の基礎知識から</a:t>
            </a:r>
            <a:endParaRPr kumimoji="1" lang="ja-JP" altLang="en-US" b="1" dirty="0">
              <a:solidFill>
                <a:schemeClr val="tx2"/>
              </a:solidFill>
            </a:endParaRPr>
          </a:p>
        </p:txBody>
      </p:sp>
      <p:sp>
        <p:nvSpPr>
          <p:cNvPr id="82" name="テキスト ボックス 81">
            <a:extLst>
              <a:ext uri="{FF2B5EF4-FFF2-40B4-BE49-F238E27FC236}">
                <a16:creationId xmlns:a16="http://schemas.microsoft.com/office/drawing/2014/main" id="{CB35E726-56E2-0447-A3C8-313304666771}"/>
              </a:ext>
            </a:extLst>
          </p:cNvPr>
          <p:cNvSpPr txBox="1"/>
          <p:nvPr/>
        </p:nvSpPr>
        <p:spPr>
          <a:xfrm>
            <a:off x="552806" y="681238"/>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⑷　年金制度の仕組み（老齢厚生年金）</a:t>
            </a:r>
            <a:endParaRPr kumimoji="1" lang="ja-JP" altLang="en-US" sz="1600" dirty="0">
              <a:solidFill>
                <a:schemeClr val="accent1"/>
              </a:solidFill>
              <a:latin typeface="+mj-ea"/>
              <a:ea typeface="+mj-ea"/>
            </a:endParaRPr>
          </a:p>
        </p:txBody>
      </p:sp>
      <p:sp>
        <p:nvSpPr>
          <p:cNvPr id="5" name="テキスト ボックス 4">
            <a:extLst>
              <a:ext uri="{FF2B5EF4-FFF2-40B4-BE49-F238E27FC236}">
                <a16:creationId xmlns:a16="http://schemas.microsoft.com/office/drawing/2014/main" id="{C6D70437-C8A5-9C22-75AB-4E7F97F8E1EE}"/>
              </a:ext>
            </a:extLst>
          </p:cNvPr>
          <p:cNvSpPr txBox="1"/>
          <p:nvPr/>
        </p:nvSpPr>
        <p:spPr>
          <a:xfrm>
            <a:off x="1366793" y="3780149"/>
            <a:ext cx="7254840" cy="1302105"/>
          </a:xfrm>
          <a:prstGeom prst="rect">
            <a:avLst/>
          </a:prstGeom>
          <a:solidFill>
            <a:srgbClr val="FF9933"/>
          </a:solidFill>
        </p:spPr>
        <p:txBody>
          <a:bodyPr wrap="square" rtlCol="0" anchor="ctr" anchorCtr="0">
            <a:no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老齢厚生年金</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600" b="1" dirty="0">
                <a:solidFill>
                  <a:schemeClr val="bg1"/>
                </a:solidFill>
                <a:latin typeface="メイリオ" panose="020B0604030504040204" pitchFamily="50" charset="-128"/>
                <a:ea typeface="メイリオ" panose="020B0604030504040204" pitchFamily="50" charset="-128"/>
              </a:rPr>
              <a:t>（原則支給）</a:t>
            </a:r>
          </a:p>
        </p:txBody>
      </p:sp>
      <p:sp>
        <p:nvSpPr>
          <p:cNvPr id="8" name="テキスト ボックス 7">
            <a:extLst>
              <a:ext uri="{FF2B5EF4-FFF2-40B4-BE49-F238E27FC236}">
                <a16:creationId xmlns:a16="http://schemas.microsoft.com/office/drawing/2014/main" id="{04A62CD4-1837-72AF-0661-EA97E2E74926}"/>
              </a:ext>
            </a:extLst>
          </p:cNvPr>
          <p:cNvSpPr txBox="1"/>
          <p:nvPr/>
        </p:nvSpPr>
        <p:spPr>
          <a:xfrm>
            <a:off x="1366793" y="5106524"/>
            <a:ext cx="7254840" cy="777995"/>
          </a:xfrm>
          <a:prstGeom prst="rect">
            <a:avLst/>
          </a:prstGeom>
          <a:solidFill>
            <a:schemeClr val="accent3">
              <a:lumMod val="40000"/>
              <a:lumOff val="60000"/>
            </a:schemeClr>
          </a:solidFill>
        </p:spPr>
        <p:txBody>
          <a:bodyPr wrap="square" rtlCol="0" anchor="ctr" anchorCtr="1">
            <a:noAutofit/>
          </a:bodyPr>
          <a:lstStyle/>
          <a:p>
            <a:r>
              <a:rPr kumimoji="1" lang="ja-JP" altLang="en-US" sz="1600" b="1" dirty="0">
                <a:latin typeface="メイリオ" panose="020B0604030504040204" pitchFamily="50" charset="-128"/>
                <a:ea typeface="メイリオ" panose="020B0604030504040204" pitchFamily="50" charset="-128"/>
              </a:rPr>
              <a:t>老齢基礎年金</a:t>
            </a:r>
          </a:p>
        </p:txBody>
      </p:sp>
      <p:sp>
        <p:nvSpPr>
          <p:cNvPr id="9" name="テキスト ボックス 8">
            <a:extLst>
              <a:ext uri="{FF2B5EF4-FFF2-40B4-BE49-F238E27FC236}">
                <a16:creationId xmlns:a16="http://schemas.microsoft.com/office/drawing/2014/main" id="{C20C5537-463D-A74E-D3EB-1D6A4289B1BE}"/>
              </a:ext>
            </a:extLst>
          </p:cNvPr>
          <p:cNvSpPr txBox="1"/>
          <p:nvPr/>
        </p:nvSpPr>
        <p:spPr>
          <a:xfrm>
            <a:off x="1366793" y="3403418"/>
            <a:ext cx="4341527" cy="351298"/>
          </a:xfrm>
          <a:prstGeom prst="rect">
            <a:avLst/>
          </a:prstGeom>
          <a:solidFill>
            <a:srgbClr val="FFCC66"/>
          </a:solidFill>
          <a:ln>
            <a:solidFill>
              <a:srgbClr val="EE8640"/>
            </a:solidFill>
            <a:prstDash val="sysDash"/>
          </a:ln>
        </p:spPr>
        <p:txBody>
          <a:bodyPr wrap="square" rtlCol="0" anchor="ctr" anchorCtr="1">
            <a:noAutofit/>
          </a:bodyPr>
          <a:lstStyle/>
          <a:p>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加給年金額（配偶者</a:t>
            </a:r>
            <a:r>
              <a:rPr kumimoji="1" lang="en-US" altLang="ja-JP" sz="1400" b="1" dirty="0">
                <a:solidFill>
                  <a:schemeClr val="tx1">
                    <a:lumMod val="85000"/>
                    <a:lumOff val="15000"/>
                  </a:schemeClr>
                </a:solidFill>
                <a:latin typeface="メイリオ" panose="020B0604030504040204" pitchFamily="50" charset="-128"/>
                <a:ea typeface="メイリオ" panose="020B0604030504040204" pitchFamily="50" charset="-128"/>
              </a:rPr>
              <a:t>65</a:t>
            </a:r>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歳まで）</a:t>
            </a:r>
          </a:p>
        </p:txBody>
      </p:sp>
      <p:sp>
        <p:nvSpPr>
          <p:cNvPr id="10" name="テキスト ボックス 9">
            <a:extLst>
              <a:ext uri="{FF2B5EF4-FFF2-40B4-BE49-F238E27FC236}">
                <a16:creationId xmlns:a16="http://schemas.microsoft.com/office/drawing/2014/main" id="{15AD5400-3AA7-4DE7-6587-30FBC61940C5}"/>
              </a:ext>
            </a:extLst>
          </p:cNvPr>
          <p:cNvSpPr txBox="1"/>
          <p:nvPr/>
        </p:nvSpPr>
        <p:spPr>
          <a:xfrm>
            <a:off x="952916" y="2725829"/>
            <a:ext cx="845649" cy="584775"/>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65</a:t>
            </a:r>
            <a:r>
              <a:rPr kumimoji="1" lang="ja-JP" altLang="en-US" sz="1600" dirty="0">
                <a:latin typeface="メイリオ" panose="020B0604030504040204" pitchFamily="50" charset="-128"/>
                <a:ea typeface="メイリオ" panose="020B0604030504040204" pitchFamily="50" charset="-128"/>
              </a:rPr>
              <a:t>歳</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solidFill>
                  <a:srgbClr val="FF0000"/>
                </a:solidFill>
                <a:latin typeface="メイリオ" panose="020B0604030504040204" pitchFamily="50" charset="-128"/>
                <a:ea typeface="メイリオ" panose="020B0604030504040204" pitchFamily="50" charset="-128"/>
              </a:rPr>
              <a:t>▼</a:t>
            </a:r>
          </a:p>
        </p:txBody>
      </p:sp>
      <p:sp>
        <p:nvSpPr>
          <p:cNvPr id="11" name="テキスト ボックス 10">
            <a:extLst>
              <a:ext uri="{FF2B5EF4-FFF2-40B4-BE49-F238E27FC236}">
                <a16:creationId xmlns:a16="http://schemas.microsoft.com/office/drawing/2014/main" id="{3D29A8B7-64E0-4619-50E4-EBA721BE38E4}"/>
              </a:ext>
            </a:extLst>
          </p:cNvPr>
          <p:cNvSpPr txBox="1"/>
          <p:nvPr/>
        </p:nvSpPr>
        <p:spPr>
          <a:xfrm>
            <a:off x="8081748" y="2754898"/>
            <a:ext cx="914400" cy="584775"/>
          </a:xfrm>
          <a:prstGeom prst="rect">
            <a:avLst/>
          </a:prstGeom>
          <a:noFill/>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死亡</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solidFill>
                  <a:srgbClr val="FF0000"/>
                </a:solidFill>
                <a:latin typeface="メイリオ" panose="020B0604030504040204" pitchFamily="50" charset="-128"/>
                <a:ea typeface="メイリオ" panose="020B0604030504040204" pitchFamily="50" charset="-128"/>
              </a:rPr>
              <a:t>▼</a:t>
            </a:r>
          </a:p>
        </p:txBody>
      </p:sp>
      <p:sp>
        <p:nvSpPr>
          <p:cNvPr id="14" name="テキスト ボックス 13">
            <a:extLst>
              <a:ext uri="{FF2B5EF4-FFF2-40B4-BE49-F238E27FC236}">
                <a16:creationId xmlns:a16="http://schemas.microsoft.com/office/drawing/2014/main" id="{45FD00C8-A7C6-4DA1-AE35-6A03263BA474}"/>
              </a:ext>
            </a:extLst>
          </p:cNvPr>
          <p:cNvSpPr txBox="1"/>
          <p:nvPr/>
        </p:nvSpPr>
        <p:spPr>
          <a:xfrm>
            <a:off x="8629320" y="3994853"/>
            <a:ext cx="698905" cy="1081172"/>
          </a:xfrm>
          <a:prstGeom prst="rect">
            <a:avLst/>
          </a:prstGeom>
          <a:solidFill>
            <a:srgbClr val="FFC91D"/>
          </a:solidFill>
        </p:spPr>
        <p:txBody>
          <a:bodyPr vert="eaVert" wrap="square" rtlCol="0" anchor="ctr" anchorCtr="1">
            <a:noAutofit/>
          </a:bodyPr>
          <a:lstStyle/>
          <a:p>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遺族年金</a:t>
            </a:r>
          </a:p>
        </p:txBody>
      </p:sp>
      <p:sp>
        <p:nvSpPr>
          <p:cNvPr id="18" name="正方形/長方形 17">
            <a:extLst>
              <a:ext uri="{FF2B5EF4-FFF2-40B4-BE49-F238E27FC236}">
                <a16:creationId xmlns:a16="http://schemas.microsoft.com/office/drawing/2014/main" id="{6E48F231-B9B9-BB93-11BF-C57EAF56DAA3}"/>
              </a:ext>
              <a:ext uri="{C183D7F6-B498-43B3-948B-1728B52AA6E4}">
                <adec:decorative xmlns:adec="http://schemas.microsoft.com/office/drawing/2017/decorative" val="1"/>
              </a:ext>
            </a:extLst>
          </p:cNvPr>
          <p:cNvSpPr/>
          <p:nvPr/>
        </p:nvSpPr>
        <p:spPr>
          <a:xfrm>
            <a:off x="1352220" y="3387519"/>
            <a:ext cx="7254840" cy="2497000"/>
          </a:xfrm>
          <a:prstGeom prst="rect">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四角形 18">
            <a:extLst>
              <a:ext uri="{FF2B5EF4-FFF2-40B4-BE49-F238E27FC236}">
                <a16:creationId xmlns:a16="http://schemas.microsoft.com/office/drawing/2014/main" id="{04E29011-3E72-9795-6645-9F529DEC97A3}"/>
              </a:ext>
            </a:extLst>
          </p:cNvPr>
          <p:cNvSpPr/>
          <p:nvPr/>
        </p:nvSpPr>
        <p:spPr>
          <a:xfrm>
            <a:off x="2442411" y="2564904"/>
            <a:ext cx="2486437" cy="584775"/>
          </a:xfrm>
          <a:prstGeom prst="wedgeRectCallout">
            <a:avLst>
              <a:gd name="adj1" fmla="val -78088"/>
              <a:gd name="adj2" fmla="val 40952"/>
            </a:avLst>
          </a:prstGeom>
          <a:solidFill>
            <a:srgbClr val="EEF7FC"/>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chemeClr val="tx1">
                    <a:lumMod val="85000"/>
                    <a:lumOff val="15000"/>
                  </a:schemeClr>
                </a:solidFill>
                <a:latin typeface="+mn-ea"/>
              </a:rPr>
              <a:t>65</a:t>
            </a:r>
            <a:r>
              <a:rPr lang="ja-JP" altLang="en-US" sz="1200" b="1" dirty="0">
                <a:solidFill>
                  <a:schemeClr val="tx1">
                    <a:lumMod val="85000"/>
                    <a:lumOff val="15000"/>
                  </a:schemeClr>
                </a:solidFill>
                <a:latin typeface="+mn-ea"/>
              </a:rPr>
              <a:t>歳からの支給開始</a:t>
            </a:r>
            <a:endParaRPr lang="en-US" altLang="ja-JP" sz="1200" b="1" dirty="0">
              <a:solidFill>
                <a:schemeClr val="tx1">
                  <a:lumMod val="85000"/>
                  <a:lumOff val="15000"/>
                </a:schemeClr>
              </a:solidFill>
              <a:latin typeface="+mn-ea"/>
            </a:endParaRPr>
          </a:p>
          <a:p>
            <a:pPr algn="ctr"/>
            <a:r>
              <a:rPr lang="ja-JP" altLang="en-US" sz="1200" dirty="0">
                <a:solidFill>
                  <a:schemeClr val="tx1">
                    <a:lumMod val="85000"/>
                    <a:lumOff val="15000"/>
                  </a:schemeClr>
                </a:solidFill>
                <a:latin typeface="+mn-ea"/>
              </a:rPr>
              <a:t>①</a:t>
            </a:r>
            <a:r>
              <a:rPr lang="en-US" altLang="ja-JP" sz="1200" dirty="0">
                <a:solidFill>
                  <a:schemeClr val="tx1">
                    <a:lumMod val="85000"/>
                    <a:lumOff val="15000"/>
                  </a:schemeClr>
                </a:solidFill>
                <a:latin typeface="+mn-ea"/>
              </a:rPr>
              <a:t>S36.4.2</a:t>
            </a:r>
            <a:r>
              <a:rPr lang="ja-JP" altLang="en-US" sz="1200" dirty="0">
                <a:solidFill>
                  <a:schemeClr val="tx1">
                    <a:lumMod val="85000"/>
                    <a:lumOff val="15000"/>
                  </a:schemeClr>
                </a:solidFill>
                <a:latin typeface="+mn-ea"/>
              </a:rPr>
              <a:t>生まれ～原則支給</a:t>
            </a:r>
            <a:endParaRPr lang="en-US" altLang="ja-JP" sz="1200" dirty="0">
              <a:solidFill>
                <a:schemeClr val="tx1">
                  <a:lumMod val="85000"/>
                  <a:lumOff val="15000"/>
                </a:schemeClr>
              </a:solidFill>
              <a:latin typeface="+mn-ea"/>
            </a:endParaRPr>
          </a:p>
          <a:p>
            <a:pPr algn="ctr"/>
            <a:r>
              <a:rPr lang="ja-JP" altLang="en-US" sz="1200" dirty="0">
                <a:solidFill>
                  <a:srgbClr val="FF3399"/>
                </a:solidFill>
                <a:latin typeface="+mn-ea"/>
              </a:rPr>
              <a:t>②</a:t>
            </a:r>
            <a:r>
              <a:rPr lang="en-US" altLang="ja-JP" sz="1200" dirty="0">
                <a:solidFill>
                  <a:srgbClr val="FF3399"/>
                </a:solidFill>
                <a:latin typeface="+mn-ea"/>
              </a:rPr>
              <a:t>S41.4.2</a:t>
            </a:r>
            <a:r>
              <a:rPr lang="ja-JP" altLang="en-US" sz="1200" dirty="0">
                <a:solidFill>
                  <a:srgbClr val="FF3399"/>
                </a:solidFill>
                <a:latin typeface="+mn-ea"/>
              </a:rPr>
              <a:t>生まれ～原則支給</a:t>
            </a:r>
            <a:endParaRPr lang="en-US" altLang="ja-JP" sz="1200" dirty="0">
              <a:solidFill>
                <a:srgbClr val="FF3399"/>
              </a:solidFill>
              <a:latin typeface="+mn-ea"/>
            </a:endParaRPr>
          </a:p>
          <a:p>
            <a:pPr algn="ctr"/>
            <a:endParaRPr lang="en-US" altLang="ja-JP" sz="1200" dirty="0">
              <a:solidFill>
                <a:srgbClr val="FF3399"/>
              </a:solidFill>
              <a:latin typeface="+mn-ea"/>
            </a:endParaRPr>
          </a:p>
          <a:p>
            <a:pPr algn="ctr"/>
            <a:endParaRPr lang="en-US" altLang="ja-JP" sz="1200" dirty="0">
              <a:solidFill>
                <a:srgbClr val="FF3399"/>
              </a:solidFill>
              <a:latin typeface="+mn-ea"/>
            </a:endParaRPr>
          </a:p>
          <a:p>
            <a:pPr algn="ctr"/>
            <a:endParaRPr lang="en-US" altLang="ja-JP" sz="1200" dirty="0">
              <a:solidFill>
                <a:schemeClr val="tx1">
                  <a:lumMod val="85000"/>
                  <a:lumOff val="15000"/>
                </a:schemeClr>
              </a:solidFill>
              <a:latin typeface="+mn-ea"/>
            </a:endParaRPr>
          </a:p>
        </p:txBody>
      </p:sp>
      <p:sp>
        <p:nvSpPr>
          <p:cNvPr id="20" name="テキスト ボックス 19">
            <a:extLst>
              <a:ext uri="{FF2B5EF4-FFF2-40B4-BE49-F238E27FC236}">
                <a16:creationId xmlns:a16="http://schemas.microsoft.com/office/drawing/2014/main" id="{E7A8BE35-C031-A3C8-F0CA-109C977435F4}"/>
              </a:ext>
            </a:extLst>
          </p:cNvPr>
          <p:cNvSpPr txBox="1"/>
          <p:nvPr/>
        </p:nvSpPr>
        <p:spPr>
          <a:xfrm>
            <a:off x="5700032" y="3449049"/>
            <a:ext cx="2897481" cy="306830"/>
          </a:xfrm>
          <a:prstGeom prst="rect">
            <a:avLst/>
          </a:prstGeom>
          <a:solidFill>
            <a:schemeClr val="bg1">
              <a:lumMod val="95000"/>
            </a:schemeClr>
          </a:solidFill>
          <a:ln w="19050">
            <a:solidFill>
              <a:srgbClr val="EE8640"/>
            </a:solidFill>
            <a:prstDash val="sysDash"/>
          </a:ln>
        </p:spPr>
        <p:txBody>
          <a:bodyPr wrap="square" rtlCol="0" anchor="ctr" anchorCtr="1">
            <a:noAutofit/>
          </a:bodyPr>
          <a:lstStyle/>
          <a:p>
            <a:r>
              <a:rPr kumimoji="1" lang="ja-JP" altLang="en-US" sz="1400" b="1" dirty="0">
                <a:solidFill>
                  <a:schemeClr val="tx1">
                    <a:lumMod val="85000"/>
                    <a:lumOff val="15000"/>
                  </a:schemeClr>
                </a:solidFill>
                <a:latin typeface="メイリオ" panose="020B0604030504040204" pitchFamily="50" charset="-128"/>
                <a:ea typeface="メイリオ" panose="020B0604030504040204" pitchFamily="50" charset="-128"/>
              </a:rPr>
              <a:t>振替加算</a:t>
            </a:r>
          </a:p>
        </p:txBody>
      </p:sp>
      <p:sp>
        <p:nvSpPr>
          <p:cNvPr id="25" name="左中かっこ 24">
            <a:extLst>
              <a:ext uri="{FF2B5EF4-FFF2-40B4-BE49-F238E27FC236}">
                <a16:creationId xmlns:a16="http://schemas.microsoft.com/office/drawing/2014/main" id="{E5EF2242-C7AF-5C22-0D83-040541830C61}"/>
              </a:ext>
              <a:ext uri="{C183D7F6-B498-43B3-948B-1728B52AA6E4}">
                <adec:decorative xmlns:adec="http://schemas.microsoft.com/office/drawing/2017/decorative" val="1"/>
              </a:ext>
            </a:extLst>
          </p:cNvPr>
          <p:cNvSpPr/>
          <p:nvPr/>
        </p:nvSpPr>
        <p:spPr>
          <a:xfrm>
            <a:off x="1021495" y="3357373"/>
            <a:ext cx="277445" cy="1718652"/>
          </a:xfrm>
          <a:prstGeom prst="lef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左中かっこ 25">
            <a:extLst>
              <a:ext uri="{FF2B5EF4-FFF2-40B4-BE49-F238E27FC236}">
                <a16:creationId xmlns:a16="http://schemas.microsoft.com/office/drawing/2014/main" id="{CACB8841-296E-7581-44B9-54E1E213FFCB}"/>
              </a:ext>
              <a:ext uri="{C183D7F6-B498-43B3-948B-1728B52AA6E4}">
                <adec:decorative xmlns:adec="http://schemas.microsoft.com/office/drawing/2017/decorative" val="1"/>
              </a:ext>
            </a:extLst>
          </p:cNvPr>
          <p:cNvSpPr/>
          <p:nvPr/>
        </p:nvSpPr>
        <p:spPr>
          <a:xfrm>
            <a:off x="1021495" y="5122795"/>
            <a:ext cx="265971" cy="778808"/>
          </a:xfrm>
          <a:prstGeom prst="lef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08035115-EF9A-3433-BE9D-C258C718FFDD}"/>
              </a:ext>
            </a:extLst>
          </p:cNvPr>
          <p:cNvSpPr txBox="1"/>
          <p:nvPr/>
        </p:nvSpPr>
        <p:spPr>
          <a:xfrm>
            <a:off x="552806" y="3802845"/>
            <a:ext cx="400110" cy="1112406"/>
          </a:xfrm>
          <a:prstGeom prst="rect">
            <a:avLst/>
          </a:prstGeom>
          <a:solidFill>
            <a:srgbClr val="EEF7FC"/>
          </a:solidFill>
        </p:spPr>
        <p:txBody>
          <a:bodyPr vert="eaVert" wrap="square" rtlCol="0" anchor="ctr" anchorCtr="1">
            <a:spAutoFit/>
          </a:bodyPr>
          <a:lstStyle/>
          <a:p>
            <a:r>
              <a:rPr kumimoji="1" lang="ja-JP" altLang="en-US" sz="1400" b="1" dirty="0"/>
              <a:t>厚生年金</a:t>
            </a:r>
          </a:p>
        </p:txBody>
      </p:sp>
      <p:sp>
        <p:nvSpPr>
          <p:cNvPr id="28" name="テキスト ボックス 27">
            <a:extLst>
              <a:ext uri="{FF2B5EF4-FFF2-40B4-BE49-F238E27FC236}">
                <a16:creationId xmlns:a16="http://schemas.microsoft.com/office/drawing/2014/main" id="{EA795C09-AD9C-45EB-A039-15154144A0C6}"/>
              </a:ext>
            </a:extLst>
          </p:cNvPr>
          <p:cNvSpPr txBox="1"/>
          <p:nvPr/>
        </p:nvSpPr>
        <p:spPr>
          <a:xfrm>
            <a:off x="552806" y="5243099"/>
            <a:ext cx="400110" cy="850197"/>
          </a:xfrm>
          <a:prstGeom prst="rect">
            <a:avLst/>
          </a:prstGeom>
          <a:solidFill>
            <a:srgbClr val="EEF7FC"/>
          </a:solidFill>
        </p:spPr>
        <p:txBody>
          <a:bodyPr vert="eaVert" wrap="square" rtlCol="0" anchor="ctr" anchorCtr="1">
            <a:spAutoFit/>
          </a:bodyPr>
          <a:lstStyle/>
          <a:p>
            <a:r>
              <a:rPr kumimoji="1" lang="ja-JP" altLang="en-US" sz="1400" b="1" dirty="0"/>
              <a:t>国民年金</a:t>
            </a:r>
          </a:p>
        </p:txBody>
      </p:sp>
      <p:sp>
        <p:nvSpPr>
          <p:cNvPr id="29" name="テキスト ボックス 28">
            <a:extLst>
              <a:ext uri="{FF2B5EF4-FFF2-40B4-BE49-F238E27FC236}">
                <a16:creationId xmlns:a16="http://schemas.microsoft.com/office/drawing/2014/main" id="{D5057121-04E4-57AF-33DE-893E2AE93D3E}"/>
              </a:ext>
            </a:extLst>
          </p:cNvPr>
          <p:cNvSpPr txBox="1"/>
          <p:nvPr/>
        </p:nvSpPr>
        <p:spPr>
          <a:xfrm>
            <a:off x="613779" y="1126621"/>
            <a:ext cx="8714446" cy="1150251"/>
          </a:xfrm>
          <a:prstGeom prst="roundRect">
            <a:avLst/>
          </a:prstGeom>
          <a:solidFill>
            <a:srgbClr val="FFFBFB"/>
          </a:solidFill>
          <a:ln w="6350">
            <a:solidFill>
              <a:schemeClr val="accent4"/>
            </a:solidFill>
          </a:ln>
        </p:spPr>
        <p:txBody>
          <a:bodyPr wrap="square" rtlCol="0">
            <a:noAutofit/>
          </a:bodyPr>
          <a:lstStyle/>
          <a:p>
            <a:pPr marL="285750" indent="-285750">
              <a:lnSpc>
                <a:spcPts val="25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支給開始年齢を老齢基礎年金と同様</a:t>
            </a:r>
            <a:r>
              <a:rPr kumimoji="1" lang="en-US" altLang="ja-JP" sz="1400" dirty="0">
                <a:latin typeface="メイリオ" panose="020B0604030504040204" pitchFamily="50" charset="-128"/>
                <a:ea typeface="メイリオ" panose="020B0604030504040204" pitchFamily="50" charset="-128"/>
              </a:rPr>
              <a:t>65</a:t>
            </a:r>
            <a:r>
              <a:rPr kumimoji="1" lang="ja-JP" altLang="en-US" sz="1400" dirty="0">
                <a:latin typeface="メイリオ" panose="020B0604030504040204" pitchFamily="50" charset="-128"/>
                <a:ea typeface="メイリオ" panose="020B0604030504040204" pitchFamily="50" charset="-128"/>
              </a:rPr>
              <a:t>歳とし、「原則支給の老齢厚生年金」とする（</a:t>
            </a:r>
            <a:r>
              <a:rPr kumimoji="1" lang="en-US" altLang="ja-JP" sz="1400" dirty="0">
                <a:latin typeface="メイリオ" panose="020B0604030504040204" pitchFamily="50" charset="-128"/>
                <a:ea typeface="メイリオ" panose="020B0604030504040204" pitchFamily="50" charset="-128"/>
              </a:rPr>
              <a:t>1985</a:t>
            </a:r>
            <a:r>
              <a:rPr kumimoji="1" lang="ja-JP" altLang="en-US" sz="1400" dirty="0">
                <a:latin typeface="メイリオ" panose="020B0604030504040204" pitchFamily="50" charset="-128"/>
                <a:ea typeface="メイリオ" panose="020B0604030504040204" pitchFamily="50" charset="-128"/>
              </a:rPr>
              <a:t>年改正）</a:t>
            </a:r>
            <a:endParaRPr kumimoji="1" lang="en-US" altLang="ja-JP" sz="1400" dirty="0">
              <a:latin typeface="メイリオ" panose="020B0604030504040204" pitchFamily="50" charset="-128"/>
              <a:ea typeface="メイリオ" panose="020B0604030504040204" pitchFamily="50" charset="-128"/>
            </a:endParaRPr>
          </a:p>
          <a:p>
            <a:pPr marL="285750" indent="-285750">
              <a:lnSpc>
                <a:spcPts val="25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経過措置を設け、</a:t>
            </a:r>
            <a:r>
              <a:rPr kumimoji="1" lang="en-US" altLang="ja-JP" sz="1400" dirty="0">
                <a:latin typeface="メイリオ" panose="020B0604030504040204" pitchFamily="50" charset="-128"/>
                <a:ea typeface="メイリオ" panose="020B0604030504040204" pitchFamily="50" charset="-128"/>
              </a:rPr>
              <a:t>65</a:t>
            </a:r>
            <a:r>
              <a:rPr kumimoji="1" lang="ja-JP" altLang="en-US" sz="1400" dirty="0">
                <a:latin typeface="メイリオ" panose="020B0604030504040204" pitchFamily="50" charset="-128"/>
                <a:ea typeface="メイリオ" panose="020B0604030504040204" pitchFamily="50" charset="-128"/>
              </a:rPr>
              <a:t>歳未満支給を「特別支給の老齢厚生年金」とする（</a:t>
            </a:r>
            <a:r>
              <a:rPr kumimoji="1" lang="en-US" altLang="ja-JP" sz="1400" dirty="0">
                <a:latin typeface="メイリオ" panose="020B0604030504040204" pitchFamily="50" charset="-128"/>
                <a:ea typeface="メイリオ" panose="020B0604030504040204" pitchFamily="50" charset="-128"/>
              </a:rPr>
              <a:t>1994</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2000</a:t>
            </a:r>
            <a:r>
              <a:rPr kumimoji="1" lang="ja-JP" altLang="en-US" sz="1400" dirty="0">
                <a:latin typeface="メイリオ" panose="020B0604030504040204" pitchFamily="50" charset="-128"/>
                <a:ea typeface="メイリオ" panose="020B0604030504040204" pitchFamily="50" charset="-128"/>
              </a:rPr>
              <a:t>年改正）</a:t>
            </a:r>
            <a:endParaRPr kumimoji="1" lang="en-US" altLang="ja-JP" sz="1400" dirty="0">
              <a:latin typeface="メイリオ" panose="020B0604030504040204" pitchFamily="50" charset="-128"/>
              <a:ea typeface="メイリオ" panose="020B0604030504040204" pitchFamily="50" charset="-128"/>
            </a:endParaRPr>
          </a:p>
          <a:p>
            <a:pPr marL="285750" indent="-285750">
              <a:lnSpc>
                <a:spcPts val="25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経過措置は、生年月日（</a:t>
            </a:r>
            <a:r>
              <a:rPr lang="en-US" altLang="ja-JP" sz="1400" dirty="0">
                <a:latin typeface="メイリオ" panose="020B0604030504040204" pitchFamily="50" charset="-128"/>
                <a:ea typeface="メイリオ" panose="020B0604030504040204" pitchFamily="50" charset="-128"/>
              </a:rPr>
              <a:t>S16</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36</a:t>
            </a:r>
            <a:r>
              <a:rPr lang="ja-JP" altLang="en-US" sz="1400" dirty="0">
                <a:latin typeface="メイリオ" panose="020B0604030504040204" pitchFamily="50" charset="-128"/>
                <a:ea typeface="メイリオ" panose="020B0604030504040204" pitchFamily="50" charset="-128"/>
              </a:rPr>
              <a:t>年生まれ／民間女性は</a:t>
            </a:r>
            <a:r>
              <a:rPr lang="en-US" altLang="ja-JP" sz="1400" dirty="0">
                <a:latin typeface="メイリオ" panose="020B0604030504040204" pitchFamily="50" charset="-128"/>
                <a:ea typeface="メイリオ" panose="020B0604030504040204" pitchFamily="50" charset="-128"/>
              </a:rPr>
              <a:t>S21</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41</a:t>
            </a:r>
            <a:r>
              <a:rPr lang="ja-JP" altLang="en-US" sz="1400" dirty="0">
                <a:latin typeface="メイリオ" panose="020B0604030504040204" pitchFamily="50" charset="-128"/>
                <a:ea typeface="メイリオ" panose="020B0604030504040204" pitchFamily="50" charset="-128"/>
              </a:rPr>
              <a:t>年生まれ）により段階的廃止</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7097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5F6F322-4773-4A0B-BE3A-94621E3C34F1}"/>
              </a:ext>
            </a:extLst>
          </p:cNvPr>
          <p:cNvSpPr>
            <a:spLocks noGrp="1"/>
          </p:cNvSpPr>
          <p:nvPr>
            <p:ph type="ftr" sz="quarter" idx="10"/>
          </p:nvPr>
        </p:nvSpPr>
        <p:spPr/>
        <p:txBody>
          <a:bodyPr/>
          <a:lstStyle/>
          <a:p>
            <a:r>
              <a:rPr lang="en-US" altLang="ja-JP" dirty="0"/>
              <a:t>© </a:t>
            </a:r>
            <a:r>
              <a:rPr lang="ja-JP" altLang="en-US" dirty="0"/>
              <a:t>ワーク・ライフ・サポート大泉</a:t>
            </a:r>
          </a:p>
        </p:txBody>
      </p:sp>
      <p:sp>
        <p:nvSpPr>
          <p:cNvPr id="3" name="スライド番号プレースホルダー 2">
            <a:extLst>
              <a:ext uri="{FF2B5EF4-FFF2-40B4-BE49-F238E27FC236}">
                <a16:creationId xmlns:a16="http://schemas.microsoft.com/office/drawing/2014/main" id="{D96FB07D-4FA5-46C6-ACF1-509D7A1E4E5A}"/>
              </a:ext>
            </a:extLst>
          </p:cNvPr>
          <p:cNvSpPr>
            <a:spLocks noGrp="1"/>
          </p:cNvSpPr>
          <p:nvPr>
            <p:ph type="sldNum" sz="quarter" idx="11"/>
          </p:nvPr>
        </p:nvSpPr>
        <p:spPr/>
        <p:txBody>
          <a:bodyPr/>
          <a:lstStyle/>
          <a:p>
            <a:fld id="{FB3508C7-2FE0-4945-9CBD-863E05F850D2}" type="slidenum">
              <a:rPr lang="ja-JP" altLang="en-US" smtClean="0"/>
              <a:pPr/>
              <a:t>8</a:t>
            </a:fld>
            <a:endParaRPr lang="ja-JP" altLang="en-US" dirty="0"/>
          </a:p>
        </p:txBody>
      </p:sp>
      <p:sp>
        <p:nvSpPr>
          <p:cNvPr id="4" name="タイトル 3"/>
          <p:cNvSpPr>
            <a:spLocks noGrp="1"/>
          </p:cNvSpPr>
          <p:nvPr>
            <p:ph type="title"/>
          </p:nvPr>
        </p:nvSpPr>
        <p:spPr/>
        <p:txBody>
          <a:bodyPr/>
          <a:lstStyle/>
          <a:p>
            <a:r>
              <a:rPr lang="ja-JP" altLang="en-US" b="1" dirty="0">
                <a:solidFill>
                  <a:schemeClr val="tx2"/>
                </a:solidFill>
                <a:latin typeface="+mn-ea"/>
                <a:cs typeface="メイリオ" pitchFamily="50" charset="-128"/>
              </a:rPr>
              <a:t>１．まずは年金制度の基礎知識から</a:t>
            </a:r>
            <a:endParaRPr kumimoji="1" lang="ja-JP" altLang="en-US" b="1" dirty="0">
              <a:solidFill>
                <a:schemeClr val="tx2"/>
              </a:solidFill>
            </a:endParaRPr>
          </a:p>
        </p:txBody>
      </p:sp>
      <p:sp>
        <p:nvSpPr>
          <p:cNvPr id="82" name="テキスト ボックス 81">
            <a:extLst>
              <a:ext uri="{FF2B5EF4-FFF2-40B4-BE49-F238E27FC236}">
                <a16:creationId xmlns:a16="http://schemas.microsoft.com/office/drawing/2014/main" id="{CB35E726-56E2-0447-A3C8-313304666771}"/>
              </a:ext>
            </a:extLst>
          </p:cNvPr>
          <p:cNvSpPr txBox="1"/>
          <p:nvPr/>
        </p:nvSpPr>
        <p:spPr>
          <a:xfrm>
            <a:off x="563013" y="681238"/>
            <a:ext cx="9178519" cy="338554"/>
          </a:xfrm>
          <a:prstGeom prst="rect">
            <a:avLst/>
          </a:prstGeom>
          <a:noFill/>
        </p:spPr>
        <p:txBody>
          <a:bodyPr wrap="square" rtlCol="0">
            <a:spAutoFit/>
          </a:bodyPr>
          <a:lstStyle/>
          <a:p>
            <a:r>
              <a:rPr lang="ja-JP" altLang="en-US" sz="1600" b="1" dirty="0">
                <a:solidFill>
                  <a:schemeClr val="accent1"/>
                </a:solidFill>
                <a:latin typeface="+mj-ea"/>
                <a:ea typeface="+mj-ea"/>
              </a:rPr>
              <a:t>⑸　年金制度の仕組み（特別支給の老齢厚生年金の段階的終了）</a:t>
            </a:r>
            <a:endParaRPr kumimoji="1" lang="ja-JP" altLang="en-US" sz="1600" dirty="0">
              <a:solidFill>
                <a:schemeClr val="accent1"/>
              </a:solidFill>
              <a:latin typeface="+mj-ea"/>
              <a:ea typeface="+mj-ea"/>
            </a:endParaRPr>
          </a:p>
        </p:txBody>
      </p:sp>
      <p:graphicFrame>
        <p:nvGraphicFramePr>
          <p:cNvPr id="6" name="表 4">
            <a:extLst>
              <a:ext uri="{FF2B5EF4-FFF2-40B4-BE49-F238E27FC236}">
                <a16:creationId xmlns:a16="http://schemas.microsoft.com/office/drawing/2014/main" id="{FA1FC616-A155-4374-97DF-460AF425CBA5}"/>
              </a:ext>
            </a:extLst>
          </p:cNvPr>
          <p:cNvGraphicFramePr>
            <a:graphicFrameLocks noGrp="1"/>
          </p:cNvGraphicFramePr>
          <p:nvPr>
            <p:extLst>
              <p:ext uri="{D42A27DB-BD31-4B8C-83A1-F6EECF244321}">
                <p14:modId xmlns:p14="http://schemas.microsoft.com/office/powerpoint/2010/main" val="3719451457"/>
              </p:ext>
            </p:extLst>
          </p:nvPr>
        </p:nvGraphicFramePr>
        <p:xfrm>
          <a:off x="563014" y="995820"/>
          <a:ext cx="8779974" cy="3960000"/>
        </p:xfrm>
        <a:graphic>
          <a:graphicData uri="http://schemas.openxmlformats.org/drawingml/2006/table">
            <a:tbl>
              <a:tblPr firstRow="1" bandRow="1">
                <a:tableStyleId>{ED083AE6-46FA-4A59-8FB0-9F97EB10719F}</a:tableStyleId>
              </a:tblPr>
              <a:tblGrid>
                <a:gridCol w="1525336">
                  <a:extLst>
                    <a:ext uri="{9D8B030D-6E8A-4147-A177-3AD203B41FA5}">
                      <a16:colId xmlns:a16="http://schemas.microsoft.com/office/drawing/2014/main" val="1447888336"/>
                    </a:ext>
                  </a:extLst>
                </a:gridCol>
                <a:gridCol w="1525336">
                  <a:extLst>
                    <a:ext uri="{9D8B030D-6E8A-4147-A177-3AD203B41FA5}">
                      <a16:colId xmlns:a16="http://schemas.microsoft.com/office/drawing/2014/main" val="3019124389"/>
                    </a:ext>
                  </a:extLst>
                </a:gridCol>
                <a:gridCol w="855675">
                  <a:extLst>
                    <a:ext uri="{9D8B030D-6E8A-4147-A177-3AD203B41FA5}">
                      <a16:colId xmlns:a16="http://schemas.microsoft.com/office/drawing/2014/main" val="992847409"/>
                    </a:ext>
                  </a:extLst>
                </a:gridCol>
                <a:gridCol w="855675">
                  <a:extLst>
                    <a:ext uri="{9D8B030D-6E8A-4147-A177-3AD203B41FA5}">
                      <a16:colId xmlns:a16="http://schemas.microsoft.com/office/drawing/2014/main" val="889877505"/>
                    </a:ext>
                  </a:extLst>
                </a:gridCol>
                <a:gridCol w="855675">
                  <a:extLst>
                    <a:ext uri="{9D8B030D-6E8A-4147-A177-3AD203B41FA5}">
                      <a16:colId xmlns:a16="http://schemas.microsoft.com/office/drawing/2014/main" val="1538072669"/>
                    </a:ext>
                  </a:extLst>
                </a:gridCol>
                <a:gridCol w="855675">
                  <a:extLst>
                    <a:ext uri="{9D8B030D-6E8A-4147-A177-3AD203B41FA5}">
                      <a16:colId xmlns:a16="http://schemas.microsoft.com/office/drawing/2014/main" val="1768151845"/>
                    </a:ext>
                  </a:extLst>
                </a:gridCol>
                <a:gridCol w="855675">
                  <a:extLst>
                    <a:ext uri="{9D8B030D-6E8A-4147-A177-3AD203B41FA5}">
                      <a16:colId xmlns:a16="http://schemas.microsoft.com/office/drawing/2014/main" val="2916018551"/>
                    </a:ext>
                  </a:extLst>
                </a:gridCol>
                <a:gridCol w="1450927">
                  <a:extLst>
                    <a:ext uri="{9D8B030D-6E8A-4147-A177-3AD203B41FA5}">
                      <a16:colId xmlns:a16="http://schemas.microsoft.com/office/drawing/2014/main" val="1660320566"/>
                    </a:ext>
                  </a:extLst>
                </a:gridCol>
              </a:tblGrid>
              <a:tr h="360000">
                <a:tc>
                  <a:txBody>
                    <a:bodyPr/>
                    <a:lstStyle/>
                    <a:p>
                      <a:pPr algn="ctr"/>
                      <a:r>
                        <a:rPr kumimoji="1" lang="ja-JP" altLang="en-US" sz="1400" dirty="0">
                          <a:latin typeface="メイリオ" panose="020B0604030504040204" pitchFamily="50" charset="-128"/>
                          <a:ea typeface="メイリオ" panose="020B0604030504040204" pitchFamily="50" charset="-128"/>
                        </a:rPr>
                        <a:t>男性</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kumimoji="1" lang="ja-JP" altLang="en-US" sz="1400" dirty="0">
                          <a:latin typeface="メイリオ" panose="020B0604030504040204" pitchFamily="50" charset="-128"/>
                          <a:ea typeface="メイリオ" panose="020B0604030504040204" pitchFamily="50" charset="-128"/>
                        </a:rPr>
                        <a:t>女性（民間）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61</a:t>
                      </a:r>
                      <a:r>
                        <a:rPr kumimoji="1" lang="ja-JP" altLang="en-US" sz="1400" dirty="0">
                          <a:latin typeface="メイリオ" panose="020B0604030504040204" pitchFamily="50" charset="-128"/>
                          <a:ea typeface="メイリオ"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62</a:t>
                      </a:r>
                      <a:r>
                        <a:rPr kumimoji="1" lang="ja-JP" altLang="en-US" sz="1400" dirty="0">
                          <a:latin typeface="メイリオ" panose="020B0604030504040204" pitchFamily="50" charset="-128"/>
                          <a:ea typeface="メイリオ"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63</a:t>
                      </a:r>
                      <a:r>
                        <a:rPr kumimoji="1" lang="ja-JP" altLang="en-US" sz="1400" dirty="0">
                          <a:latin typeface="メイリオ" panose="020B0604030504040204" pitchFamily="50" charset="-128"/>
                          <a:ea typeface="メイリオ"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64</a:t>
                      </a:r>
                      <a:r>
                        <a:rPr kumimoji="1" lang="ja-JP" altLang="en-US" sz="1400" dirty="0">
                          <a:latin typeface="メイリオ" panose="020B0604030504040204" pitchFamily="50" charset="-128"/>
                          <a:ea typeface="メイリオ"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rPr>
                        <a:t>65</a:t>
                      </a:r>
                      <a:r>
                        <a:rPr kumimoji="1" lang="ja-JP" altLang="en-US" sz="1400" dirty="0">
                          <a:latin typeface="メイリオ" panose="020B0604030504040204" pitchFamily="50" charset="-128"/>
                          <a:ea typeface="メイリオ"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algn="ctr"/>
                      <a:r>
                        <a:rPr kumimoji="1" lang="ja-JP" altLang="en-US" sz="1400" dirty="0">
                          <a:latin typeface="メイリオ" panose="020B0604030504040204" pitchFamily="50" charset="-128"/>
                          <a:ea typeface="メイリオ" panose="020B0604030504040204" pitchFamily="50" charset="-128"/>
                        </a:rPr>
                        <a:t>年金種別</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1345317026"/>
                  </a:ext>
                </a:extLst>
              </a:tr>
              <a:tr h="360000">
                <a:tc rowSpan="2">
                  <a:txBody>
                    <a:bodyPr/>
                    <a:lstStyle/>
                    <a:p>
                      <a:pPr algn="ctr"/>
                      <a:r>
                        <a:rPr kumimoji="1" lang="en-US" altLang="ja-JP" sz="1400" dirty="0">
                          <a:latin typeface="メイリオ" panose="020B0604030504040204" pitchFamily="50" charset="-128"/>
                          <a:ea typeface="メイリオ" panose="020B0604030504040204" pitchFamily="50" charset="-128"/>
                        </a:rPr>
                        <a:t>S28</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日</a:t>
                      </a:r>
                    </a:p>
                    <a:p>
                      <a:pPr algn="ct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30</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日</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kumimoji="1" lang="en-US" altLang="ja-JP" sz="1400" dirty="0">
                          <a:solidFill>
                            <a:srgbClr val="FF3399"/>
                          </a:solidFill>
                          <a:latin typeface="メイリオ" panose="020B0604030504040204" pitchFamily="50" charset="-128"/>
                          <a:ea typeface="メイリオ" panose="020B0604030504040204" pitchFamily="50" charset="-128"/>
                        </a:rPr>
                        <a:t>S33</a:t>
                      </a:r>
                      <a:r>
                        <a:rPr kumimoji="1" lang="ja-JP" altLang="en-US" sz="1400" dirty="0">
                          <a:solidFill>
                            <a:srgbClr val="FF3399"/>
                          </a:solidFill>
                          <a:latin typeface="メイリオ" panose="020B0604030504040204" pitchFamily="50" charset="-128"/>
                          <a:ea typeface="メイリオ" panose="020B0604030504040204" pitchFamily="50" charset="-128"/>
                        </a:rPr>
                        <a:t>年</a:t>
                      </a:r>
                      <a:r>
                        <a:rPr kumimoji="1" lang="en-US" altLang="ja-JP" sz="1400" dirty="0">
                          <a:solidFill>
                            <a:srgbClr val="FF3399"/>
                          </a:solidFill>
                          <a:latin typeface="メイリオ" panose="020B0604030504040204" pitchFamily="50" charset="-128"/>
                          <a:ea typeface="メイリオ" panose="020B0604030504040204" pitchFamily="50" charset="-128"/>
                        </a:rPr>
                        <a:t>4</a:t>
                      </a:r>
                      <a:r>
                        <a:rPr kumimoji="1" lang="ja-JP" altLang="en-US" sz="1400" dirty="0">
                          <a:solidFill>
                            <a:srgbClr val="FF3399"/>
                          </a:solidFill>
                          <a:latin typeface="メイリオ" panose="020B0604030504040204" pitchFamily="50" charset="-128"/>
                          <a:ea typeface="メイリオ" panose="020B0604030504040204" pitchFamily="50" charset="-128"/>
                        </a:rPr>
                        <a:t>月</a:t>
                      </a:r>
                      <a:r>
                        <a:rPr kumimoji="1" lang="en-US" altLang="ja-JP" sz="1400" dirty="0">
                          <a:solidFill>
                            <a:srgbClr val="FF3399"/>
                          </a:solidFill>
                          <a:latin typeface="メイリオ" panose="020B0604030504040204" pitchFamily="50" charset="-128"/>
                          <a:ea typeface="メイリオ" panose="020B0604030504040204" pitchFamily="50" charset="-128"/>
                        </a:rPr>
                        <a:t>2</a:t>
                      </a:r>
                      <a:r>
                        <a:rPr kumimoji="1" lang="ja-JP" altLang="en-US" sz="1400" dirty="0">
                          <a:solidFill>
                            <a:srgbClr val="FF3399"/>
                          </a:solidFill>
                          <a:latin typeface="メイリオ" panose="020B0604030504040204" pitchFamily="50" charset="-128"/>
                          <a:ea typeface="メイリオ" panose="020B0604030504040204" pitchFamily="50" charset="-128"/>
                        </a:rPr>
                        <a:t>日</a:t>
                      </a:r>
                    </a:p>
                    <a:p>
                      <a:pPr algn="ctr"/>
                      <a:r>
                        <a:rPr kumimoji="1" lang="ja-JP" altLang="en-US" sz="1400" dirty="0">
                          <a:solidFill>
                            <a:srgbClr val="FF3399"/>
                          </a:solidFill>
                          <a:latin typeface="メイリオ" panose="020B0604030504040204" pitchFamily="50" charset="-128"/>
                          <a:ea typeface="メイリオ" panose="020B0604030504040204" pitchFamily="50" charset="-128"/>
                        </a:rPr>
                        <a:t>～</a:t>
                      </a:r>
                      <a:r>
                        <a:rPr kumimoji="1" lang="en-US" altLang="ja-JP" sz="1400" dirty="0">
                          <a:solidFill>
                            <a:srgbClr val="FF3399"/>
                          </a:solidFill>
                          <a:latin typeface="メイリオ" panose="020B0604030504040204" pitchFamily="50" charset="-128"/>
                          <a:ea typeface="メイリオ" panose="020B0604030504040204" pitchFamily="50" charset="-128"/>
                        </a:rPr>
                        <a:t>35</a:t>
                      </a:r>
                      <a:r>
                        <a:rPr kumimoji="1" lang="ja-JP" altLang="en-US" sz="1400" dirty="0">
                          <a:solidFill>
                            <a:srgbClr val="FF3399"/>
                          </a:solidFill>
                          <a:latin typeface="メイリオ" panose="020B0604030504040204" pitchFamily="50" charset="-128"/>
                          <a:ea typeface="メイリオ" panose="020B0604030504040204" pitchFamily="50" charset="-128"/>
                        </a:rPr>
                        <a:t>年</a:t>
                      </a:r>
                      <a:r>
                        <a:rPr kumimoji="1" lang="en-US" altLang="ja-JP" sz="1400" dirty="0">
                          <a:solidFill>
                            <a:srgbClr val="FF3399"/>
                          </a:solidFill>
                          <a:latin typeface="メイリオ" panose="020B0604030504040204" pitchFamily="50" charset="-128"/>
                          <a:ea typeface="メイリオ" panose="020B0604030504040204" pitchFamily="50" charset="-128"/>
                        </a:rPr>
                        <a:t>4</a:t>
                      </a:r>
                      <a:r>
                        <a:rPr kumimoji="1" lang="ja-JP" altLang="en-US" sz="1400" dirty="0">
                          <a:solidFill>
                            <a:srgbClr val="FF3399"/>
                          </a:solidFill>
                          <a:latin typeface="メイリオ" panose="020B0604030504040204" pitchFamily="50" charset="-128"/>
                          <a:ea typeface="メイリオ" panose="020B0604030504040204" pitchFamily="50" charset="-128"/>
                        </a:rPr>
                        <a:t>月</a:t>
                      </a:r>
                      <a:r>
                        <a:rPr kumimoji="1" lang="en-US" altLang="ja-JP" sz="1400" dirty="0">
                          <a:solidFill>
                            <a:srgbClr val="FF3399"/>
                          </a:solidFill>
                          <a:latin typeface="メイリオ" panose="020B0604030504040204" pitchFamily="50" charset="-128"/>
                          <a:ea typeface="メイリオ" panose="020B0604030504040204" pitchFamily="50" charset="-128"/>
                        </a:rPr>
                        <a:t>1</a:t>
                      </a:r>
                      <a:r>
                        <a:rPr kumimoji="1" lang="ja-JP" altLang="en-US" sz="1400" dirty="0">
                          <a:solidFill>
                            <a:srgbClr val="FF3399"/>
                          </a:solidFill>
                          <a:latin typeface="メイリオ" panose="020B0604030504040204" pitchFamily="50" charset="-128"/>
                          <a:ea typeface="メイリオ"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老齢厚生年金</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952706190"/>
                  </a:ext>
                </a:extLst>
              </a:tr>
              <a:tr h="360000">
                <a:tc vMerge="1">
                  <a:txBody>
                    <a:bodyPr/>
                    <a:lstStyle/>
                    <a:p>
                      <a:pPr algn="ct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日</a:t>
                      </a:r>
                    </a:p>
                  </a:txBody>
                  <a:tcPr anchor="ct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tc>
                <a:tc gridSpan="4">
                  <a:txBody>
                    <a:bodyPr/>
                    <a:lstStyle/>
                    <a:p>
                      <a:pPr algn="ctr"/>
                      <a:r>
                        <a:rPr kumimoji="1" lang="en-US" altLang="ja-JP" sz="1100" dirty="0">
                          <a:solidFill>
                            <a:schemeClr val="accent3"/>
                          </a:solidFill>
                          <a:latin typeface="メイリオ" panose="020B0604030504040204" pitchFamily="50" charset="-128"/>
                          <a:ea typeface="メイリオ" panose="020B0604030504040204" pitchFamily="50" charset="-128"/>
                        </a:rPr>
                        <a:t>※</a:t>
                      </a:r>
                      <a:r>
                        <a:rPr kumimoji="1" lang="ja-JP" altLang="en-US" sz="1100" dirty="0">
                          <a:solidFill>
                            <a:schemeClr val="accent3"/>
                          </a:solidFill>
                          <a:latin typeface="メイリオ" panose="020B0604030504040204" pitchFamily="50" charset="-128"/>
                          <a:ea typeface="メイリオ" panose="020B0604030504040204" pitchFamily="50" charset="-128"/>
                        </a:rPr>
                        <a:t>定額部分は</a:t>
                      </a:r>
                      <a:r>
                        <a:rPr kumimoji="1" lang="en-US" altLang="ja-JP" sz="1100" dirty="0">
                          <a:solidFill>
                            <a:schemeClr val="accent3"/>
                          </a:solidFill>
                          <a:latin typeface="メイリオ" panose="020B0604030504040204" pitchFamily="50" charset="-128"/>
                          <a:ea typeface="メイリオ" panose="020B0604030504040204" pitchFamily="50" charset="-128"/>
                        </a:rPr>
                        <a:t>S24.4.1</a:t>
                      </a:r>
                      <a:r>
                        <a:rPr kumimoji="1" lang="ja-JP" altLang="en-US" sz="1100" dirty="0">
                          <a:solidFill>
                            <a:schemeClr val="accent3"/>
                          </a:solidFill>
                          <a:latin typeface="メイリオ" panose="020B0604030504040204" pitchFamily="50" charset="-128"/>
                          <a:ea typeface="メイリオ" panose="020B0604030504040204" pitchFamily="50" charset="-128"/>
                        </a:rPr>
                        <a:t>（女性</a:t>
                      </a:r>
                      <a:r>
                        <a:rPr kumimoji="1" lang="en-US" altLang="ja-JP" sz="1100" dirty="0">
                          <a:solidFill>
                            <a:schemeClr val="accent3"/>
                          </a:solidFill>
                          <a:latin typeface="メイリオ" panose="020B0604030504040204" pitchFamily="50" charset="-128"/>
                          <a:ea typeface="メイリオ" panose="020B0604030504040204" pitchFamily="50" charset="-128"/>
                        </a:rPr>
                        <a:t>S29.4.1</a:t>
                      </a:r>
                      <a:r>
                        <a:rPr kumimoji="1" lang="ja-JP" altLang="en-US" sz="1100" dirty="0">
                          <a:solidFill>
                            <a:schemeClr val="accent3"/>
                          </a:solidFill>
                          <a:latin typeface="メイリオ" panose="020B0604030504040204" pitchFamily="50" charset="-128"/>
                          <a:ea typeface="メイリオ" panose="020B0604030504040204" pitchFamily="50" charset="-128"/>
                        </a:rPr>
                        <a:t>）生まれまで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ja-JP" altLang="en-US" sz="1200" dirty="0">
                          <a:latin typeface="メイリオ" panose="020B0604030504040204" pitchFamily="50" charset="-128"/>
                          <a:ea typeface="メイリオ" panose="020B0604030504040204" pitchFamily="50" charset="-128"/>
                        </a:rPr>
                        <a:t>老齢基礎年金</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29052078"/>
                  </a:ext>
                </a:extLst>
              </a:tr>
              <a:tr h="360000">
                <a:tc rowSpan="2">
                  <a:txBody>
                    <a:bodyPr/>
                    <a:lstStyle/>
                    <a:p>
                      <a:pPr algn="ctr"/>
                      <a:r>
                        <a:rPr kumimoji="1" lang="en-US" altLang="ja-JP" sz="1400" dirty="0">
                          <a:latin typeface="メイリオ" panose="020B0604030504040204" pitchFamily="50" charset="-128"/>
                          <a:ea typeface="メイリオ" panose="020B0604030504040204" pitchFamily="50" charset="-128"/>
                        </a:rPr>
                        <a:t>S30</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日</a:t>
                      </a:r>
                    </a:p>
                    <a:p>
                      <a:pPr algn="ct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32</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日</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kumimoji="1" lang="en-US" altLang="ja-JP" sz="1400" dirty="0">
                          <a:solidFill>
                            <a:srgbClr val="FF3399"/>
                          </a:solidFill>
                          <a:latin typeface="メイリオ" panose="020B0604030504040204" pitchFamily="50" charset="-128"/>
                          <a:ea typeface="メイリオ" panose="020B0604030504040204" pitchFamily="50" charset="-128"/>
                        </a:rPr>
                        <a:t>S35</a:t>
                      </a:r>
                      <a:r>
                        <a:rPr kumimoji="1" lang="ja-JP" altLang="en-US" sz="1400" dirty="0">
                          <a:solidFill>
                            <a:srgbClr val="FF3399"/>
                          </a:solidFill>
                          <a:latin typeface="メイリオ" panose="020B0604030504040204" pitchFamily="50" charset="-128"/>
                          <a:ea typeface="メイリオ" panose="020B0604030504040204" pitchFamily="50" charset="-128"/>
                        </a:rPr>
                        <a:t>年</a:t>
                      </a:r>
                      <a:r>
                        <a:rPr kumimoji="1" lang="en-US" altLang="ja-JP" sz="1400" dirty="0">
                          <a:solidFill>
                            <a:srgbClr val="FF3399"/>
                          </a:solidFill>
                          <a:latin typeface="メイリオ" panose="020B0604030504040204" pitchFamily="50" charset="-128"/>
                          <a:ea typeface="メイリオ" panose="020B0604030504040204" pitchFamily="50" charset="-128"/>
                        </a:rPr>
                        <a:t>4</a:t>
                      </a:r>
                      <a:r>
                        <a:rPr kumimoji="1" lang="ja-JP" altLang="en-US" sz="1400" dirty="0">
                          <a:solidFill>
                            <a:srgbClr val="FF3399"/>
                          </a:solidFill>
                          <a:latin typeface="メイリオ" panose="020B0604030504040204" pitchFamily="50" charset="-128"/>
                          <a:ea typeface="メイリオ" panose="020B0604030504040204" pitchFamily="50" charset="-128"/>
                        </a:rPr>
                        <a:t>月</a:t>
                      </a:r>
                      <a:r>
                        <a:rPr kumimoji="1" lang="en-US" altLang="ja-JP" sz="1400" dirty="0">
                          <a:solidFill>
                            <a:srgbClr val="FF3399"/>
                          </a:solidFill>
                          <a:latin typeface="メイリオ" panose="020B0604030504040204" pitchFamily="50" charset="-128"/>
                          <a:ea typeface="メイリオ" panose="020B0604030504040204" pitchFamily="50" charset="-128"/>
                        </a:rPr>
                        <a:t>2</a:t>
                      </a:r>
                      <a:r>
                        <a:rPr kumimoji="1" lang="ja-JP" altLang="en-US" sz="1400" dirty="0">
                          <a:solidFill>
                            <a:srgbClr val="FF3399"/>
                          </a:solidFill>
                          <a:latin typeface="メイリオ" panose="020B0604030504040204" pitchFamily="50" charset="-128"/>
                          <a:ea typeface="メイリオ" panose="020B0604030504040204" pitchFamily="50" charset="-128"/>
                        </a:rPr>
                        <a:t>日</a:t>
                      </a:r>
                    </a:p>
                    <a:p>
                      <a:pPr algn="ctr"/>
                      <a:r>
                        <a:rPr kumimoji="1" lang="ja-JP" altLang="en-US" sz="1400" dirty="0">
                          <a:solidFill>
                            <a:srgbClr val="FF3399"/>
                          </a:solidFill>
                          <a:latin typeface="メイリオ" panose="020B0604030504040204" pitchFamily="50" charset="-128"/>
                          <a:ea typeface="メイリオ" panose="020B0604030504040204" pitchFamily="50" charset="-128"/>
                        </a:rPr>
                        <a:t>～</a:t>
                      </a:r>
                      <a:r>
                        <a:rPr kumimoji="1" lang="en-US" altLang="ja-JP" sz="1400" dirty="0">
                          <a:solidFill>
                            <a:srgbClr val="FF3399"/>
                          </a:solidFill>
                          <a:latin typeface="メイリオ" panose="020B0604030504040204" pitchFamily="50" charset="-128"/>
                          <a:ea typeface="メイリオ" panose="020B0604030504040204" pitchFamily="50" charset="-128"/>
                        </a:rPr>
                        <a:t>37</a:t>
                      </a:r>
                      <a:r>
                        <a:rPr kumimoji="1" lang="ja-JP" altLang="en-US" sz="1400" dirty="0">
                          <a:solidFill>
                            <a:srgbClr val="FF3399"/>
                          </a:solidFill>
                          <a:latin typeface="メイリオ" panose="020B0604030504040204" pitchFamily="50" charset="-128"/>
                          <a:ea typeface="メイリオ" panose="020B0604030504040204" pitchFamily="50" charset="-128"/>
                        </a:rPr>
                        <a:t>年</a:t>
                      </a:r>
                      <a:r>
                        <a:rPr kumimoji="1" lang="en-US" altLang="ja-JP" sz="1400" dirty="0">
                          <a:solidFill>
                            <a:srgbClr val="FF3399"/>
                          </a:solidFill>
                          <a:latin typeface="メイリオ" panose="020B0604030504040204" pitchFamily="50" charset="-128"/>
                          <a:ea typeface="メイリオ" panose="020B0604030504040204" pitchFamily="50" charset="-128"/>
                        </a:rPr>
                        <a:t>4</a:t>
                      </a:r>
                      <a:r>
                        <a:rPr kumimoji="1" lang="ja-JP" altLang="en-US" sz="1400" dirty="0">
                          <a:solidFill>
                            <a:srgbClr val="FF3399"/>
                          </a:solidFill>
                          <a:latin typeface="メイリオ" panose="020B0604030504040204" pitchFamily="50" charset="-128"/>
                          <a:ea typeface="メイリオ" panose="020B0604030504040204" pitchFamily="50" charset="-128"/>
                        </a:rPr>
                        <a:t>月</a:t>
                      </a:r>
                      <a:r>
                        <a:rPr kumimoji="1" lang="en-US" altLang="ja-JP" sz="1400" dirty="0">
                          <a:solidFill>
                            <a:srgbClr val="FF3399"/>
                          </a:solidFill>
                          <a:latin typeface="メイリオ" panose="020B0604030504040204" pitchFamily="50" charset="-128"/>
                          <a:ea typeface="メイリオ" panose="020B0604030504040204" pitchFamily="50" charset="-128"/>
                        </a:rPr>
                        <a:t>1</a:t>
                      </a:r>
                      <a:r>
                        <a:rPr kumimoji="1" lang="ja-JP" altLang="en-US" sz="1400" dirty="0">
                          <a:solidFill>
                            <a:srgbClr val="FF3399"/>
                          </a:solidFill>
                          <a:latin typeface="メイリオ" panose="020B0604030504040204" pitchFamily="50" charset="-128"/>
                          <a:ea typeface="メイリオ"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老齢厚生年金</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787696569"/>
                  </a:ext>
                </a:extLst>
              </a:tr>
              <a:tr h="360000">
                <a:tc vMerge="1">
                  <a:txBody>
                    <a:bodyPr/>
                    <a:lstStyle/>
                    <a:p>
                      <a:pPr algn="ct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32</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日</a:t>
                      </a:r>
                    </a:p>
                  </a:txBody>
                  <a:tcPr anchor="ct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tc>
                <a:tc gridSpan="4">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ja-JP" altLang="en-US" sz="1200" dirty="0">
                          <a:latin typeface="メイリオ" panose="020B0604030504040204" pitchFamily="50" charset="-128"/>
                          <a:ea typeface="メイリオ" panose="020B0604030504040204" pitchFamily="50" charset="-128"/>
                        </a:rPr>
                        <a:t>老齢基礎年金</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91564822"/>
                  </a:ext>
                </a:extLst>
              </a:tr>
              <a:tr h="360000">
                <a:tc rowSpan="2">
                  <a:txBody>
                    <a:bodyPr/>
                    <a:lstStyle/>
                    <a:p>
                      <a:pPr algn="ctr"/>
                      <a:r>
                        <a:rPr kumimoji="1" lang="en-US" altLang="ja-JP" sz="1400" dirty="0">
                          <a:latin typeface="メイリオ" panose="020B0604030504040204" pitchFamily="50" charset="-128"/>
                          <a:ea typeface="メイリオ" panose="020B0604030504040204" pitchFamily="50" charset="-128"/>
                        </a:rPr>
                        <a:t>S32</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日</a:t>
                      </a:r>
                    </a:p>
                    <a:p>
                      <a:pPr algn="ct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34</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日</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kumimoji="1" lang="en-US" altLang="ja-JP" sz="1400" dirty="0">
                          <a:solidFill>
                            <a:srgbClr val="FF3399"/>
                          </a:solidFill>
                          <a:latin typeface="メイリオ" panose="020B0604030504040204" pitchFamily="50" charset="-128"/>
                          <a:ea typeface="メイリオ" panose="020B0604030504040204" pitchFamily="50" charset="-128"/>
                        </a:rPr>
                        <a:t>S37</a:t>
                      </a:r>
                      <a:r>
                        <a:rPr kumimoji="1" lang="ja-JP" altLang="en-US" sz="1400" dirty="0">
                          <a:solidFill>
                            <a:srgbClr val="FF3399"/>
                          </a:solidFill>
                          <a:latin typeface="メイリオ" panose="020B0604030504040204" pitchFamily="50" charset="-128"/>
                          <a:ea typeface="メイリオ" panose="020B0604030504040204" pitchFamily="50" charset="-128"/>
                        </a:rPr>
                        <a:t>年</a:t>
                      </a:r>
                      <a:r>
                        <a:rPr kumimoji="1" lang="en-US" altLang="ja-JP" sz="1400" dirty="0">
                          <a:solidFill>
                            <a:srgbClr val="FF3399"/>
                          </a:solidFill>
                          <a:latin typeface="メイリオ" panose="020B0604030504040204" pitchFamily="50" charset="-128"/>
                          <a:ea typeface="メイリオ" panose="020B0604030504040204" pitchFamily="50" charset="-128"/>
                        </a:rPr>
                        <a:t>4</a:t>
                      </a:r>
                      <a:r>
                        <a:rPr kumimoji="1" lang="ja-JP" altLang="en-US" sz="1400" dirty="0">
                          <a:solidFill>
                            <a:srgbClr val="FF3399"/>
                          </a:solidFill>
                          <a:latin typeface="メイリオ" panose="020B0604030504040204" pitchFamily="50" charset="-128"/>
                          <a:ea typeface="メイリオ" panose="020B0604030504040204" pitchFamily="50" charset="-128"/>
                        </a:rPr>
                        <a:t>月</a:t>
                      </a:r>
                      <a:r>
                        <a:rPr kumimoji="1" lang="en-US" altLang="ja-JP" sz="1400" dirty="0">
                          <a:solidFill>
                            <a:srgbClr val="FF3399"/>
                          </a:solidFill>
                          <a:latin typeface="メイリオ" panose="020B0604030504040204" pitchFamily="50" charset="-128"/>
                          <a:ea typeface="メイリオ" panose="020B0604030504040204" pitchFamily="50" charset="-128"/>
                        </a:rPr>
                        <a:t>2</a:t>
                      </a:r>
                      <a:r>
                        <a:rPr kumimoji="1" lang="ja-JP" altLang="en-US" sz="1400" dirty="0">
                          <a:solidFill>
                            <a:srgbClr val="FF3399"/>
                          </a:solidFill>
                          <a:latin typeface="メイリオ" panose="020B0604030504040204" pitchFamily="50" charset="-128"/>
                          <a:ea typeface="メイリオ" panose="020B0604030504040204" pitchFamily="50" charset="-128"/>
                        </a:rPr>
                        <a:t>日</a:t>
                      </a:r>
                    </a:p>
                    <a:p>
                      <a:pPr algn="ctr"/>
                      <a:r>
                        <a:rPr kumimoji="1" lang="ja-JP" altLang="en-US" sz="1400" dirty="0">
                          <a:solidFill>
                            <a:srgbClr val="FF3399"/>
                          </a:solidFill>
                          <a:latin typeface="メイリオ" panose="020B0604030504040204" pitchFamily="50" charset="-128"/>
                          <a:ea typeface="メイリオ" panose="020B0604030504040204" pitchFamily="50" charset="-128"/>
                        </a:rPr>
                        <a:t>～</a:t>
                      </a:r>
                      <a:r>
                        <a:rPr kumimoji="1" lang="en-US" altLang="ja-JP" sz="1400" dirty="0">
                          <a:solidFill>
                            <a:srgbClr val="FF3399"/>
                          </a:solidFill>
                          <a:latin typeface="メイリオ" panose="020B0604030504040204" pitchFamily="50" charset="-128"/>
                          <a:ea typeface="メイリオ" panose="020B0604030504040204" pitchFamily="50" charset="-128"/>
                        </a:rPr>
                        <a:t>39</a:t>
                      </a:r>
                      <a:r>
                        <a:rPr kumimoji="1" lang="ja-JP" altLang="en-US" sz="1400" dirty="0">
                          <a:solidFill>
                            <a:srgbClr val="FF3399"/>
                          </a:solidFill>
                          <a:latin typeface="メイリオ" panose="020B0604030504040204" pitchFamily="50" charset="-128"/>
                          <a:ea typeface="メイリオ" panose="020B0604030504040204" pitchFamily="50" charset="-128"/>
                        </a:rPr>
                        <a:t>年</a:t>
                      </a:r>
                      <a:r>
                        <a:rPr kumimoji="1" lang="en-US" altLang="ja-JP" sz="1400" dirty="0">
                          <a:solidFill>
                            <a:srgbClr val="FF3399"/>
                          </a:solidFill>
                          <a:latin typeface="メイリオ" panose="020B0604030504040204" pitchFamily="50" charset="-128"/>
                          <a:ea typeface="メイリオ" panose="020B0604030504040204" pitchFamily="50" charset="-128"/>
                        </a:rPr>
                        <a:t>4</a:t>
                      </a:r>
                      <a:r>
                        <a:rPr kumimoji="1" lang="ja-JP" altLang="en-US" sz="1400" dirty="0">
                          <a:solidFill>
                            <a:srgbClr val="FF3399"/>
                          </a:solidFill>
                          <a:latin typeface="メイリオ" panose="020B0604030504040204" pitchFamily="50" charset="-128"/>
                          <a:ea typeface="メイリオ" panose="020B0604030504040204" pitchFamily="50" charset="-128"/>
                        </a:rPr>
                        <a:t>月</a:t>
                      </a:r>
                      <a:r>
                        <a:rPr kumimoji="1" lang="en-US" altLang="ja-JP" sz="1400" dirty="0">
                          <a:solidFill>
                            <a:srgbClr val="FF3399"/>
                          </a:solidFill>
                          <a:latin typeface="メイリオ" panose="020B0604030504040204" pitchFamily="50" charset="-128"/>
                          <a:ea typeface="メイリオ" panose="020B0604030504040204" pitchFamily="50" charset="-128"/>
                        </a:rPr>
                        <a:t>1</a:t>
                      </a:r>
                      <a:r>
                        <a:rPr kumimoji="1" lang="ja-JP" altLang="en-US" sz="1400" dirty="0">
                          <a:solidFill>
                            <a:srgbClr val="FF3399"/>
                          </a:solidFill>
                          <a:latin typeface="メイリオ" panose="020B0604030504040204" pitchFamily="50" charset="-128"/>
                          <a:ea typeface="メイリオ"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老齢厚生年金</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598961299"/>
                  </a:ext>
                </a:extLst>
              </a:tr>
              <a:tr h="360000">
                <a:tc vMerge="1">
                  <a:txBody>
                    <a:bodyPr/>
                    <a:lstStyle/>
                    <a:p>
                      <a:pPr algn="ct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34</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日</a:t>
                      </a:r>
                    </a:p>
                  </a:txBody>
                  <a:tcPr anchor="ct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tc>
                <a:tc gridSpan="4">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ja-JP" altLang="en-US" sz="1200" dirty="0">
                          <a:latin typeface="メイリオ" panose="020B0604030504040204" pitchFamily="50" charset="-128"/>
                          <a:ea typeface="メイリオ" panose="020B0604030504040204" pitchFamily="50" charset="-128"/>
                        </a:rPr>
                        <a:t>老齢基礎年金</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19197415"/>
                  </a:ext>
                </a:extLst>
              </a:tr>
              <a:tr h="360000">
                <a:tc rowSpan="2">
                  <a:txBody>
                    <a:bodyPr/>
                    <a:lstStyle/>
                    <a:p>
                      <a:pPr algn="ctr"/>
                      <a:r>
                        <a:rPr kumimoji="1" lang="en-US" altLang="ja-JP" sz="1400" dirty="0">
                          <a:latin typeface="メイリオ" panose="020B0604030504040204" pitchFamily="50" charset="-128"/>
                          <a:ea typeface="メイリオ" panose="020B0604030504040204" pitchFamily="50" charset="-128"/>
                        </a:rPr>
                        <a:t>S34</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日</a:t>
                      </a:r>
                    </a:p>
                    <a:p>
                      <a:pPr algn="ct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36</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日</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kumimoji="1" lang="en-US" altLang="ja-JP" sz="1400" dirty="0">
                          <a:solidFill>
                            <a:srgbClr val="FF3399"/>
                          </a:solidFill>
                          <a:latin typeface="メイリオ" panose="020B0604030504040204" pitchFamily="50" charset="-128"/>
                          <a:ea typeface="メイリオ" panose="020B0604030504040204" pitchFamily="50" charset="-128"/>
                        </a:rPr>
                        <a:t>S39</a:t>
                      </a:r>
                      <a:r>
                        <a:rPr kumimoji="1" lang="ja-JP" altLang="en-US" sz="1400" dirty="0">
                          <a:solidFill>
                            <a:srgbClr val="FF3399"/>
                          </a:solidFill>
                          <a:latin typeface="メイリオ" panose="020B0604030504040204" pitchFamily="50" charset="-128"/>
                          <a:ea typeface="メイリオ" panose="020B0604030504040204" pitchFamily="50" charset="-128"/>
                        </a:rPr>
                        <a:t>年</a:t>
                      </a:r>
                      <a:r>
                        <a:rPr kumimoji="1" lang="en-US" altLang="ja-JP" sz="1400" dirty="0">
                          <a:solidFill>
                            <a:srgbClr val="FF3399"/>
                          </a:solidFill>
                          <a:latin typeface="メイリオ" panose="020B0604030504040204" pitchFamily="50" charset="-128"/>
                          <a:ea typeface="メイリオ" panose="020B0604030504040204" pitchFamily="50" charset="-128"/>
                        </a:rPr>
                        <a:t>4</a:t>
                      </a:r>
                      <a:r>
                        <a:rPr kumimoji="1" lang="ja-JP" altLang="en-US" sz="1400" dirty="0">
                          <a:solidFill>
                            <a:srgbClr val="FF3399"/>
                          </a:solidFill>
                          <a:latin typeface="メイリオ" panose="020B0604030504040204" pitchFamily="50" charset="-128"/>
                          <a:ea typeface="メイリオ" panose="020B0604030504040204" pitchFamily="50" charset="-128"/>
                        </a:rPr>
                        <a:t>月</a:t>
                      </a:r>
                      <a:r>
                        <a:rPr kumimoji="1" lang="en-US" altLang="ja-JP" sz="1400" dirty="0">
                          <a:solidFill>
                            <a:srgbClr val="FF3399"/>
                          </a:solidFill>
                          <a:latin typeface="メイリオ" panose="020B0604030504040204" pitchFamily="50" charset="-128"/>
                          <a:ea typeface="メイリオ" panose="020B0604030504040204" pitchFamily="50" charset="-128"/>
                        </a:rPr>
                        <a:t>2</a:t>
                      </a:r>
                      <a:r>
                        <a:rPr kumimoji="1" lang="ja-JP" altLang="en-US" sz="1400" dirty="0">
                          <a:solidFill>
                            <a:srgbClr val="FF3399"/>
                          </a:solidFill>
                          <a:latin typeface="メイリオ" panose="020B0604030504040204" pitchFamily="50" charset="-128"/>
                          <a:ea typeface="メイリオ" panose="020B0604030504040204" pitchFamily="50" charset="-128"/>
                        </a:rPr>
                        <a:t>日</a:t>
                      </a:r>
                    </a:p>
                    <a:p>
                      <a:pPr algn="ctr"/>
                      <a:r>
                        <a:rPr kumimoji="1" lang="ja-JP" altLang="en-US" sz="1400" dirty="0">
                          <a:solidFill>
                            <a:srgbClr val="FF3399"/>
                          </a:solidFill>
                          <a:latin typeface="メイリオ" panose="020B0604030504040204" pitchFamily="50" charset="-128"/>
                          <a:ea typeface="メイリオ" panose="020B0604030504040204" pitchFamily="50" charset="-128"/>
                        </a:rPr>
                        <a:t>～</a:t>
                      </a:r>
                      <a:r>
                        <a:rPr kumimoji="1" lang="en-US" altLang="ja-JP" sz="1400" dirty="0">
                          <a:solidFill>
                            <a:srgbClr val="FF3399"/>
                          </a:solidFill>
                          <a:latin typeface="メイリオ" panose="020B0604030504040204" pitchFamily="50" charset="-128"/>
                          <a:ea typeface="メイリオ" panose="020B0604030504040204" pitchFamily="50" charset="-128"/>
                        </a:rPr>
                        <a:t>41</a:t>
                      </a:r>
                      <a:r>
                        <a:rPr kumimoji="1" lang="ja-JP" altLang="en-US" sz="1400" dirty="0">
                          <a:solidFill>
                            <a:srgbClr val="FF3399"/>
                          </a:solidFill>
                          <a:latin typeface="メイリオ" panose="020B0604030504040204" pitchFamily="50" charset="-128"/>
                          <a:ea typeface="メイリオ" panose="020B0604030504040204" pitchFamily="50" charset="-128"/>
                        </a:rPr>
                        <a:t>年</a:t>
                      </a:r>
                      <a:r>
                        <a:rPr kumimoji="1" lang="en-US" altLang="ja-JP" sz="1400" dirty="0">
                          <a:solidFill>
                            <a:srgbClr val="FF3399"/>
                          </a:solidFill>
                          <a:latin typeface="メイリオ" panose="020B0604030504040204" pitchFamily="50" charset="-128"/>
                          <a:ea typeface="メイリオ" panose="020B0604030504040204" pitchFamily="50" charset="-128"/>
                        </a:rPr>
                        <a:t>4</a:t>
                      </a:r>
                      <a:r>
                        <a:rPr kumimoji="1" lang="ja-JP" altLang="en-US" sz="1400" dirty="0">
                          <a:solidFill>
                            <a:srgbClr val="FF3399"/>
                          </a:solidFill>
                          <a:latin typeface="メイリオ" panose="020B0604030504040204" pitchFamily="50" charset="-128"/>
                          <a:ea typeface="メイリオ" panose="020B0604030504040204" pitchFamily="50" charset="-128"/>
                        </a:rPr>
                        <a:t>月</a:t>
                      </a:r>
                      <a:r>
                        <a:rPr kumimoji="1" lang="en-US" altLang="ja-JP" sz="1400" dirty="0">
                          <a:solidFill>
                            <a:srgbClr val="FF3399"/>
                          </a:solidFill>
                          <a:latin typeface="メイリオ" panose="020B0604030504040204" pitchFamily="50" charset="-128"/>
                          <a:ea typeface="メイリオ" panose="020B0604030504040204" pitchFamily="50" charset="-128"/>
                        </a:rPr>
                        <a:t>1</a:t>
                      </a:r>
                      <a:r>
                        <a:rPr kumimoji="1" lang="ja-JP" altLang="en-US" sz="1400" dirty="0">
                          <a:solidFill>
                            <a:srgbClr val="FF3399"/>
                          </a:solidFill>
                          <a:latin typeface="メイリオ" panose="020B0604030504040204" pitchFamily="50" charset="-128"/>
                          <a:ea typeface="メイリオ"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老齢厚生年金</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2693705970"/>
                  </a:ext>
                </a:extLst>
              </a:tr>
              <a:tr h="360000">
                <a:tc vMerge="1">
                  <a:txBody>
                    <a:bodyPr/>
                    <a:lstStyle/>
                    <a:p>
                      <a:pPr algn="ct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36</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日</a:t>
                      </a:r>
                    </a:p>
                  </a:txBody>
                  <a:tcPr anchor="ctr"/>
                </a:tc>
                <a:tc v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tc>
                <a:tc gridSpan="4">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ja-JP" altLang="en-US" sz="1200" dirty="0">
                          <a:latin typeface="メイリオ" panose="020B0604030504040204" pitchFamily="50" charset="-128"/>
                          <a:ea typeface="メイリオ" panose="020B0604030504040204" pitchFamily="50" charset="-128"/>
                        </a:rPr>
                        <a:t>老齢基礎年金</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555029798"/>
                  </a:ext>
                </a:extLst>
              </a:tr>
              <a:tr h="360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rPr>
                        <a:t>S36</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日～</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rgbClr val="FF3399"/>
                          </a:solidFill>
                          <a:latin typeface="メイリオ" panose="020B0604030504040204" pitchFamily="50" charset="-128"/>
                          <a:ea typeface="メイリオ" panose="020B0604030504040204" pitchFamily="50" charset="-128"/>
                        </a:rPr>
                        <a:t>S41</a:t>
                      </a:r>
                      <a:r>
                        <a:rPr kumimoji="1" lang="ja-JP" altLang="en-US" sz="1400" dirty="0">
                          <a:solidFill>
                            <a:srgbClr val="FF3399"/>
                          </a:solidFill>
                          <a:latin typeface="メイリオ" panose="020B0604030504040204" pitchFamily="50" charset="-128"/>
                          <a:ea typeface="メイリオ" panose="020B0604030504040204" pitchFamily="50" charset="-128"/>
                        </a:rPr>
                        <a:t>年</a:t>
                      </a:r>
                      <a:r>
                        <a:rPr kumimoji="1" lang="en-US" altLang="ja-JP" sz="1400" dirty="0">
                          <a:solidFill>
                            <a:srgbClr val="FF3399"/>
                          </a:solidFill>
                          <a:latin typeface="メイリオ" panose="020B0604030504040204" pitchFamily="50" charset="-128"/>
                          <a:ea typeface="メイリオ" panose="020B0604030504040204" pitchFamily="50" charset="-128"/>
                        </a:rPr>
                        <a:t>4</a:t>
                      </a:r>
                      <a:r>
                        <a:rPr kumimoji="1" lang="ja-JP" altLang="en-US" sz="1400" dirty="0">
                          <a:solidFill>
                            <a:srgbClr val="FF3399"/>
                          </a:solidFill>
                          <a:latin typeface="メイリオ" panose="020B0604030504040204" pitchFamily="50" charset="-128"/>
                          <a:ea typeface="メイリオ" panose="020B0604030504040204" pitchFamily="50" charset="-128"/>
                        </a:rPr>
                        <a:t>月</a:t>
                      </a:r>
                      <a:r>
                        <a:rPr kumimoji="1" lang="en-US" altLang="ja-JP" sz="1400" dirty="0">
                          <a:solidFill>
                            <a:srgbClr val="FF3399"/>
                          </a:solidFill>
                          <a:latin typeface="メイリオ" panose="020B0604030504040204" pitchFamily="50" charset="-128"/>
                          <a:ea typeface="メイリオ" panose="020B0604030504040204" pitchFamily="50" charset="-128"/>
                        </a:rPr>
                        <a:t>2</a:t>
                      </a:r>
                      <a:r>
                        <a:rPr kumimoji="1" lang="ja-JP" altLang="en-US" sz="1400" dirty="0">
                          <a:solidFill>
                            <a:srgbClr val="FF3399"/>
                          </a:solidFill>
                          <a:latin typeface="メイリオ" panose="020B0604030504040204" pitchFamily="50" charset="-128"/>
                          <a:ea typeface="メイリオ" panose="020B0604030504040204"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メイリオ" panose="020B0604030504040204" pitchFamily="50" charset="-128"/>
                          <a:ea typeface="メイリオ" panose="020B0604030504040204" pitchFamily="50" charset="-128"/>
                        </a:rPr>
                        <a:t>老齢厚生年金</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931382159"/>
                  </a:ext>
                </a:extLst>
              </a:tr>
              <a:tr h="36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ja-JP" altLang="en-US" sz="1200" dirty="0">
                          <a:latin typeface="メイリオ" panose="020B0604030504040204" pitchFamily="50" charset="-128"/>
                          <a:ea typeface="メイリオ" panose="020B0604030504040204" pitchFamily="50" charset="-128"/>
                        </a:rPr>
                        <a:t>老齢基礎年金</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07544220"/>
                  </a:ext>
                </a:extLst>
              </a:tr>
            </a:tbl>
          </a:graphicData>
        </a:graphic>
      </p:graphicFrame>
      <p:sp>
        <p:nvSpPr>
          <p:cNvPr id="13" name="テキスト ボックス 12">
            <a:extLst>
              <a:ext uri="{FF2B5EF4-FFF2-40B4-BE49-F238E27FC236}">
                <a16:creationId xmlns:a16="http://schemas.microsoft.com/office/drawing/2014/main" id="{8CD5BAA4-3B5D-DB81-C573-D02DA4C126EA}"/>
              </a:ext>
            </a:extLst>
          </p:cNvPr>
          <p:cNvSpPr txBox="1"/>
          <p:nvPr/>
        </p:nvSpPr>
        <p:spPr>
          <a:xfrm>
            <a:off x="563013" y="5431443"/>
            <a:ext cx="8779974" cy="945053"/>
          </a:xfrm>
          <a:prstGeom prst="roundRect">
            <a:avLst/>
          </a:prstGeom>
          <a:solidFill>
            <a:srgbClr val="FFFBFB"/>
          </a:solidFill>
          <a:ln w="6350">
            <a:solidFill>
              <a:schemeClr val="accent4"/>
            </a:solidFill>
          </a:ln>
        </p:spPr>
        <p:txBody>
          <a:bodyPr wrap="square" rtlCol="0" anchor="ctr" anchorCtr="0">
            <a:noAutofit/>
          </a:bodyPr>
          <a:lstStyle/>
          <a:p>
            <a:pPr marL="285750" indent="-285750">
              <a:lnSpc>
                <a:spcPts val="2200"/>
              </a:lnSpc>
              <a:buFont typeface="Wingdings" panose="05000000000000000000" pitchFamily="2" charset="2"/>
              <a:buChar char="u"/>
            </a:pPr>
            <a:r>
              <a:rPr lang="ja-JP" altLang="en-US" sz="1400" dirty="0">
                <a:latin typeface="メイリオ" panose="020B0604030504040204" pitchFamily="50" charset="-128"/>
                <a:ea typeface="メイリオ" panose="020B0604030504040204" pitchFamily="50" charset="-128"/>
              </a:rPr>
              <a:t>厚生年金の被保険者期間が</a:t>
            </a:r>
            <a:r>
              <a:rPr lang="en-US" altLang="ja-JP" sz="1400" dirty="0">
                <a:latin typeface="メイリオ" panose="020B0604030504040204" pitchFamily="50" charset="-128"/>
                <a:ea typeface="メイリオ" panose="020B0604030504040204" pitchFamily="50" charset="-128"/>
              </a:rPr>
              <a:t>44</a:t>
            </a:r>
            <a:r>
              <a:rPr lang="ja-JP" altLang="en-US" sz="1400" dirty="0">
                <a:latin typeface="メイリオ" panose="020B0604030504040204" pitchFamily="50" charset="-128"/>
                <a:ea typeface="メイリオ" panose="020B0604030504040204" pitchFamily="50" charset="-128"/>
              </a:rPr>
              <a:t>年以上の方（被保険者資格を喪失しているときに限る）</a:t>
            </a:r>
            <a:endParaRPr lang="en-US" altLang="ja-JP" sz="1400" dirty="0">
              <a:latin typeface="メイリオ" panose="020B0604030504040204" pitchFamily="50" charset="-128"/>
              <a:ea typeface="メイリオ" panose="020B0604030504040204" pitchFamily="50" charset="-128"/>
            </a:endParaRPr>
          </a:p>
          <a:p>
            <a:pPr marL="285750" indent="-285750">
              <a:lnSpc>
                <a:spcPts val="2200"/>
              </a:lnSpc>
              <a:buFont typeface="Wingdings" panose="05000000000000000000" pitchFamily="2" charset="2"/>
              <a:buChar char="u"/>
            </a:pPr>
            <a:r>
              <a:rPr kumimoji="1" lang="ja-JP" altLang="en-US" sz="1400" dirty="0">
                <a:latin typeface="メイリオ" panose="020B0604030504040204" pitchFamily="50" charset="-128"/>
                <a:ea typeface="メイリオ" panose="020B0604030504040204" pitchFamily="50" charset="-128"/>
              </a:rPr>
              <a:t>障害厚生年金の</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級</a:t>
            </a:r>
            <a:r>
              <a:rPr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級に該当する障害の程度にある方</a:t>
            </a:r>
            <a:r>
              <a:rPr lang="ja-JP" altLang="en-US" sz="1400" dirty="0">
                <a:latin typeface="メイリオ" panose="020B0604030504040204" pitchFamily="50" charset="-128"/>
                <a:ea typeface="メイリオ" panose="020B0604030504040204" pitchFamily="50" charset="-128"/>
              </a:rPr>
              <a:t>（被保険者資格を喪失しているときに限る）</a:t>
            </a:r>
            <a:endParaRPr lang="en-US" altLang="ja-JP" sz="1400" dirty="0">
              <a:latin typeface="メイリオ" panose="020B0604030504040204" pitchFamily="50" charset="-128"/>
              <a:ea typeface="メイリオ" panose="020B0604030504040204" pitchFamily="50" charset="-128"/>
            </a:endParaRPr>
          </a:p>
          <a:p>
            <a:pPr marL="285750" indent="-285750">
              <a:lnSpc>
                <a:spcPts val="2200"/>
              </a:lnSpc>
              <a:buFont typeface="Wingdings" panose="05000000000000000000" pitchFamily="2" charset="2"/>
              <a:buChar char="u"/>
            </a:pPr>
            <a:r>
              <a:rPr lang="ja-JP" altLang="en-US" sz="1400" dirty="0">
                <a:uFill>
                  <a:solidFill>
                    <a:srgbClr val="FF0000"/>
                  </a:solidFill>
                </a:uFill>
                <a:latin typeface="メイリオ" panose="020B0604030504040204" pitchFamily="50" charset="-128"/>
                <a:ea typeface="メイリオ" panose="020B0604030504040204" pitchFamily="50" charset="-128"/>
              </a:rPr>
              <a:t>坑内員もしくは船員であった被保険者期間が</a:t>
            </a:r>
            <a:r>
              <a:rPr lang="en-US" altLang="ja-JP" sz="1400" dirty="0">
                <a:uFill>
                  <a:solidFill>
                    <a:srgbClr val="FF0000"/>
                  </a:solidFill>
                </a:uFill>
                <a:latin typeface="メイリオ" panose="020B0604030504040204" pitchFamily="50" charset="-128"/>
                <a:ea typeface="メイリオ" panose="020B0604030504040204" pitchFamily="50" charset="-128"/>
              </a:rPr>
              <a:t>15</a:t>
            </a:r>
            <a:r>
              <a:rPr lang="ja-JP" altLang="en-US" sz="1400" dirty="0">
                <a:uFill>
                  <a:solidFill>
                    <a:srgbClr val="FF0000"/>
                  </a:solidFill>
                </a:uFill>
                <a:latin typeface="メイリオ" panose="020B0604030504040204" pitchFamily="50" charset="-128"/>
                <a:ea typeface="メイリオ" panose="020B0604030504040204" pitchFamily="50" charset="-128"/>
              </a:rPr>
              <a:t>年以上ある方</a:t>
            </a:r>
            <a:endParaRPr kumimoji="1" lang="ja-JP" altLang="en-US" sz="1400" dirty="0">
              <a:uFill>
                <a:solidFill>
                  <a:srgbClr val="FF0000"/>
                </a:solidFill>
              </a:u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AAEBC89-DE59-8CED-5B80-A4F6E0244549}"/>
              </a:ext>
            </a:extLst>
          </p:cNvPr>
          <p:cNvSpPr txBox="1"/>
          <p:nvPr/>
        </p:nvSpPr>
        <p:spPr>
          <a:xfrm>
            <a:off x="2452198" y="5119002"/>
            <a:ext cx="5123689" cy="338554"/>
          </a:xfrm>
          <a:prstGeom prst="rect">
            <a:avLst/>
          </a:prstGeom>
          <a:noFill/>
        </p:spPr>
        <p:txBody>
          <a:bodyPr wrap="square" rtlCol="0">
            <a:spAutoFit/>
          </a:bodyPr>
          <a:lstStyle/>
          <a:p>
            <a:pPr algn="ctr"/>
            <a:r>
              <a:rPr kumimoji="1" lang="ja-JP" altLang="en-US" sz="1600" b="1" dirty="0">
                <a:solidFill>
                  <a:schemeClr val="accent1"/>
                </a:solidFill>
                <a:latin typeface="メイリオ" panose="020B0604030504040204" pitchFamily="50" charset="-128"/>
                <a:ea typeface="メイリオ" panose="020B0604030504040204" pitchFamily="50" charset="-128"/>
              </a:rPr>
              <a:t>受給開始年齢の特例（定額部分も合わせて支給）</a:t>
            </a:r>
          </a:p>
        </p:txBody>
      </p:sp>
    </p:spTree>
    <p:extLst>
      <p:ext uri="{BB962C8B-B14F-4D97-AF65-F5344CB8AC3E}">
        <p14:creationId xmlns:p14="http://schemas.microsoft.com/office/powerpoint/2010/main" val="944824307"/>
      </p:ext>
    </p:extLst>
  </p:cSld>
  <p:clrMapOvr>
    <a:masterClrMapping/>
  </p:clrMapOvr>
</p:sld>
</file>

<file path=ppt/theme/theme1.xml><?xml version="1.0" encoding="utf-8"?>
<a:theme xmlns:a="http://schemas.openxmlformats.org/drawingml/2006/main" name="presentation-design-2022-a4">
  <a:themeElements>
    <a:clrScheme name="presentation-design-2022">
      <a:dk1>
        <a:srgbClr val="333333"/>
      </a:dk1>
      <a:lt1>
        <a:srgbClr val="FFFFFF"/>
      </a:lt1>
      <a:dk2>
        <a:srgbClr val="0071BC"/>
      </a:dk2>
      <a:lt2>
        <a:srgbClr val="E2F1FA"/>
      </a:lt2>
      <a:accent1>
        <a:srgbClr val="00215D"/>
      </a:accent1>
      <a:accent2>
        <a:srgbClr val="0071BC"/>
      </a:accent2>
      <a:accent3>
        <a:srgbClr val="FF5050"/>
      </a:accent3>
      <a:accent4>
        <a:srgbClr val="FF8F86"/>
      </a:accent4>
      <a:accent5>
        <a:srgbClr val="E7E7EA"/>
      </a:accent5>
      <a:accent6>
        <a:srgbClr val="B5B5B8"/>
      </a:accent6>
      <a:hlink>
        <a:srgbClr val="0071BC"/>
      </a:hlink>
      <a:folHlink>
        <a:srgbClr val="00215D"/>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design-2020" id="{67081F9E-F15A-499D-BDA3-679F9C409731}" vid="{909AA7B6-7290-4C48-A745-8CDC3955E6F7}"/>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12426</Words>
  <Application>Microsoft Office PowerPoint</Application>
  <PresentationFormat>A4 210 x 297 mm</PresentationFormat>
  <Paragraphs>1633</Paragraphs>
  <Slides>51</Slides>
  <Notes>37</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51</vt:i4>
      </vt:variant>
    </vt:vector>
  </HeadingPairs>
  <TitlesOfParts>
    <vt:vector size="60" baseType="lpstr">
      <vt:lpstr>HGS創英角ﾎﾟｯﾌﾟ体</vt:lpstr>
      <vt:lpstr>メイリオ</vt:lpstr>
      <vt:lpstr>游ゴシック</vt:lpstr>
      <vt:lpstr>游ゴシック Light</vt:lpstr>
      <vt:lpstr>Arial</vt:lpstr>
      <vt:lpstr>Calibri</vt:lpstr>
      <vt:lpstr>Wingdings</vt:lpstr>
      <vt:lpstr>presentation-design-2022-a4</vt:lpstr>
      <vt:lpstr>デザインの設定</vt:lpstr>
      <vt:lpstr>改正でどうなる、私たちの年金制度</vt:lpstr>
      <vt:lpstr>コンテンツ</vt:lpstr>
      <vt:lpstr>１．まずは年金制度の基礎知識から</vt:lpstr>
      <vt:lpstr>１．まずは年金制度の基礎知識から</vt:lpstr>
      <vt:lpstr>１．まずは年金制度の基礎知識から</vt:lpstr>
      <vt:lpstr>１．まずは年金制度の基礎知識から</vt:lpstr>
      <vt:lpstr>１．まずは年金制度の基礎知識から</vt:lpstr>
      <vt:lpstr>１．まずは年金制度の基礎知識から</vt:lpstr>
      <vt:lpstr>１．まずは年金制度の基礎知識から</vt:lpstr>
      <vt:lpstr>１．まずは年金制度の基礎知識から</vt:lpstr>
      <vt:lpstr>１．まずは年金制度の基礎知識から</vt:lpstr>
      <vt:lpstr>１．まずは年金制度の基礎知識から</vt:lpstr>
      <vt:lpstr>２．2004年改正で年金財政のフレームワーク確立</vt:lpstr>
      <vt:lpstr>２．2004年改正で年金財政のフレームワーク確立</vt:lpstr>
      <vt:lpstr>２．2004年改正で年金財政のフレームワーク確立</vt:lpstr>
      <vt:lpstr>２．2004年改正で年金財政のフレームワーク確立</vt:lpstr>
      <vt:lpstr>３．2019年「財政検証」のポイント</vt:lpstr>
      <vt:lpstr>３．2019年「財政検証」のポイント </vt:lpstr>
      <vt:lpstr>３．2019年「財政検証」のポイント </vt:lpstr>
      <vt:lpstr>３．2019年「財政検証」のポイント </vt:lpstr>
      <vt:lpstr>３．2019年「財政検証」のポイント </vt:lpstr>
      <vt:lpstr>４．2024年「財政検証」のポイントと将来の見通し</vt:lpstr>
      <vt:lpstr>４．2024年「財政検証」のポイントと将来の見通し</vt:lpstr>
      <vt:lpstr>４．2024年「財政検証」のポイントと将来の見通し</vt:lpstr>
      <vt:lpstr>４．2024年「財政検証」のポイントと将来の見通し</vt:lpstr>
      <vt:lpstr>４．2024年「財政検証」のポイントと将来の見通し</vt:lpstr>
      <vt:lpstr>４．2024年「財政検証」のポイントと将来の見通し</vt:lpstr>
      <vt:lpstr>４．2024年「財政検証」のポイントと将来の見通し</vt:lpstr>
      <vt:lpstr>４．2024年「財政検証」のポイントと将来の見通し</vt:lpstr>
      <vt:lpstr>４．2024年「財政検証」のポイントと将来の見通し</vt:lpstr>
      <vt:lpstr>４．2024年「財政検証」のポイントと将来の見通し</vt:lpstr>
      <vt:lpstr>４．2024年「財政検証」のポイントと将来の見通し</vt:lpstr>
      <vt:lpstr>５．年金部会「議論の整理」と2025年改正の方向</vt:lpstr>
      <vt:lpstr>５．年金部会「議論の整理」と2025年改正の方向</vt:lpstr>
      <vt:lpstr>５．年金部会「議論の整理」と2025年改正の方向</vt:lpstr>
      <vt:lpstr>５．年金部会「議論の整理」と2025年改正の方向</vt:lpstr>
      <vt:lpstr>５．年金部会「議論の整理」と2025年改正の方向</vt:lpstr>
      <vt:lpstr>５．年金部会「議論の整理」と2025年改正の方向</vt:lpstr>
      <vt:lpstr>５．年金部会「議論の整理」と2025年改正の方向</vt:lpstr>
      <vt:lpstr>５．年金部会「議論の整理」と2025年改正の方向</vt:lpstr>
      <vt:lpstr>５．年金部会「議論の整理」と2025年改正の方向</vt:lpstr>
      <vt:lpstr>５．年金部会「議論の整理」と2025年改正の方向</vt:lpstr>
      <vt:lpstr>５．年金部会「議論の整理」と2025年改正の方向</vt:lpstr>
      <vt:lpstr>５．年金部会「議論の整理」と2025年改正の方向</vt:lpstr>
      <vt:lpstr>６．年金改革に対する認識</vt:lpstr>
      <vt:lpstr>６．年金改革に対する認識</vt:lpstr>
      <vt:lpstr>６．年金改革に対する認識</vt:lpstr>
      <vt:lpstr>参考資料</vt:lpstr>
      <vt:lpstr>年金事業の概況と収支</vt:lpstr>
      <vt:lpstr>　プロフィール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2022-07-06T06:22:16Z</dcterms:created>
  <dcterms:modified xsi:type="dcterms:W3CDTF">2025-02-14T03:56:35Z</dcterms:modified>
</cp:coreProperties>
</file>